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3" r:id="rId2"/>
    <p:sldId id="317" r:id="rId3"/>
    <p:sldId id="329" r:id="rId4"/>
    <p:sldId id="336" r:id="rId5"/>
    <p:sldId id="337" r:id="rId6"/>
    <p:sldId id="342" r:id="rId7"/>
    <p:sldId id="345" r:id="rId8"/>
    <p:sldId id="348" r:id="rId9"/>
    <p:sldId id="354" r:id="rId10"/>
    <p:sldId id="35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7F95"/>
    <a:srgbClr val="FF6600"/>
    <a:srgbClr val="FF7000"/>
    <a:srgbClr val="F3811A"/>
    <a:srgbClr val="135F6C"/>
    <a:srgbClr val="1B3155"/>
    <a:srgbClr val="2D528F"/>
    <a:srgbClr val="956609"/>
    <a:srgbClr val="8FAFF5"/>
    <a:srgbClr val="FFCB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72" y="174"/>
      </p:cViewPr>
      <p:guideLst>
        <p:guide orient="horz" pos="2183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07A12C-B36E-4A3F-820D-9BB129DE593E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4A7DFD-C5F9-4243-8D2C-5813C4D1E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76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704F81-60B2-412D-BCAD-D3141E8228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BCB248-99E5-43CC-9762-04CBF04D5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483BF6-F627-42AA-AB9F-6C8B93C1E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39E04B-4747-4BAE-8B58-8C1398E68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AE7024-90AD-43BE-9EB3-A7975EB19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73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C18856-83A5-4C98-A05E-B3CAD8C1A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A644DA5-580C-44EA-90B6-430DFD3E58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446D67-BC70-48EB-B4BC-EC643C7F1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B4880C-3A86-4A26-B4CC-E76867929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18D726-3350-410F-A356-39A640766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75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6208035-E269-468A-84F4-569FA35514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9DF608F-1A87-4610-9EA1-C2C396D878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B24234-E3FE-4F30-811E-C8A793296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F6156C-616D-4808-A0C5-2A484C925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8F4D4B-4AF7-4C43-802D-1E1DF8FDA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362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41305D-A9D0-4F31-B1B1-EBCB72928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772013-A64E-4962-834D-8F1CE8501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1A5D1A-067E-4D24-AEC4-6B3CC9182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BDA84C-6981-41E5-B02D-F8C6D0626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E9EB2B-A157-4F79-9D43-CA3F9C573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806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85AB72-7B6F-46A8-9F0B-764B90934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A9D530-FAE4-4ADB-982A-AD949DB21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706DD7-2A50-4A2E-B873-DF0112A34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8E7290-F346-427C-9657-C1597851A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6B2351-5CA2-44AF-AF07-5370FE59C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204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5F0B83-5E95-4494-B20D-893D01AEE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A9699D-3EF5-4219-A018-C0FEADA2D1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90A0C4E-92AE-4156-9922-283EA8501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BFB40D-E98C-43BC-8238-968BACFE8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8772EB-C01F-4C39-85A6-BEF62B05B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4D2DE8-2D88-47D3-8A4F-162B79CCE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539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663CD-E159-4283-810F-7ED0056FD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2752A1-2625-4081-AD82-9BC410A82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E06850-4486-43CA-A646-826494E515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014303E-FDE2-4972-BE66-2DAA1627CB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96D08FD-3D28-4886-8DBF-67EB85AE5E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EC8E460-36B7-4054-8A1D-37CEF1AC3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752415F-0282-4FE1-9093-E00B86E0E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7821876-BB01-455B-AA38-DC741E367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252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50D167-21A8-473A-9FAE-EBD2AD304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565665F-8D09-4C58-AE4A-34F5A9860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A7C2D01-78F6-450B-BDE5-D13D9CF48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A3F377D-2809-485D-A770-496CD0F07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683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7B61B8D-0ABE-4A40-B33B-387FFE73D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BA5A995-472B-4134-AA4C-556D7765F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63D63D9-BD14-47CB-8456-B2727E29F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637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374C00-D0DF-439C-A6BE-0CE69C7F9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CF58DE-C5A4-43F4-941A-AF022D0B0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013822F-047C-4138-A181-6DE45AFE5C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96A75F-9196-481A-9959-708D50882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387E40-EB28-4D1D-9E3A-B6BB1C59D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14BC49-7C94-4413-8D12-3BCA0D44C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040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F69DD9-E1E6-42E7-B2A2-D3DA4918C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9E091C6-E6C7-48A5-B425-296DAAB9A2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567EB50-309E-411E-9218-7D05F7CDE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04FFA1-7F18-44E8-8634-0356B81ED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715A7E-AD76-4E6D-BC91-D983D5A3F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AD6A14-3F5B-4FCD-9788-5F3FAC4C9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771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B9A0C-B0A0-4540-9D76-692271C26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DAEDF9C-A77A-4533-9AEE-4231EEC70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B536B3-5D13-4633-AAA8-518B417A31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291C3D-9645-4362-AC1A-0BB073A20E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D0B32C-A612-4274-AD0E-AA161C1CD0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52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jp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youngteachersbalakovo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5BE152B-7FE6-4F6C-A248-88A942789169}"/>
              </a:ext>
            </a:extLst>
          </p:cNvPr>
          <p:cNvSpPr txBox="1">
            <a:spLocks/>
          </p:cNvSpPr>
          <p:nvPr/>
        </p:nvSpPr>
        <p:spPr>
          <a:xfrm>
            <a:off x="1169358" y="3204107"/>
            <a:ext cx="4890130" cy="11153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ea typeface="Roboto Condensed" panose="020B0604020202020204" charset="0"/>
            </a:endParaRPr>
          </a:p>
          <a:p>
            <a:pPr algn="ctr"/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ea typeface="Roboto Condensed" panose="020B0604020202020204" charset="0"/>
            </a:endParaRPr>
          </a:p>
          <a:p>
            <a:pPr algn="ctr"/>
            <a:endParaRPr lang="ru-RU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ea typeface="Roboto Condensed" panose="020B0604020202020204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Roboto Condensed" panose="020B0604020202020204" charset="0"/>
              </a:rPr>
              <a:t>Методическое сопровождение профессиональной активности молодых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Roboto Condensed" panose="020B0604020202020204" charset="0"/>
              </a:rPr>
              <a:t> педагогов</a:t>
            </a:r>
            <a:endParaRPr lang="ru-RU" sz="32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CCEA2E83-CBB7-4747-B154-7B9F65205D38}"/>
              </a:ext>
            </a:extLst>
          </p:cNvPr>
          <p:cNvSpPr txBox="1">
            <a:spLocks/>
          </p:cNvSpPr>
          <p:nvPr/>
        </p:nvSpPr>
        <p:spPr>
          <a:xfrm>
            <a:off x="764772" y="5016652"/>
            <a:ext cx="5182898" cy="1208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Глушко Ольга Витальевна, </a:t>
            </a:r>
          </a:p>
          <a:p>
            <a:pPr marL="0" indent="0" algn="ctr">
              <a:buNone/>
            </a:pPr>
            <a:r>
              <a:rPr lang="ru-RU" sz="14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методист МКУ ОМЦ г. Балаково  </a:t>
            </a:r>
            <a:endParaRPr lang="ru-RU" sz="14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D3C238-5FD1-4EC2-AF8A-9F387FB158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93" y="266538"/>
            <a:ext cx="2209804" cy="71018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ACD6044-493C-43A8-9D18-E4590B51A4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659" y="5760947"/>
            <a:ext cx="7762378" cy="92769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FDEA9AE-C239-4BCF-8ED6-72446DE115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79" y="0"/>
            <a:ext cx="809884" cy="136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0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6EB73E1-84B9-43B7-BF8A-29AA56C1C7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7" y="0"/>
            <a:ext cx="12167552" cy="6858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BAB5AF04-BC27-4F3E-AD14-3E759C50C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0756" y="700987"/>
            <a:ext cx="8275894" cy="87393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Организована </a:t>
            </a:r>
            <a:r>
              <a:rPr lang="ru-RU" sz="2400" b="1" dirty="0">
                <a:solidFill>
                  <a:schemeClr val="bg1"/>
                </a:solidFill>
                <a:latin typeface="Georgia" panose="02040502050405020303" pitchFamily="18" charset="0"/>
              </a:rPr>
              <a:t>постоянная работа 7 творческих групп, таких как «Основы мастерства», «Наставник», «Ступени мастерства», «Мастерская наставника» и др.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19AD1A36-0ED5-46B2-9592-D656CA7CF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0961" y="6191882"/>
            <a:ext cx="10322719" cy="666118"/>
          </a:xfrm>
        </p:spPr>
        <p:txBody>
          <a:bodyPr>
            <a:normAutofit/>
          </a:bodyPr>
          <a:lstStyle/>
          <a:p>
            <a:pPr algn="ctr"/>
            <a:endParaRPr lang="ru-RU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1E9D873F-CD3C-4A4C-AF07-29CFA1472281}"/>
              </a:ext>
            </a:extLst>
          </p:cNvPr>
          <p:cNvSpPr txBox="1">
            <a:spLocks/>
          </p:cNvSpPr>
          <p:nvPr/>
        </p:nvSpPr>
        <p:spPr>
          <a:xfrm>
            <a:off x="2052315" y="1179732"/>
            <a:ext cx="9396314" cy="66611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ru-RU" sz="20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0EB058D-9F03-4028-B590-D7C5B68051F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46" y="68753"/>
            <a:ext cx="1034508" cy="1476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1CB03D-0CDF-4A5E-881A-58F23A0973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962" y="88175"/>
            <a:ext cx="911354" cy="15453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703" y="1844941"/>
            <a:ext cx="4680000" cy="46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2463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6EB73E1-84B9-43B7-BF8A-29AA56C1C7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97993" cy="7853089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BAB5AF04-BC27-4F3E-AD14-3E759C50C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1" y="85775"/>
            <a:ext cx="7257010" cy="1500188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Georgia" panose="02040502050405020303" pitchFamily="18" charset="0"/>
              </a:rPr>
              <a:t>В текущем году коллективы образовательных учреждений </a:t>
            </a:r>
            <a:r>
              <a:rPr lang="ru-RU" sz="2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г</a:t>
            </a:r>
            <a:r>
              <a:rPr lang="ru-RU" sz="2400" dirty="0">
                <a:solidFill>
                  <a:schemeClr val="bg1"/>
                </a:solidFill>
                <a:latin typeface="Georgia" panose="02040502050405020303" pitchFamily="18" charset="0"/>
              </a:rPr>
              <a:t>. Балаково и </a:t>
            </a:r>
            <a:r>
              <a:rPr lang="ru-RU" sz="2400" dirty="0" err="1">
                <a:solidFill>
                  <a:schemeClr val="bg1"/>
                </a:solidFill>
                <a:latin typeface="Georgia" panose="02040502050405020303" pitchFamily="18" charset="0"/>
              </a:rPr>
              <a:t>Балаковского</a:t>
            </a:r>
            <a:r>
              <a:rPr lang="ru-RU" sz="2400" dirty="0">
                <a:solidFill>
                  <a:schemeClr val="bg1"/>
                </a:solidFill>
                <a:latin typeface="Georgia" panose="02040502050405020303" pitchFamily="18" charset="0"/>
              </a:rPr>
              <a:t> района пополнили 29 молодых учителей.</a:t>
            </a:r>
            <a:endParaRPr lang="ru-RU" sz="20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19AD1A36-0ED5-46B2-9592-D656CA7CF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0358" y="5487302"/>
            <a:ext cx="9168063" cy="666118"/>
          </a:xfrm>
        </p:spPr>
        <p:txBody>
          <a:bodyPr/>
          <a:lstStyle/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1E9D873F-CD3C-4A4C-AF07-29CFA1472281}"/>
              </a:ext>
            </a:extLst>
          </p:cNvPr>
          <p:cNvSpPr txBox="1">
            <a:spLocks/>
          </p:cNvSpPr>
          <p:nvPr/>
        </p:nvSpPr>
        <p:spPr>
          <a:xfrm>
            <a:off x="1624612" y="2642380"/>
            <a:ext cx="9396314" cy="66611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b="1" dirty="0">
              <a:solidFill>
                <a:srgbClr val="F3811A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21CB03D-0CDF-4A5E-881A-58F23A0973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445" y="367463"/>
            <a:ext cx="911354" cy="154533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0EB058D-9F03-4028-B590-D7C5B68051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0"/>
            <a:ext cx="1624614" cy="23179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769" y="2165428"/>
            <a:ext cx="5760000" cy="43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3525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6EB73E1-84B9-43B7-BF8A-29AA56C1C7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97993" cy="7853089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BAB5AF04-BC27-4F3E-AD14-3E759C50C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5628" y="-573540"/>
            <a:ext cx="8234281" cy="1500188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Georgia" panose="02040502050405020303" pitchFamily="18" charset="0"/>
              </a:rPr>
              <a:t>Ассоциация молодых педагогов </a:t>
            </a:r>
            <a:r>
              <a:rPr lang="ru-RU" sz="2400" dirty="0" err="1">
                <a:solidFill>
                  <a:schemeClr val="bg1"/>
                </a:solidFill>
                <a:latin typeface="Georgia" panose="02040502050405020303" pitchFamily="18" charset="0"/>
              </a:rPr>
              <a:t>Балаковского</a:t>
            </a:r>
            <a:r>
              <a:rPr lang="ru-RU" sz="2400" dirty="0">
                <a:solidFill>
                  <a:schemeClr val="bg1"/>
                </a:solidFill>
                <a:latin typeface="Georgia" panose="02040502050405020303" pitchFamily="18" charset="0"/>
              </a:rPr>
              <a:t> района Саратовской области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19AD1A36-0ED5-46B2-9592-D656CA7CF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38736" y="6212652"/>
            <a:ext cx="9168063" cy="666118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Georgia" panose="02040502050405020303" pitchFamily="18" charset="0"/>
                <a:ea typeface="+mj-ea"/>
                <a:cs typeface="+mj-cs"/>
              </a:rPr>
              <a:t>https://vk.com/youngteachersbalakovo</a:t>
            </a:r>
            <a:r>
              <a:rPr lang="ru-RU" dirty="0">
                <a:solidFill>
                  <a:schemeClr val="bg1"/>
                </a:solidFill>
                <a:latin typeface="Georgia" panose="02040502050405020303" pitchFamily="18" charset="0"/>
                <a:ea typeface="+mj-ea"/>
                <a:cs typeface="+mj-cs"/>
              </a:rPr>
              <a:t>м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1E9D873F-CD3C-4A4C-AF07-29CFA1472281}"/>
              </a:ext>
            </a:extLst>
          </p:cNvPr>
          <p:cNvSpPr txBox="1">
            <a:spLocks/>
          </p:cNvSpPr>
          <p:nvPr/>
        </p:nvSpPr>
        <p:spPr>
          <a:xfrm>
            <a:off x="1624612" y="2642380"/>
            <a:ext cx="9396314" cy="66611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b="1" dirty="0">
              <a:solidFill>
                <a:srgbClr val="F3811A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21CB03D-0CDF-4A5E-881A-58F23A0973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445" y="367463"/>
            <a:ext cx="911354" cy="154533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0EB058D-9F03-4028-B590-D7C5B68051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0"/>
            <a:ext cx="1624614" cy="23179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20339" t="18730" r="24020" b="21380"/>
          <a:stretch/>
        </p:blipFill>
        <p:spPr>
          <a:xfrm>
            <a:off x="2205628" y="1140132"/>
            <a:ext cx="8047951" cy="487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19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F134C2E-1409-409D-B966-79030F5800A4}"/>
              </a:ext>
            </a:extLst>
          </p:cNvPr>
          <p:cNvSpPr/>
          <p:nvPr/>
        </p:nvSpPr>
        <p:spPr>
          <a:xfrm flipH="1">
            <a:off x="-2256" y="36513"/>
            <a:ext cx="6400799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46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rgbClr val="197F95"/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47357272-B7C1-4E30-9D70-6E7E79016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8544" y="-164017"/>
            <a:ext cx="5663224" cy="1325563"/>
          </a:xfrm>
        </p:spPr>
        <p:txBody>
          <a:bodyPr>
            <a:noAutofit/>
          </a:bodyPr>
          <a:lstStyle/>
          <a:p>
            <a:pPr algn="ctr"/>
            <a:r>
              <a:rPr lang="ru-RU" sz="1700" b="1" dirty="0" smtClean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  <a:ea typeface="+mn-ea"/>
                <a:cs typeface="+mn-cs"/>
              </a:rPr>
              <a:t>На </a:t>
            </a:r>
            <a:r>
              <a:rPr lang="ru-RU" sz="1700" b="1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  <a:ea typeface="+mn-ea"/>
                <a:cs typeface="+mn-cs"/>
              </a:rPr>
              <a:t>Слете представителей Ассоциации молодых педагогов Саратовской области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C62DEC3F-3D06-4807-B006-EAD1EE99D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4631" y="233892"/>
            <a:ext cx="3670301" cy="17165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Призёр муниципального этапа Всероссийского конкурса «Учитель года – 2021, 2023» Короткова Мария Владимировна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1FDF3E1-4F21-4979-860C-3F53A78D0A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6" y="0"/>
            <a:ext cx="1133223" cy="191193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F0BCB3A-0AB9-4478-8A5A-EAFEC71071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932" y="233892"/>
            <a:ext cx="911354" cy="154533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19999" r="9413"/>
          <a:stretch/>
        </p:blipFill>
        <p:spPr>
          <a:xfrm>
            <a:off x="1130967" y="2499883"/>
            <a:ext cx="3615886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2615" y="1406583"/>
            <a:ext cx="3943234" cy="4752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71B8292-3126-4831-8775-7862F574AE7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6587" y="837546"/>
            <a:ext cx="234054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68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F134C2E-1409-409D-B966-79030F5800A4}"/>
              </a:ext>
            </a:extLst>
          </p:cNvPr>
          <p:cNvSpPr/>
          <p:nvPr/>
        </p:nvSpPr>
        <p:spPr>
          <a:xfrm flipH="1">
            <a:off x="-2256" y="36513"/>
            <a:ext cx="6400799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46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rgbClr val="197F95"/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47357272-B7C1-4E30-9D70-6E7E79016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1004" y="-66502"/>
            <a:ext cx="4621876" cy="1288473"/>
          </a:xfrm>
        </p:spPr>
        <p:txBody>
          <a:bodyPr>
            <a:noAutofit/>
          </a:bodyPr>
          <a:lstStyle/>
          <a:p>
            <a:pPr algn="ctr"/>
            <a:r>
              <a:rPr lang="ru-RU" sz="1700" b="1" dirty="0" smtClean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  <a:ea typeface="+mn-ea"/>
                <a:cs typeface="+mn-cs"/>
              </a:rPr>
              <a:t>Второй Всероссийский Форум </a:t>
            </a:r>
            <a:r>
              <a:rPr lang="ru-RU" sz="1700" b="1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  <a:ea typeface="+mn-ea"/>
                <a:cs typeface="+mn-cs"/>
              </a:rPr>
              <a:t>классных руководителей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C62DEC3F-3D06-4807-B006-EAD1EE99D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4631" y="233892"/>
            <a:ext cx="3670301" cy="1716565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Победитель </a:t>
            </a: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муниципального, призёр регионального этапов </a:t>
            </a: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Всероссийского конкурса «Учитель года – 2021»</a:t>
            </a:r>
            <a:b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1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Гайворонский</a:t>
            </a: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Денис Владимирович, </a:t>
            </a:r>
            <a:b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учитель технологии средней школы № 25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1FDF3E1-4F21-4979-860C-3F53A78D0A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6" y="0"/>
            <a:ext cx="1133223" cy="19119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665" y="1911931"/>
            <a:ext cx="2341067" cy="652329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8143" y="2940537"/>
            <a:ext cx="3240000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F0BCB3A-0AB9-4478-8A5A-EAFEC71071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932" y="233892"/>
            <a:ext cx="911354" cy="154533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5896" y="2563120"/>
            <a:ext cx="2909576" cy="66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84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6EB73E1-84B9-43B7-BF8A-29AA56C1C7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97993" cy="7853089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BAB5AF04-BC27-4F3E-AD14-3E759C50C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5628" y="-573540"/>
            <a:ext cx="8234281" cy="150018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Муниципальный </a:t>
            </a:r>
            <a:r>
              <a:rPr lang="ru-RU" sz="2400" b="1" dirty="0">
                <a:solidFill>
                  <a:schemeClr val="bg1"/>
                </a:solidFill>
                <a:latin typeface="Georgia" panose="02040502050405020303" pitchFamily="18" charset="0"/>
              </a:rPr>
              <a:t>проект </a:t>
            </a:r>
            <a:r>
              <a:rPr lang="ru-RU" sz="24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«</a:t>
            </a:r>
            <a:r>
              <a:rPr lang="ru-RU" sz="2400" b="1" dirty="0">
                <a:solidFill>
                  <a:schemeClr val="bg1"/>
                </a:solidFill>
                <a:latin typeface="Georgia" panose="02040502050405020303" pitchFamily="18" charset="0"/>
              </a:rPr>
              <a:t>Галерея «Мой наставник»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19AD1A36-0ED5-46B2-9592-D656CA7CF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38736" y="6212652"/>
            <a:ext cx="9168063" cy="66611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Georgia" panose="02040502050405020303" pitchFamily="18" charset="0"/>
                <a:ea typeface="+mj-ea"/>
                <a:cs typeface="+mj-cs"/>
              </a:rPr>
              <a:t>На сайте МКУ ОМЦ </a:t>
            </a:r>
            <a:r>
              <a:rPr lang="en-US" dirty="0">
                <a:solidFill>
                  <a:schemeClr val="bg1"/>
                </a:solidFill>
                <a:latin typeface="Georgia" panose="02040502050405020303" pitchFamily="18" charset="0"/>
                <a:ea typeface="+mj-ea"/>
                <a:cs typeface="+mj-cs"/>
              </a:rPr>
              <a:t>https://umcbalakovo.nubex.ru/5857/</a:t>
            </a:r>
            <a:r>
              <a:rPr lang="ru-RU" dirty="0" smtClean="0">
                <a:solidFill>
                  <a:schemeClr val="bg1"/>
                </a:solidFill>
                <a:latin typeface="Georgia" panose="02040502050405020303" pitchFamily="18" charset="0"/>
                <a:ea typeface="+mj-ea"/>
                <a:cs typeface="+mj-cs"/>
              </a:rPr>
              <a:t> </a:t>
            </a:r>
            <a:endParaRPr lang="ru-RU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1E9D873F-CD3C-4A4C-AF07-29CFA1472281}"/>
              </a:ext>
            </a:extLst>
          </p:cNvPr>
          <p:cNvSpPr txBox="1">
            <a:spLocks/>
          </p:cNvSpPr>
          <p:nvPr/>
        </p:nvSpPr>
        <p:spPr>
          <a:xfrm>
            <a:off x="1624612" y="2642380"/>
            <a:ext cx="9396314" cy="66611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b="1" dirty="0">
              <a:solidFill>
                <a:srgbClr val="F3811A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21CB03D-0CDF-4A5E-881A-58F23A0973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445" y="367463"/>
            <a:ext cx="911354" cy="154533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0EB058D-9F03-4028-B590-D7C5B68051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0"/>
            <a:ext cx="1624614" cy="23179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2677" y="1140132"/>
            <a:ext cx="8768000" cy="49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05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6EB73E1-84B9-43B7-BF8A-29AA56C1C7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097993" cy="6858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BAB5AF04-BC27-4F3E-AD14-3E759C50C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5628" y="-573540"/>
            <a:ext cx="8234281" cy="150018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Georgia" panose="02040502050405020303" pitchFamily="18" charset="0"/>
              </a:rPr>
              <a:t>В </a:t>
            </a:r>
            <a:r>
              <a:rPr lang="ru-RU" sz="24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2024 </a:t>
            </a:r>
            <a:r>
              <a:rPr lang="ru-RU" sz="2400" b="1" dirty="0">
                <a:solidFill>
                  <a:schemeClr val="bg1"/>
                </a:solidFill>
                <a:latin typeface="Georgia" panose="02040502050405020303" pitchFamily="18" charset="0"/>
              </a:rPr>
              <a:t>году Фестиваль молодёжного творчества «В кругу друзей» посвящён Году семьи в </a:t>
            </a:r>
            <a:r>
              <a:rPr lang="ru-RU" sz="24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России</a:t>
            </a:r>
            <a:endParaRPr lang="ru-RU" sz="24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19AD1A36-0ED5-46B2-9592-D656CA7CF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38736" y="6212652"/>
            <a:ext cx="9168063" cy="666118"/>
          </a:xfrm>
        </p:spPr>
        <p:txBody>
          <a:bodyPr>
            <a:normAutofit/>
          </a:bodyPr>
          <a:lstStyle/>
          <a:p>
            <a:pPr algn="ctr"/>
            <a:endParaRPr lang="ru-RU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1E9D873F-CD3C-4A4C-AF07-29CFA1472281}"/>
              </a:ext>
            </a:extLst>
          </p:cNvPr>
          <p:cNvSpPr txBox="1">
            <a:spLocks/>
          </p:cNvSpPr>
          <p:nvPr/>
        </p:nvSpPr>
        <p:spPr>
          <a:xfrm>
            <a:off x="1898934" y="1246684"/>
            <a:ext cx="9396314" cy="66611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z="2000" dirty="0">
                <a:solidFill>
                  <a:schemeClr val="bg1"/>
                </a:solidFill>
                <a:latin typeface="Georgia" panose="02040502050405020303" pitchFamily="18" charset="0"/>
              </a:rPr>
              <a:t>Заявились 45 команд и 30 индивидуальных участников. Всего 264 педагогических работников из 6 субъектов РФ: Саратовская, Самарская, Пензенская, Нижегородская, Ульяновская области и Удмуртская республика.</a:t>
            </a:r>
          </a:p>
          <a:p>
            <a:r>
              <a:rPr lang="ru-RU" sz="2000" dirty="0">
                <a:solidFill>
                  <a:schemeClr val="bg1"/>
                </a:solidFill>
                <a:latin typeface="Georgia" panose="02040502050405020303" pitchFamily="18" charset="0"/>
              </a:rPr>
              <a:t>Саратовскую область представили 10 районов: г. Саратов, </a:t>
            </a:r>
            <a:r>
              <a:rPr lang="ru-RU" sz="2000" dirty="0" err="1">
                <a:solidFill>
                  <a:schemeClr val="bg1"/>
                </a:solidFill>
                <a:latin typeface="Georgia" panose="02040502050405020303" pitchFamily="18" charset="0"/>
              </a:rPr>
              <a:t>Балаковский</a:t>
            </a:r>
            <a:r>
              <a:rPr lang="ru-RU" sz="2000" dirty="0">
                <a:solidFill>
                  <a:schemeClr val="bg1"/>
                </a:solidFill>
                <a:latin typeface="Georgia" panose="02040502050405020303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Georgia" panose="02040502050405020303" pitchFamily="18" charset="0"/>
              </a:rPr>
              <a:t>Энгельсский</a:t>
            </a:r>
            <a:r>
              <a:rPr lang="ru-RU" sz="2000" dirty="0">
                <a:solidFill>
                  <a:schemeClr val="bg1"/>
                </a:solidFill>
                <a:latin typeface="Georgia" panose="02040502050405020303" pitchFamily="18" charset="0"/>
              </a:rPr>
              <a:t>, Федоровский, </a:t>
            </a:r>
            <a:r>
              <a:rPr lang="ru-RU" sz="2000" dirty="0" err="1">
                <a:solidFill>
                  <a:schemeClr val="bg1"/>
                </a:solidFill>
                <a:latin typeface="Georgia" panose="02040502050405020303" pitchFamily="18" charset="0"/>
              </a:rPr>
              <a:t>Ртищевский</a:t>
            </a:r>
            <a:r>
              <a:rPr lang="ru-RU" sz="2000" dirty="0">
                <a:solidFill>
                  <a:schemeClr val="bg1"/>
                </a:solidFill>
                <a:latin typeface="Georgia" panose="02040502050405020303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Georgia" panose="02040502050405020303" pitchFamily="18" charset="0"/>
              </a:rPr>
              <a:t>Ершовский</a:t>
            </a:r>
            <a:r>
              <a:rPr lang="ru-RU" sz="2000" dirty="0">
                <a:solidFill>
                  <a:schemeClr val="bg1"/>
                </a:solidFill>
                <a:latin typeface="Georgia" panose="02040502050405020303" pitchFamily="18" charset="0"/>
              </a:rPr>
              <a:t>, Пугачевский, </a:t>
            </a:r>
            <a:r>
              <a:rPr lang="ru-RU" sz="2000" dirty="0" err="1">
                <a:solidFill>
                  <a:schemeClr val="bg1"/>
                </a:solidFill>
                <a:latin typeface="Georgia" panose="02040502050405020303" pitchFamily="18" charset="0"/>
              </a:rPr>
              <a:t>Марксовский</a:t>
            </a:r>
            <a:r>
              <a:rPr lang="ru-RU" sz="2000" dirty="0">
                <a:solidFill>
                  <a:schemeClr val="bg1"/>
                </a:solidFill>
                <a:latin typeface="Georgia" panose="02040502050405020303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Georgia" panose="02040502050405020303" pitchFamily="18" charset="0"/>
              </a:rPr>
              <a:t>Вольский</a:t>
            </a:r>
            <a:r>
              <a:rPr lang="ru-RU" sz="2000" dirty="0">
                <a:solidFill>
                  <a:schemeClr val="bg1"/>
                </a:solidFill>
                <a:latin typeface="Georgia" panose="02040502050405020303" pitchFamily="18" charset="0"/>
              </a:rPr>
              <a:t>, Красноармейский районы.</a:t>
            </a:r>
          </a:p>
          <a:p>
            <a:r>
              <a:rPr lang="ru-RU" sz="2000" dirty="0">
                <a:solidFill>
                  <a:schemeClr val="bg1"/>
                </a:solidFill>
                <a:latin typeface="Georgia" panose="02040502050405020303" pitchFamily="18" charset="0"/>
              </a:rPr>
              <a:t>В соответствии с Положением о Фестивале экспертная оценка творческих программ должна пройти до 25 марта.</a:t>
            </a:r>
          </a:p>
          <a:p>
            <a:r>
              <a:rPr lang="ru-RU" sz="2000" dirty="0">
                <a:solidFill>
                  <a:schemeClr val="bg1"/>
                </a:solidFill>
                <a:latin typeface="Georgia" panose="02040502050405020303" pitchFamily="18" charset="0"/>
              </a:rPr>
              <a:t>С творческими программами в формате видеороликов  можно познакомиться </a:t>
            </a:r>
            <a:r>
              <a:rPr lang="ru-RU" sz="2000" dirty="0" err="1">
                <a:solidFill>
                  <a:schemeClr val="bg1"/>
                </a:solidFill>
                <a:latin typeface="Georgia" panose="02040502050405020303" pitchFamily="18" charset="0"/>
              </a:rPr>
              <a:t>ВКонтакте</a:t>
            </a:r>
            <a:r>
              <a:rPr lang="ru-RU" sz="2000" dirty="0">
                <a:solidFill>
                  <a:schemeClr val="bg1"/>
                </a:solidFill>
                <a:latin typeface="Georgia" panose="02040502050405020303" pitchFamily="18" charset="0"/>
              </a:rPr>
              <a:t> на страничке Ассоциации молодых учителей г. </a:t>
            </a:r>
            <a:r>
              <a:rPr lang="ru-RU" sz="20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Балаково </a:t>
            </a:r>
            <a:r>
              <a:rPr lang="en-US" sz="2000" dirty="0" smtClean="0">
                <a:solidFill>
                  <a:schemeClr val="bg1"/>
                </a:solidFill>
                <a:latin typeface="Georgia" panose="02040502050405020303" pitchFamily="18" charset="0"/>
              </a:rPr>
              <a:t>https</a:t>
            </a:r>
            <a:r>
              <a:rPr lang="en-US" sz="2000" dirty="0">
                <a:solidFill>
                  <a:schemeClr val="bg1"/>
                </a:solidFill>
                <a:latin typeface="Georgia" panose="02040502050405020303" pitchFamily="18" charset="0"/>
              </a:rPr>
              <a:t>://</a:t>
            </a:r>
            <a:r>
              <a:rPr lang="en-US" sz="2000" dirty="0" smtClean="0">
                <a:solidFill>
                  <a:schemeClr val="bg1"/>
                </a:solidFill>
                <a:latin typeface="Georgia" panose="02040502050405020303" pitchFamily="18" charset="0"/>
              </a:rPr>
              <a:t>vk.com/youngteachersbalakovo</a:t>
            </a:r>
            <a:r>
              <a:rPr lang="ru-RU" sz="2000" dirty="0" smtClean="0">
                <a:solidFill>
                  <a:schemeClr val="bg1"/>
                </a:solidFill>
                <a:latin typeface="Georgia" panose="02040502050405020303" pitchFamily="18" charset="0"/>
              </a:rPr>
              <a:t>   </a:t>
            </a:r>
            <a:r>
              <a:rPr lang="ru-RU" sz="2000" dirty="0" smtClean="0">
                <a:solidFill>
                  <a:schemeClr val="bg1"/>
                </a:solidFill>
                <a:latin typeface="Georgia" panose="02040502050405020303" pitchFamily="18" charset="0"/>
                <a:hlinkClick r:id="rId3"/>
              </a:rPr>
              <a:t>https</a:t>
            </a:r>
            <a:r>
              <a:rPr lang="ru-RU" sz="2000" dirty="0">
                <a:solidFill>
                  <a:schemeClr val="bg1"/>
                </a:solidFill>
                <a:latin typeface="Georgia" panose="02040502050405020303" pitchFamily="18" charset="0"/>
                <a:hlinkClick r:id="rId3"/>
              </a:rPr>
              <a:t>://vk.com/youngteachersbalakovo</a:t>
            </a:r>
            <a:r>
              <a:rPr lang="ru-RU" sz="20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21CB03D-0CDF-4A5E-881A-58F23A0973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445" y="367463"/>
            <a:ext cx="911354" cy="154533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0EB058D-9F03-4028-B590-D7C5B68051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0"/>
            <a:ext cx="1624614" cy="23179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747" y="4900570"/>
            <a:ext cx="1279696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31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6EB73E1-84B9-43B7-BF8A-29AA56C1C7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94" y="-18941"/>
            <a:ext cx="12097993" cy="7853089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BAB5AF04-BC27-4F3E-AD14-3E759C50C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446" y="95114"/>
            <a:ext cx="8234281" cy="150018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Georgia" panose="02040502050405020303" pitchFamily="18" charset="0"/>
              </a:rPr>
              <a:t>Муниципальный конкурс командного мастерства «Лучший педагогический дуэт-2023»</a:t>
            </a:r>
            <a:br>
              <a:rPr lang="ru-RU" sz="2400" b="1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Georgia" panose="02040502050405020303" pitchFamily="18" charset="0"/>
              </a:rPr>
              <a:t> (педагог- наставник и молодой педагог</a:t>
            </a:r>
            <a:r>
              <a:rPr lang="ru-RU" sz="24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)</a:t>
            </a:r>
            <a:r>
              <a:rPr lang="ru-RU" sz="2400" b="1" dirty="0">
                <a:solidFill>
                  <a:schemeClr val="bg1"/>
                </a:solidFill>
                <a:latin typeface="Georgia" panose="02040502050405020303" pitchFamily="18" charset="0"/>
              </a:rPr>
              <a:t/>
            </a:r>
            <a:br>
              <a:rPr lang="ru-RU" sz="2400" b="1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endParaRPr lang="ru-RU" sz="24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19AD1A36-0ED5-46B2-9592-D656CA7CF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51556" y="6617790"/>
            <a:ext cx="9168063" cy="666118"/>
          </a:xfrm>
        </p:spPr>
        <p:txBody>
          <a:bodyPr>
            <a:normAutofit/>
          </a:bodyPr>
          <a:lstStyle/>
          <a:p>
            <a:pPr algn="ctr"/>
            <a:endParaRPr lang="ru-RU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21CB03D-0CDF-4A5E-881A-58F23A0973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067" y="95114"/>
            <a:ext cx="911354" cy="15453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702" y="1843760"/>
            <a:ext cx="3965199" cy="2232000"/>
          </a:xfrm>
          <a:prstGeom prst="rect">
            <a:avLst/>
          </a:prstGeom>
        </p:spPr>
      </p:pic>
      <p:pic>
        <p:nvPicPr>
          <p:cNvPr id="12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901" y="2959760"/>
            <a:ext cx="3963865" cy="22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1732" y="4482000"/>
            <a:ext cx="3182452" cy="2376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0EB058D-9F03-4028-B590-D7C5B68051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0"/>
            <a:ext cx="1624614" cy="231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93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6EB73E1-84B9-43B7-BF8A-29AA56C1C7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8" y="68753"/>
            <a:ext cx="12167552" cy="6858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BAB5AF04-BC27-4F3E-AD14-3E759C50C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735" y="-55735"/>
            <a:ext cx="8275894" cy="87393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«Педагогическая экскурсия» в СОШ № 18</a:t>
            </a:r>
            <a:endParaRPr lang="ru-RU" sz="24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19AD1A36-0ED5-46B2-9592-D656CA7CF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0961" y="6339182"/>
            <a:ext cx="10322719" cy="666118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1E9D873F-CD3C-4A4C-AF07-29CFA1472281}"/>
              </a:ext>
            </a:extLst>
          </p:cNvPr>
          <p:cNvSpPr txBox="1">
            <a:spLocks/>
          </p:cNvSpPr>
          <p:nvPr/>
        </p:nvSpPr>
        <p:spPr>
          <a:xfrm>
            <a:off x="2052315" y="1179732"/>
            <a:ext cx="9396314" cy="66611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ru-RU" sz="20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0EB058D-9F03-4028-B590-D7C5B68051F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46" y="68753"/>
            <a:ext cx="1034508" cy="1476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1CB03D-0CDF-4A5E-881A-58F23A0973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962" y="88175"/>
            <a:ext cx="911354" cy="15453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0571" y="1211861"/>
            <a:ext cx="3967999" cy="223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0858" y="1661522"/>
            <a:ext cx="3569654" cy="205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/>
          <a:srcRect t="18154" b="21099"/>
          <a:stretch/>
        </p:blipFill>
        <p:spPr>
          <a:xfrm>
            <a:off x="6601392" y="3868093"/>
            <a:ext cx="53520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78"/>
          <a:stretch/>
        </p:blipFill>
        <p:spPr>
          <a:xfrm>
            <a:off x="1488666" y="4192859"/>
            <a:ext cx="3648508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7784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оиро 95 лет 3">
      <a:dk1>
        <a:srgbClr val="197F90"/>
      </a:dk1>
      <a:lt1>
        <a:srgbClr val="FFFFFF"/>
      </a:lt1>
      <a:dk2>
        <a:srgbClr val="197F90"/>
      </a:dk2>
      <a:lt2>
        <a:srgbClr val="B2B2B2"/>
      </a:lt2>
      <a:accent1>
        <a:srgbClr val="197F90"/>
      </a:accent1>
      <a:accent2>
        <a:srgbClr val="FF6600"/>
      </a:accent2>
      <a:accent3>
        <a:srgbClr val="D8D8D8"/>
      </a:accent3>
      <a:accent4>
        <a:srgbClr val="FF6600"/>
      </a:accent4>
      <a:accent5>
        <a:srgbClr val="197F90"/>
      </a:accent5>
      <a:accent6>
        <a:srgbClr val="FF6600"/>
      </a:accent6>
      <a:hlink>
        <a:srgbClr val="197F90"/>
      </a:hlink>
      <a:folHlink>
        <a:srgbClr val="FF6600"/>
      </a:folHlink>
    </a:clrScheme>
    <a:fontScheme name="Соиро 95 4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2164</TotalTime>
  <Words>286</Words>
  <Application>Microsoft Office PowerPoint</Application>
  <PresentationFormat>Широкоэкранный</PresentationFormat>
  <Paragraphs>24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Candara</vt:lpstr>
      <vt:lpstr>Georgia</vt:lpstr>
      <vt:lpstr>Roboto Condensed</vt:lpstr>
      <vt:lpstr>Тема Office</vt:lpstr>
      <vt:lpstr>Презентация PowerPoint</vt:lpstr>
      <vt:lpstr>В текущем году коллективы образовательных учреждений г. Балаково и Балаковского района пополнили 29 молодых учителей.</vt:lpstr>
      <vt:lpstr>Ассоциация молодых педагогов Балаковского района Саратовской области</vt:lpstr>
      <vt:lpstr>На Слете представителей Ассоциации молодых педагогов Саратовской области</vt:lpstr>
      <vt:lpstr>Второй Всероссийский Форум классных руководителей</vt:lpstr>
      <vt:lpstr>Муниципальный проект  «Галерея «Мой наставник»</vt:lpstr>
      <vt:lpstr>В 2024 году Фестиваль молодёжного творчества «В кругу друзей» посвящён Году семьи в России</vt:lpstr>
      <vt:lpstr>Муниципальный конкурс командного мастерства «Лучший педагогический дуэт-2023»  (педагог- наставник и молодой педагог) </vt:lpstr>
      <vt:lpstr>«Педагогическая экскурсия» в СОШ № 18</vt:lpstr>
      <vt:lpstr>Организована постоянная работа 7 творческих групп, таких как «Основы мастерства», «Наставник», «Ступени мастерства», «Мастерская наставника» и др.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ПРаздник</dc:title>
  <dc:creator>пк-56</dc:creator>
  <cp:lastModifiedBy>Пользователь</cp:lastModifiedBy>
  <cp:revision>158</cp:revision>
  <dcterms:created xsi:type="dcterms:W3CDTF">2021-10-07T10:20:40Z</dcterms:created>
  <dcterms:modified xsi:type="dcterms:W3CDTF">2024-03-20T06:40:35Z</dcterms:modified>
</cp:coreProperties>
</file>