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49"/>
  </p:handoutMasterIdLst>
  <p:sldIdLst>
    <p:sldId id="299" r:id="rId2"/>
    <p:sldId id="292" r:id="rId3"/>
    <p:sldId id="300" r:id="rId4"/>
    <p:sldId id="290" r:id="rId5"/>
    <p:sldId id="285" r:id="rId6"/>
    <p:sldId id="263" r:id="rId7"/>
    <p:sldId id="269" r:id="rId8"/>
    <p:sldId id="327" r:id="rId9"/>
    <p:sldId id="267" r:id="rId10"/>
    <p:sldId id="278" r:id="rId11"/>
    <p:sldId id="306" r:id="rId12"/>
    <p:sldId id="301" r:id="rId13"/>
    <p:sldId id="281" r:id="rId14"/>
    <p:sldId id="282" r:id="rId15"/>
    <p:sldId id="280" r:id="rId16"/>
    <p:sldId id="289" r:id="rId17"/>
    <p:sldId id="322" r:id="rId18"/>
    <p:sldId id="304" r:id="rId19"/>
    <p:sldId id="308" r:id="rId20"/>
    <p:sldId id="309" r:id="rId21"/>
    <p:sldId id="321" r:id="rId22"/>
    <p:sldId id="310" r:id="rId23"/>
    <p:sldId id="328" r:id="rId24"/>
    <p:sldId id="329" r:id="rId25"/>
    <p:sldId id="330" r:id="rId26"/>
    <p:sldId id="332" r:id="rId27"/>
    <p:sldId id="337" r:id="rId28"/>
    <p:sldId id="333" r:id="rId29"/>
    <p:sldId id="336" r:id="rId30"/>
    <p:sldId id="335" r:id="rId31"/>
    <p:sldId id="334" r:id="rId32"/>
    <p:sldId id="338" r:id="rId33"/>
    <p:sldId id="293" r:id="rId34"/>
    <p:sldId id="295" r:id="rId35"/>
    <p:sldId id="296" r:id="rId36"/>
    <p:sldId id="305" r:id="rId37"/>
    <p:sldId id="297" r:id="rId38"/>
    <p:sldId id="302" r:id="rId39"/>
    <p:sldId id="303" r:id="rId40"/>
    <p:sldId id="316" r:id="rId41"/>
    <p:sldId id="331" r:id="rId42"/>
    <p:sldId id="320" r:id="rId43"/>
    <p:sldId id="325" r:id="rId44"/>
    <p:sldId id="323" r:id="rId45"/>
    <p:sldId id="324" r:id="rId46"/>
    <p:sldId id="286" r:id="rId47"/>
    <p:sldId id="266" r:id="rId48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A4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186" autoAdjust="0"/>
  </p:normalViewPr>
  <p:slideViewPr>
    <p:cSldViewPr>
      <p:cViewPr varScale="1">
        <p:scale>
          <a:sx n="119" d="100"/>
          <a:sy n="119" d="100"/>
        </p:scale>
        <p:origin x="1374" y="-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CDA3D4-9606-4D03-97CC-E18081EACC99}" type="datetimeFigureOut">
              <a:rPr lang="ru-RU" smtClean="0"/>
              <a:t>пн 26.08.24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691DE0-26BA-4EAF-9D58-CC7EC7B043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88341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пн 26.08.24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пн 26.08.24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пн 26.08.24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пн 26.08.24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пн 26.08.24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пн 26.08.24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пн 26.08.24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пн 26.08.24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пн 26.08.24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пн 26.08.24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пн 26.08.24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пн 26.08.24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sh8petropavlovskkamchatskijr30.gosweb.gosuslugi.ru/netcat_files/33/44/Prikaz_Minprosvescheniya_Rossii_ot_21.02.2024_N_119_O_v%20nesenii.pdf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vk.com/doc139397546_676423793?hash=nHz0etJCWxGIwunZ4OcOU5O3RsGBOcnHEQXzWxMK9ZD&amp;dl=0SweZfYa20UK6ZosXxJiTnm96YzzIlWZ68jUMlum1Us" TargetMode="External"/><Relationship Id="rId5" Type="http://schemas.openxmlformats.org/officeDocument/2006/relationships/hyperlink" Target="http://publication.pravo.gov.ru/document/0001202408160022?ysclid=m0aj4gylrm570668990" TargetMode="Externa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publication.pravo.gov.ru/document/0001202405080001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hyperlink" Target="http://publication.pravo.gov.ru/Document/View/0001202007210012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edsoo.ru/rabochie-programmy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disk.yandex.ru/i/Y_Wt0KPlKA3MPg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mbou118.gosuslugi.ru/netcat_files/68/1857/MR_2.4.0331_23._2.4._Gigiena_detey_i_podrostkov._Metodicheski.pdf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edsoo.ru/wp-content/uploads/2023/08/&#1052;&#1056;-&#1056;&#1072;&#1079;&#1075;&#1086;&#1074;&#1086;&#1088;&#1099;-&#1086;-&#1074;&#1072;&#1078;&#1085;&#1086;&#1084;_pdf_&#1053;&#1086;&#1074;&#1072;&#1103;.pdf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cloud.mail.ru/public/9wf4/HDWBvCJRH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oiro64.ru/wp-content/uploads/2023/10/kvido_kljuchevye-napravlenija_maket-ispravlennyj.pdf" TargetMode="External"/><Relationship Id="rId5" Type="http://schemas.openxmlformats.org/officeDocument/2006/relationships/hyperlink" Target="https://soiro64.ru/wp-content/uploads/20" TargetMode="External"/><Relationship Id="rId4" Type="http://schemas.openxmlformats.org/officeDocument/2006/relationships/hyperlink" Target="https://soiro64.ru/wp-content/uploads/2023/10/kvido_patrioticheskoe-vospitanie_maket.pdf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uchitel.club/contest/profilnaya-shkola?utm_campaign=news_june_2024_vypusk_2&amp;utm_medium=email&amp;utm_source=Sendsay" TargetMode="External"/><Relationship Id="rId4" Type="http://schemas.openxmlformats.org/officeDocument/2006/relationships/image" Target="../media/image3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0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6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publication.pravo.gov.ru/document/0001202402050004?ysclid=lwqc6nfwn9690167020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publication.pravo.gov.ru/document/0001202402220008?ysclid=lwqc91ww3n23835763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publication.pravo.gov.ru/document/0001202402220046?ysclid=lwqca2svil971964228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publication.pravo.gov.ru/document/0001202402290059?ysclid=lwqcbh6dnb969130276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publication.pravo.gov.ru/document/0001202404120003?ysclid=lwqcdr8hou416832930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0" y="15879"/>
            <a:ext cx="9144793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03848" y="1844824"/>
            <a:ext cx="2520280" cy="432047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ru-RU" sz="800" b="1" i="1" dirty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88024" y="5445224"/>
            <a:ext cx="3888432" cy="792088"/>
          </a:xfrm>
        </p:spPr>
        <p:txBody>
          <a:bodyPr>
            <a:normAutofit/>
          </a:bodyPr>
          <a:lstStyle/>
          <a:p>
            <a:r>
              <a:rPr lang="ru-RU" sz="1800" b="1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" panose="02040604050505020304" pitchFamily="18" charset="0"/>
              </a:rPr>
              <a:t>Подготовил методист МКУ ОМЦ </a:t>
            </a:r>
          </a:p>
          <a:p>
            <a:r>
              <a:rPr lang="ru-RU" sz="1800" b="1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" panose="02040604050505020304" pitchFamily="18" charset="0"/>
              </a:rPr>
              <a:t>  </a:t>
            </a:r>
            <a:r>
              <a:rPr lang="ru-RU" sz="1800" b="1" i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" panose="02040604050505020304" pitchFamily="18" charset="0"/>
              </a:rPr>
              <a:t> </a:t>
            </a:r>
            <a:r>
              <a:rPr lang="ru-RU" sz="1800" b="1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" panose="02040604050505020304" pitchFamily="18" charset="0"/>
              </a:rPr>
              <a:t>Хохлова Е.Ю.</a:t>
            </a:r>
          </a:p>
          <a:p>
            <a:endParaRPr lang="ru-RU" i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115616" y="476672"/>
            <a:ext cx="7560840" cy="4752528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i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Georgia" panose="02040502050405020303" pitchFamily="18" charset="0"/>
                <a:ea typeface="Segoe UI Black" panose="020B0A02040204020203" pitchFamily="34" charset="0"/>
                <a:cs typeface="Segoe UI Black" panose="020B0A02040204020203" pitchFamily="34" charset="0"/>
              </a:rPr>
              <a:t>«Единое образовательное пространство: новые возможности для обучения и воспитания</a:t>
            </a:r>
            <a:r>
              <a:rPr lang="ru-RU" sz="4400" b="1" i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Georgia" panose="02040502050405020303" pitchFamily="18" charset="0"/>
                <a:ea typeface="Segoe UI Black" panose="020B0A02040204020203" pitchFamily="34" charset="0"/>
                <a:cs typeface="Segoe UI Black" panose="020B0A02040204020203" pitchFamily="34" charset="0"/>
              </a:rPr>
              <a:t>»</a:t>
            </a:r>
            <a:endParaRPr lang="ru-RU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6450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306" y="-31077"/>
            <a:ext cx="9174306" cy="688907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88639"/>
            <a:ext cx="8003232" cy="1266487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Georgia" panose="02040502050405020303" pitchFamily="18" charset="0"/>
              </a:rPr>
              <a:t>Приказы </a:t>
            </a:r>
            <a:r>
              <a:rPr lang="ru-RU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Georgia" panose="02040502050405020303" pitchFamily="18" charset="0"/>
              </a:rPr>
              <a:t>Министерства </a:t>
            </a:r>
            <a:r>
              <a:rPr lang="ru-RU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Georgia" panose="02040502050405020303" pitchFamily="18" charset="0"/>
              </a:rPr>
              <a:t>Просвещения </a:t>
            </a:r>
            <a:r>
              <a:rPr lang="ru-RU" sz="3200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Georgia" panose="02040502050405020303" pitchFamily="18" charset="0"/>
              </a:rPr>
              <a:t>Российской </a:t>
            </a:r>
            <a:r>
              <a:rPr lang="ru-RU" sz="3200" b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Georgia" panose="02040502050405020303" pitchFamily="18" charset="0"/>
              </a:rPr>
              <a:t>Федерации</a:t>
            </a:r>
            <a:endParaRPr lang="ru-RU" sz="32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Georgia" panose="020405020504050203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07904" y="1618959"/>
            <a:ext cx="5040560" cy="1594017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1800" dirty="0" smtClean="0">
                <a:latin typeface="Georgia" panose="02040502050405020303" pitchFamily="18" charset="0"/>
              </a:rPr>
              <a:t>“</a:t>
            </a:r>
            <a:r>
              <a:rPr lang="ru-RU" sz="1800" dirty="0">
                <a:latin typeface="Georgia" panose="02040502050405020303" pitchFamily="18" charset="0"/>
              </a:rPr>
              <a:t>О внесении изменений в приложения № 1 и № 2 к приказу Министерства просвещения Российской Федерации от 21 сентября 2022 г. N 858 “Об утверждении федерального перечня </a:t>
            </a:r>
            <a:r>
              <a:rPr lang="ru-RU" sz="1800" dirty="0" smtClean="0">
                <a:latin typeface="Georgia" panose="02040502050405020303" pitchFamily="18" charset="0"/>
              </a:rPr>
              <a:t>учебников…”</a:t>
            </a:r>
            <a:r>
              <a:rPr lang="en-US" sz="1800" dirty="0">
                <a:latin typeface="Georgia" panose="02040502050405020303" pitchFamily="18" charset="0"/>
              </a:rPr>
              <a:t> </a:t>
            </a:r>
            <a:endParaRPr lang="ru-RU" sz="1800" dirty="0" smtClean="0">
              <a:latin typeface="Georgia" panose="02040502050405020303" pitchFamily="18" charset="0"/>
            </a:endParaRPr>
          </a:p>
          <a:p>
            <a:pPr marL="0" indent="0" algn="ctr">
              <a:buNone/>
            </a:pPr>
            <a:endParaRPr lang="ru-RU" sz="2400" dirty="0">
              <a:latin typeface="Georgia" panose="02040502050405020303" pitchFamily="18" charset="0"/>
            </a:endParaRPr>
          </a:p>
          <a:p>
            <a:pPr marL="0" indent="0" algn="ctr">
              <a:buNone/>
            </a:pPr>
            <a:endParaRPr lang="en-US" sz="2400" dirty="0">
              <a:latin typeface="Georgia" panose="02040502050405020303" pitchFamily="18" charset="0"/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 flipV="1">
            <a:off x="3059832" y="4437111"/>
            <a:ext cx="5544616" cy="1067345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ru-RU" sz="2000" dirty="0" smtClean="0">
              <a:latin typeface="Georgia" panose="020405020504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707904" y="3429000"/>
            <a:ext cx="50405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u="sng" dirty="0">
                <a:latin typeface="Georgia" panose="02040502050405020303" pitchFamily="18" charset="0"/>
                <a:hlinkClick r:id="rId3"/>
              </a:rPr>
              <a:t>https://sh8petropavlovskkamchatskijr30.gosweb.gosuslugi.ru/netcat_files/33/44/Prikaz_Minprosvescheniya_Rossii_ot_21.02.2024_N_119_O_v </a:t>
            </a:r>
            <a:r>
              <a:rPr lang="en-US" sz="1600" u="sng" dirty="0" smtClean="0">
                <a:latin typeface="Georgia" panose="02040502050405020303" pitchFamily="18" charset="0"/>
                <a:hlinkClick r:id="rId3"/>
              </a:rPr>
              <a:t>nesenii.pdf</a:t>
            </a:r>
            <a:r>
              <a:rPr lang="ru-RU" sz="1600" u="sng" dirty="0" smtClean="0">
                <a:latin typeface="Georgia" panose="02040502050405020303" pitchFamily="18" charset="0"/>
              </a:rPr>
              <a:t> </a:t>
            </a:r>
            <a:r>
              <a:rPr lang="en-US" sz="1600" u="sng" dirty="0" smtClean="0">
                <a:latin typeface="Georgia" panose="02040502050405020303" pitchFamily="18" charset="0"/>
              </a:rPr>
              <a:t> </a:t>
            </a:r>
            <a:endParaRPr lang="en-US" sz="1600" u="sng" dirty="0">
              <a:latin typeface="Georgia" panose="02040502050405020303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8667" y="1618958"/>
            <a:ext cx="2483768" cy="16663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8" name="Прямоугольник 7"/>
          <p:cNvSpPr/>
          <p:nvPr/>
        </p:nvSpPr>
        <p:spPr>
          <a:xfrm>
            <a:off x="467544" y="4365105"/>
            <a:ext cx="8136904" cy="29161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Georgia" panose="02040502050405020303" pitchFamily="18" charset="0"/>
              </a:rPr>
              <a:t>Приказ </a:t>
            </a:r>
            <a:r>
              <a:rPr lang="ru-RU" sz="1600" dirty="0">
                <a:latin typeface="Georgia" panose="02040502050405020303" pitchFamily="18" charset="0"/>
              </a:rPr>
              <a:t>Министерства просвещения Российской Федерации от 18 июля 2024 года № 499 «Об утверждении федерального перечня электронных образовательных ресурсов, допущенных к использованию при реализации имеющих государственную аккредитацию образовательных программ начального общего, основного общего, среднего общего образования</a:t>
            </a:r>
            <a:r>
              <a:rPr lang="ru-RU" sz="1600" dirty="0" smtClean="0">
                <a:latin typeface="Georgia" panose="02040502050405020303" pitchFamily="18" charset="0"/>
              </a:rPr>
              <a:t>»: </a:t>
            </a:r>
            <a:r>
              <a:rPr lang="en-US" sz="1600" dirty="0">
                <a:latin typeface="Georgia" panose="02040502050405020303" pitchFamily="18" charset="0"/>
                <a:hlinkClick r:id="rId5"/>
              </a:rPr>
              <a:t>http://</a:t>
            </a:r>
            <a:r>
              <a:rPr lang="en-US" sz="1600" dirty="0" smtClean="0">
                <a:latin typeface="Georgia" panose="02040502050405020303" pitchFamily="18" charset="0"/>
                <a:hlinkClick r:id="rId5"/>
              </a:rPr>
              <a:t>publication.pravo.gov.ru/document/0001202408160022?ysclid=m0aj4gylrm570668990</a:t>
            </a:r>
            <a:r>
              <a:rPr lang="ru-RU" sz="1600" dirty="0" smtClean="0">
                <a:latin typeface="Georgia" panose="02040502050405020303" pitchFamily="18" charset="0"/>
              </a:rPr>
              <a:t> </a:t>
            </a:r>
            <a:endParaRPr lang="ru-RU" sz="1600" dirty="0">
              <a:latin typeface="Georgia" panose="02040502050405020303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6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Обновленныи</a:t>
            </a:r>
            <a:r>
              <a:rPr lang="ru-RU" sz="16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̆ перечень ЭОР.pdf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 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1958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-15539"/>
            <a:ext cx="9144793" cy="6889077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1" y="476672"/>
            <a:ext cx="8208913" cy="6048672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marL="0" indent="0" algn="ctr">
              <a:buNone/>
            </a:pPr>
            <a:endParaRPr lang="ru-RU" sz="2000" b="1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Georgia" panose="02040502050405020303" pitchFamily="18" charset="0"/>
            </a:endParaRPr>
          </a:p>
          <a:p>
            <a:pPr marL="0" indent="0" algn="ctr">
              <a:buNone/>
            </a:pPr>
            <a:r>
              <a:rPr lang="ru-RU" sz="2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Georgia" panose="02040502050405020303" pitchFamily="18" charset="0"/>
              </a:rPr>
              <a:t>УКАЗЫ ПРЕЗИДЕНТА </a:t>
            </a:r>
            <a:r>
              <a:rPr lang="ru-RU" sz="2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Georgia" panose="02040502050405020303" pitchFamily="18" charset="0"/>
              </a:rPr>
              <a:t>РОССИЙСКОЙ </a:t>
            </a:r>
            <a:r>
              <a:rPr lang="ru-RU" sz="2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Georgia" panose="02040502050405020303" pitchFamily="18" charset="0"/>
              </a:rPr>
              <a:t>ФЕДЕРАЦИИ</a:t>
            </a:r>
          </a:p>
          <a:p>
            <a:pPr algn="ctr">
              <a:buFont typeface="Wingdings" panose="05000000000000000000" pitchFamily="2" charset="2"/>
              <a:buChar char="Ø"/>
            </a:pPr>
            <a:endParaRPr lang="ru-RU" sz="2000" dirty="0"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latin typeface="Georgia" panose="02040502050405020303" pitchFamily="18" charset="0"/>
              </a:rPr>
              <a:t> 	</a:t>
            </a:r>
          </a:p>
          <a:p>
            <a:pPr marL="0" indent="0">
              <a:buNone/>
            </a:pPr>
            <a:endParaRPr lang="ru-RU" sz="2000" dirty="0">
              <a:latin typeface="Georgia" panose="02040502050405020303" pitchFamily="18" charset="0"/>
            </a:endParaRPr>
          </a:p>
          <a:p>
            <a:pPr marL="0" indent="0">
              <a:buNone/>
            </a:pPr>
            <a:endParaRPr lang="ru-RU" sz="2000" dirty="0" smtClean="0">
              <a:latin typeface="Georgia" panose="02040502050405020303" pitchFamily="18" charset="0"/>
            </a:endParaRPr>
          </a:p>
          <a:p>
            <a:pPr marL="0" indent="0">
              <a:buNone/>
            </a:pPr>
            <a:endParaRPr lang="ru-RU" sz="2000" dirty="0"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latin typeface="Georgia" panose="02040502050405020303" pitchFamily="18" charset="0"/>
              </a:rPr>
              <a:t>	Об </a:t>
            </a:r>
            <a:r>
              <a:rPr lang="ru-RU" sz="2000" dirty="0">
                <a:latin typeface="Georgia" panose="02040502050405020303" pitchFamily="18" charset="0"/>
              </a:rPr>
              <a:t>утверждении Основ государственной политики Российской Федерации в области исторического просвещения</a:t>
            </a:r>
          </a:p>
          <a:p>
            <a:pPr marL="0" indent="0">
              <a:buNone/>
            </a:pPr>
            <a:r>
              <a:rPr lang="ru-RU" sz="2000" dirty="0">
                <a:latin typeface="Georgia" panose="02040502050405020303" pitchFamily="18" charset="0"/>
              </a:rPr>
              <a:t>В соответствии с Федеральным законом от 28 июня 2014 г. № 172-ФЗ ”О стратегическом планировании в Российской Федерации“ </a:t>
            </a:r>
            <a:endParaRPr lang="ru-RU" sz="2000" dirty="0" smtClean="0">
              <a:latin typeface="Georgia" panose="02040502050405020303" pitchFamily="18" charset="0"/>
              <a:hlinkClick r:id="rId3"/>
            </a:endParaRPr>
          </a:p>
          <a:p>
            <a:pPr marL="0" indent="0" algn="ctr">
              <a:buNone/>
            </a:pPr>
            <a:r>
              <a:rPr lang="en-US" sz="1600" dirty="0" smtClean="0">
                <a:latin typeface="Georgia" panose="02040502050405020303" pitchFamily="18" charset="0"/>
                <a:hlinkClick r:id="rId3"/>
              </a:rPr>
              <a:t>http</a:t>
            </a:r>
            <a:r>
              <a:rPr lang="en-US" sz="1600" dirty="0">
                <a:latin typeface="Georgia" panose="02040502050405020303" pitchFamily="18" charset="0"/>
                <a:hlinkClick r:id="rId3"/>
              </a:rPr>
              <a:t>://</a:t>
            </a:r>
            <a:r>
              <a:rPr lang="en-US" sz="1600" dirty="0" smtClean="0">
                <a:latin typeface="Georgia" panose="02040502050405020303" pitchFamily="18" charset="0"/>
                <a:hlinkClick r:id="rId3"/>
              </a:rPr>
              <a:t>publication.pravo.gov.ru/document/0001202405080001</a:t>
            </a:r>
            <a:r>
              <a:rPr lang="ru-RU" sz="1600" dirty="0" smtClean="0">
                <a:latin typeface="Georgia" panose="02040502050405020303" pitchFamily="18" charset="0"/>
              </a:rPr>
              <a:t> </a:t>
            </a:r>
          </a:p>
          <a:p>
            <a:pPr marL="0" indent="0" algn="ctr">
              <a:buNone/>
            </a:pPr>
            <a:endParaRPr lang="ru-RU" sz="1600" dirty="0" smtClean="0"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latin typeface="Georgia" panose="02040502050405020303" pitchFamily="18" charset="0"/>
              </a:rPr>
              <a:t>	Указ </a:t>
            </a:r>
            <a:r>
              <a:rPr lang="ru-RU" sz="2000" dirty="0">
                <a:latin typeface="Georgia" panose="02040502050405020303" pitchFamily="18" charset="0"/>
              </a:rPr>
              <a:t>Президента Российской Федерации от 07.05.2024 № 309 "О национальных целях развития Российской Федерации на период до 2030 года и на перспективу до 2036 года"</a:t>
            </a:r>
            <a:endParaRPr lang="ru-RU" sz="2000" dirty="0" smtClean="0">
              <a:latin typeface="Georgia" panose="02040502050405020303" pitchFamily="18" charset="0"/>
            </a:endParaRPr>
          </a:p>
          <a:p>
            <a:pPr marL="0" indent="0" algn="ctr">
              <a:buNone/>
            </a:pPr>
            <a:r>
              <a:rPr lang="en-US" sz="1600" dirty="0" smtClean="0">
                <a:latin typeface="Georgia" panose="02040502050405020303" pitchFamily="18" charset="0"/>
                <a:hlinkClick r:id="rId4"/>
              </a:rPr>
              <a:t>http</a:t>
            </a:r>
            <a:r>
              <a:rPr lang="en-US" sz="1600" dirty="0">
                <a:latin typeface="Georgia" panose="02040502050405020303" pitchFamily="18" charset="0"/>
                <a:hlinkClick r:id="rId4"/>
              </a:rPr>
              <a:t>://</a:t>
            </a:r>
            <a:r>
              <a:rPr lang="en-US" sz="1600" dirty="0" smtClean="0">
                <a:latin typeface="Georgia" panose="02040502050405020303" pitchFamily="18" charset="0"/>
                <a:hlinkClick r:id="rId4"/>
              </a:rPr>
              <a:t>publication.pravo.gov.ru/Document/View/0001202007210012</a:t>
            </a:r>
            <a:r>
              <a:rPr lang="ru-RU" sz="1600" dirty="0" smtClean="0">
                <a:latin typeface="Georgia" panose="02040502050405020303" pitchFamily="18" charset="0"/>
              </a:rPr>
              <a:t> </a:t>
            </a:r>
            <a:endParaRPr lang="ru-RU" sz="1600" dirty="0">
              <a:latin typeface="Georgia" panose="02040502050405020303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93968" y="1484784"/>
            <a:ext cx="2156061" cy="1194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769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793" cy="6889077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3648" y="260648"/>
            <a:ext cx="6984776" cy="2736304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44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Georgia" panose="02040502050405020303" pitchFamily="18" charset="0"/>
                <a:ea typeface="Segoe UI Black" panose="020B0A02040204020203" pitchFamily="34" charset="0"/>
                <a:cs typeface="Segoe UI Black" panose="020B0A02040204020203" pitchFamily="34" charset="0"/>
              </a:rPr>
              <a:t>Изменения в программе учебных предметов</a:t>
            </a:r>
            <a:endParaRPr lang="ru-RU" sz="4400" b="1" i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Georgia" panose="02040502050405020303" pitchFamily="18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0036" y="3717032"/>
            <a:ext cx="4572000" cy="29718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471388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-15539"/>
            <a:ext cx="9144793" cy="688907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Autofit/>
          </a:bodyPr>
          <a:lstStyle/>
          <a:p>
            <a:r>
              <a:rPr lang="ru-RU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Georgia" panose="02040502050405020303" pitchFamily="18" charset="0"/>
              </a:rPr>
              <a:t>Изменения на уровне начального общего образования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270905"/>
            <a:ext cx="8424936" cy="5182431"/>
          </a:xfrm>
          <a:ln>
            <a:solidFill>
              <a:schemeClr val="accent1"/>
            </a:solidFill>
          </a:ln>
        </p:spPr>
        <p:txBody>
          <a:bodyPr>
            <a:normAutofit fontScale="85000" lnSpcReduction="20000"/>
          </a:bodyPr>
          <a:lstStyle/>
          <a:p>
            <a:pPr algn="ctr">
              <a:buFont typeface="Wingdings" panose="05000000000000000000" pitchFamily="2" charset="2"/>
              <a:buChar char="Ø"/>
            </a:pPr>
            <a:r>
              <a:rPr lang="ru-RU" sz="3300" b="1" dirty="0" smtClean="0">
                <a:latin typeface="Georgia" panose="02040502050405020303" pitchFamily="18" charset="0"/>
              </a:rPr>
              <a:t>Программа предмета «Труд (технология)»</a:t>
            </a:r>
            <a:endParaRPr lang="ru-RU" sz="3300" dirty="0" smtClean="0">
              <a:latin typeface="Georgia" panose="02040502050405020303" pitchFamily="18" charset="0"/>
            </a:endParaRPr>
          </a:p>
          <a:p>
            <a:pPr marL="457200" lvl="1" indent="0">
              <a:buNone/>
            </a:pPr>
            <a:r>
              <a:rPr lang="ru-RU" i="1" u="sng" dirty="0" smtClean="0">
                <a:latin typeface="Georgia" panose="02040502050405020303" pitchFamily="18" charset="0"/>
              </a:rPr>
              <a:t>Модули:</a:t>
            </a:r>
          </a:p>
          <a:p>
            <a:pPr lvl="1"/>
            <a:r>
              <a:rPr lang="ru-RU" i="1" dirty="0" smtClean="0">
                <a:latin typeface="Georgia" panose="02040502050405020303" pitchFamily="18" charset="0"/>
              </a:rPr>
              <a:t>«Технологии, профессии, производства»;</a:t>
            </a:r>
          </a:p>
          <a:p>
            <a:pPr lvl="1"/>
            <a:r>
              <a:rPr lang="ru-RU" i="1" dirty="0" smtClean="0">
                <a:latin typeface="Georgia" panose="02040502050405020303" pitchFamily="18" charset="0"/>
              </a:rPr>
              <a:t>«Технологии ручной обработки»;</a:t>
            </a:r>
          </a:p>
          <a:p>
            <a:pPr lvl="1"/>
            <a:r>
              <a:rPr lang="ru-RU" i="1" dirty="0" smtClean="0">
                <a:latin typeface="Georgia" panose="02040502050405020303" pitchFamily="18" charset="0"/>
              </a:rPr>
              <a:t>«Конструирование и моделирование»;</a:t>
            </a:r>
          </a:p>
          <a:p>
            <a:pPr lvl="1"/>
            <a:r>
              <a:rPr lang="ru-RU" i="1" dirty="0" smtClean="0">
                <a:latin typeface="Georgia" panose="02040502050405020303" pitchFamily="18" charset="0"/>
              </a:rPr>
              <a:t>«ИКТ».</a:t>
            </a:r>
            <a:endParaRPr lang="ru-RU" i="1" dirty="0">
              <a:latin typeface="Georgia" panose="02040502050405020303" pitchFamily="18" charset="0"/>
            </a:endParaRPr>
          </a:p>
          <a:p>
            <a:pPr algn="ctr">
              <a:buFont typeface="Wingdings" panose="05000000000000000000" pitchFamily="2" charset="2"/>
              <a:buChar char="Ø"/>
            </a:pPr>
            <a:r>
              <a:rPr lang="ru-RU" b="1" dirty="0" smtClean="0">
                <a:latin typeface="Georgia" panose="02040502050405020303" pitchFamily="18" charset="0"/>
              </a:rPr>
              <a:t>Программа вариативных модулей по физической культуре </a:t>
            </a:r>
          </a:p>
          <a:p>
            <a:pPr marL="0" indent="0" algn="just">
              <a:buNone/>
            </a:pPr>
            <a:r>
              <a:rPr lang="ru-RU" dirty="0" smtClean="0">
                <a:latin typeface="Georgia" panose="02040502050405020303" pitchFamily="18" charset="0"/>
              </a:rPr>
              <a:t>(</a:t>
            </a:r>
            <a:r>
              <a:rPr lang="ru-RU" sz="2400" i="1" dirty="0" smtClean="0">
                <a:latin typeface="Georgia" panose="02040502050405020303" pitchFamily="18" charset="0"/>
              </a:rPr>
              <a:t>дзюдо, городошный спорт, гольф, биатлон, роллер спорт, скалолазание, спортивный туризм, хоккей на траве, ушу, </a:t>
            </a:r>
            <a:r>
              <a:rPr lang="ru-RU" sz="2400" i="1" dirty="0" err="1" smtClean="0">
                <a:latin typeface="Georgia" panose="02040502050405020303" pitchFamily="18" charset="0"/>
              </a:rPr>
              <a:t>чир</a:t>
            </a:r>
            <a:r>
              <a:rPr lang="ru-RU" sz="2400" i="1" dirty="0" smtClean="0">
                <a:latin typeface="Georgia" panose="02040502050405020303" pitchFamily="18" charset="0"/>
              </a:rPr>
              <a:t> спорт, перетягивание каната, компьютерный спорт, </a:t>
            </a:r>
            <a:r>
              <a:rPr lang="ru-RU" sz="2400" i="1" dirty="0" err="1" smtClean="0">
                <a:latin typeface="Georgia" panose="02040502050405020303" pitchFamily="18" charset="0"/>
              </a:rPr>
              <a:t>киокусинкай</a:t>
            </a:r>
            <a:r>
              <a:rPr lang="ru-RU" sz="2400" i="1" dirty="0" smtClean="0">
                <a:latin typeface="Georgia" panose="02040502050405020303" pitchFamily="18" charset="0"/>
              </a:rPr>
              <a:t>, тяжёлая атлетика, бокс</a:t>
            </a:r>
            <a:r>
              <a:rPr lang="ru-RU" dirty="0" smtClean="0">
                <a:latin typeface="Georgia" panose="02040502050405020303" pitchFamily="18" charset="0"/>
              </a:rPr>
              <a:t>)</a:t>
            </a:r>
            <a:r>
              <a:rPr lang="en-US" dirty="0">
                <a:latin typeface="Georgia" panose="02040502050405020303" pitchFamily="18" charset="0"/>
              </a:rPr>
              <a:t> </a:t>
            </a:r>
            <a:endParaRPr lang="ru-RU" dirty="0">
              <a:latin typeface="Georgia" panose="02040502050405020303" pitchFamily="18" charset="0"/>
            </a:endParaRPr>
          </a:p>
          <a:p>
            <a:pPr marL="0" indent="0" algn="just">
              <a:buNone/>
            </a:pPr>
            <a:r>
              <a:rPr lang="ru-RU" sz="1400" dirty="0" smtClean="0">
                <a:solidFill>
                  <a:srgbClr val="000000"/>
                </a:solidFill>
                <a:latin typeface="Georgia" panose="02040502050405020303" pitchFamily="18" charset="0"/>
              </a:rPr>
              <a:t>Федеральные </a:t>
            </a:r>
            <a:r>
              <a:rPr lang="ru-RU" sz="1400" dirty="0">
                <a:solidFill>
                  <a:srgbClr val="000000"/>
                </a:solidFill>
                <a:latin typeface="Georgia" panose="02040502050405020303" pitchFamily="18" charset="0"/>
              </a:rPr>
              <a:t>рабочие программы учебного предмета «Труд (технология)» для уровней начального общего и основного общего образования.</a:t>
            </a:r>
            <a:endParaRPr lang="ru-RU" sz="1400" dirty="0" smtClean="0">
              <a:latin typeface="Georgia" panose="02040502050405020303" pitchFamily="18" charset="0"/>
              <a:hlinkClick r:id="rId3"/>
            </a:endParaRPr>
          </a:p>
          <a:p>
            <a:pPr marL="0" indent="0" algn="just">
              <a:buNone/>
            </a:pPr>
            <a:r>
              <a:rPr lang="en-US" sz="1400" dirty="0" smtClean="0">
                <a:latin typeface="Georgia" panose="02040502050405020303" pitchFamily="18" charset="0"/>
                <a:hlinkClick r:id="rId3"/>
              </a:rPr>
              <a:t>https</a:t>
            </a:r>
            <a:r>
              <a:rPr lang="en-US" sz="1400" dirty="0">
                <a:latin typeface="Georgia" panose="02040502050405020303" pitchFamily="18" charset="0"/>
                <a:hlinkClick r:id="rId3"/>
              </a:rPr>
              <a:t>://edsoo.ru/rabochie-programmy</a:t>
            </a:r>
            <a:r>
              <a:rPr lang="en-US" sz="1400" dirty="0" smtClean="0">
                <a:latin typeface="Georgia" panose="02040502050405020303" pitchFamily="18" charset="0"/>
                <a:hlinkClick r:id="rId3"/>
              </a:rPr>
              <a:t>/</a:t>
            </a:r>
            <a:r>
              <a:rPr lang="ru-RU" sz="1400" dirty="0" smtClean="0">
                <a:latin typeface="Georgia" panose="02040502050405020303" pitchFamily="18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827162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-15539"/>
            <a:ext cx="9144793" cy="688907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4704" y="274638"/>
            <a:ext cx="8263598" cy="778098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Georgia" panose="02040502050405020303" pitchFamily="18" charset="0"/>
              </a:rPr>
              <a:t>Изменения на уровне основного общего образования</a:t>
            </a:r>
            <a:endParaRPr lang="ru-RU" sz="28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Georgia" panose="020405020504050203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4704" y="1124745"/>
            <a:ext cx="8017906" cy="1152127"/>
          </a:xfrm>
          <a:ln>
            <a:solidFill>
              <a:schemeClr val="accent1"/>
            </a:solidFill>
          </a:ln>
        </p:spPr>
        <p:txBody>
          <a:bodyPr>
            <a:normAutofit fontScale="6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latin typeface="Georgia" panose="02040502050405020303" pitchFamily="18" charset="0"/>
              </a:rPr>
              <a:t>Внесены изменения в программу предметов «Литература», «История», «Обществознание», «Труд (технология)», модули по физической культуре.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latin typeface="Georgia" panose="02040502050405020303" pitchFamily="18" charset="0"/>
              </a:rPr>
              <a:t>Утверждены варианты </a:t>
            </a:r>
            <a:r>
              <a:rPr lang="ru-RU" b="1" dirty="0" smtClean="0">
                <a:latin typeface="Georgia" panose="02040502050405020303" pitchFamily="18" charset="0"/>
              </a:rPr>
              <a:t>учебных планов</a:t>
            </a:r>
            <a:r>
              <a:rPr lang="ru-RU" dirty="0" smtClean="0">
                <a:latin typeface="Georgia" panose="02040502050405020303" pitchFamily="18" charset="0"/>
              </a:rPr>
              <a:t>.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dirty="0">
              <a:latin typeface="Georgia" panose="02040502050405020303" pitchFamily="18" charset="0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395536" y="2348880"/>
            <a:ext cx="8496944" cy="4176464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ru-RU" sz="1800" b="1" u="sng" dirty="0" smtClean="0">
                <a:latin typeface="Georgia" panose="02040502050405020303" pitchFamily="18" charset="0"/>
              </a:rPr>
              <a:t>С 1 сентября 2024 года: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800" dirty="0" smtClean="0">
                <a:latin typeface="Georgia" panose="02040502050405020303" pitchFamily="18" charset="0"/>
              </a:rPr>
              <a:t>На </a:t>
            </a:r>
            <a:r>
              <a:rPr lang="ru-RU" sz="1800" dirty="0">
                <a:latin typeface="Georgia" panose="02040502050405020303" pitchFamily="18" charset="0"/>
              </a:rPr>
              <a:t>изучение </a:t>
            </a:r>
            <a:r>
              <a:rPr lang="ru-RU" sz="1800" b="1" dirty="0">
                <a:latin typeface="Georgia" panose="02040502050405020303" pitchFamily="18" charset="0"/>
              </a:rPr>
              <a:t>литературы</a:t>
            </a:r>
            <a:r>
              <a:rPr lang="ru-RU" sz="1800" dirty="0">
                <a:latin typeface="Georgia" panose="02040502050405020303" pitchFamily="18" charset="0"/>
              </a:rPr>
              <a:t> </a:t>
            </a:r>
            <a:r>
              <a:rPr lang="ru-RU" sz="1800" dirty="0" smtClean="0">
                <a:latin typeface="Georgia" panose="02040502050405020303" pitchFamily="18" charset="0"/>
              </a:rPr>
              <a:t>выделяется </a:t>
            </a:r>
            <a:r>
              <a:rPr lang="ru-RU" sz="1800" b="1" dirty="0">
                <a:latin typeface="Georgia" panose="02040502050405020303" pitchFamily="18" charset="0"/>
              </a:rPr>
              <a:t>442 часа</a:t>
            </a:r>
            <a:r>
              <a:rPr lang="ru-RU" sz="1800" dirty="0" smtClean="0">
                <a:latin typeface="Georgia" panose="02040502050405020303" pitchFamily="18" charset="0"/>
              </a:rPr>
              <a:t>: </a:t>
            </a:r>
            <a:r>
              <a:rPr lang="ru-RU" sz="1800" b="1" dirty="0" smtClean="0">
                <a:latin typeface="Georgia" panose="02040502050405020303" pitchFamily="18" charset="0"/>
              </a:rPr>
              <a:t>в </a:t>
            </a:r>
            <a:r>
              <a:rPr lang="ru-RU" sz="1800" b="1" dirty="0">
                <a:latin typeface="Georgia" panose="02040502050405020303" pitchFamily="18" charset="0"/>
              </a:rPr>
              <a:t>5, 6, 9 классах по 3 часа </a:t>
            </a:r>
            <a:r>
              <a:rPr lang="ru-RU" sz="1800" dirty="0">
                <a:latin typeface="Georgia" panose="02040502050405020303" pitchFamily="18" charset="0"/>
              </a:rPr>
              <a:t>в неделю</a:t>
            </a:r>
            <a:r>
              <a:rPr lang="ru-RU" sz="1800" dirty="0" smtClean="0">
                <a:latin typeface="Georgia" panose="02040502050405020303" pitchFamily="18" charset="0"/>
              </a:rPr>
              <a:t>, в </a:t>
            </a:r>
            <a:r>
              <a:rPr lang="ru-RU" sz="1800" dirty="0">
                <a:latin typeface="Georgia" panose="02040502050405020303" pitchFamily="18" charset="0"/>
              </a:rPr>
              <a:t>7 и 8 классах — по 2 часа в неделю. </a:t>
            </a:r>
            <a:endParaRPr lang="ru-RU" sz="1800" dirty="0" smtClean="0">
              <a:latin typeface="Georgia" panose="02040502050405020303" pitchFamily="18" charset="0"/>
            </a:endParaRP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800" dirty="0" smtClean="0">
                <a:latin typeface="Georgia" panose="02040502050405020303" pitchFamily="18" charset="0"/>
              </a:rPr>
              <a:t>На </a:t>
            </a:r>
            <a:r>
              <a:rPr lang="ru-RU" sz="1800" dirty="0">
                <a:latin typeface="Georgia" panose="02040502050405020303" pitchFamily="18" charset="0"/>
              </a:rPr>
              <a:t>изучение предмета «Труд (технология)» рекомендовано отвести 272 часа:  в 5-7 классах – 204 часа (по 2 часа в неделю), в 8-9 классах – 68 часов (по 1 часу в неделю). Обязательные </a:t>
            </a:r>
            <a:r>
              <a:rPr lang="ru-RU" sz="1800" dirty="0" smtClean="0">
                <a:latin typeface="Georgia" panose="02040502050405020303" pitchFamily="18" charset="0"/>
              </a:rPr>
              <a:t>модули:  «</a:t>
            </a:r>
            <a:r>
              <a:rPr lang="ru-RU" sz="1800" dirty="0">
                <a:latin typeface="Georgia" panose="02040502050405020303" pitchFamily="18" charset="0"/>
              </a:rPr>
              <a:t>Производство и технологии», </a:t>
            </a:r>
            <a:r>
              <a:rPr lang="ru-RU" sz="1800" dirty="0" smtClean="0">
                <a:latin typeface="Georgia" panose="02040502050405020303" pitchFamily="18" charset="0"/>
              </a:rPr>
              <a:t>«</a:t>
            </a:r>
            <a:r>
              <a:rPr lang="ru-RU" sz="1800" dirty="0">
                <a:latin typeface="Georgia" panose="02040502050405020303" pitchFamily="18" charset="0"/>
              </a:rPr>
              <a:t>Технологии обработки материалов и пищевых продуктов», </a:t>
            </a:r>
            <a:r>
              <a:rPr lang="ru-RU" sz="1800" dirty="0" smtClean="0">
                <a:latin typeface="Georgia" panose="02040502050405020303" pitchFamily="18" charset="0"/>
              </a:rPr>
              <a:t>«</a:t>
            </a:r>
            <a:r>
              <a:rPr lang="ru-RU" sz="1800" dirty="0">
                <a:latin typeface="Georgia" panose="02040502050405020303" pitchFamily="18" charset="0"/>
              </a:rPr>
              <a:t>Компьютерная графика. Черчение», </a:t>
            </a:r>
            <a:r>
              <a:rPr lang="ru-RU" sz="1800" dirty="0" smtClean="0">
                <a:latin typeface="Georgia" panose="02040502050405020303" pitchFamily="18" charset="0"/>
              </a:rPr>
              <a:t>«</a:t>
            </a:r>
            <a:r>
              <a:rPr lang="ru-RU" sz="1800" dirty="0">
                <a:latin typeface="Georgia" panose="02040502050405020303" pitchFamily="18" charset="0"/>
              </a:rPr>
              <a:t>Робототехника</a:t>
            </a:r>
            <a:r>
              <a:rPr lang="ru-RU" sz="1800" dirty="0" smtClean="0">
                <a:latin typeface="Georgia" panose="02040502050405020303" pitchFamily="18" charset="0"/>
              </a:rPr>
              <a:t>», </a:t>
            </a:r>
            <a:r>
              <a:rPr lang="ru-RU" sz="1800" dirty="0">
                <a:latin typeface="Georgia" panose="02040502050405020303" pitchFamily="18" charset="0"/>
              </a:rPr>
              <a:t>«3D-моделирование, </a:t>
            </a:r>
            <a:r>
              <a:rPr lang="ru-RU" sz="1800" dirty="0" err="1">
                <a:latin typeface="Georgia" panose="02040502050405020303" pitchFamily="18" charset="0"/>
              </a:rPr>
              <a:t>прототипирование</a:t>
            </a:r>
            <a:r>
              <a:rPr lang="ru-RU" sz="1800" dirty="0">
                <a:latin typeface="Georgia" panose="02040502050405020303" pitchFamily="18" charset="0"/>
              </a:rPr>
              <a:t>, макетирование»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1800" b="1" u="sng" dirty="0" smtClean="0">
                <a:latin typeface="Georgia" panose="02040502050405020303" pitchFamily="18" charset="0"/>
              </a:rPr>
              <a:t>С 1 сентября 2025 года: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800" dirty="0" smtClean="0">
                <a:latin typeface="Georgia" panose="02040502050405020303" pitchFamily="18" charset="0"/>
              </a:rPr>
              <a:t>На изучение предмета </a:t>
            </a:r>
            <a:r>
              <a:rPr lang="ru-RU" sz="1800" b="1" dirty="0" smtClean="0">
                <a:latin typeface="Georgia" panose="02040502050405020303" pitchFamily="18" charset="0"/>
              </a:rPr>
              <a:t>«Обществознание» </a:t>
            </a:r>
            <a:r>
              <a:rPr lang="ru-RU" sz="1800" dirty="0" smtClean="0">
                <a:latin typeface="Georgia" panose="02040502050405020303" pitchFamily="18" charset="0"/>
              </a:rPr>
              <a:t>на уровне ООО отводится 34 часа </a:t>
            </a:r>
            <a:r>
              <a:rPr lang="ru-RU" sz="1800" b="1" dirty="0" smtClean="0">
                <a:latin typeface="Georgia" panose="02040502050405020303" pitchFamily="18" charset="0"/>
              </a:rPr>
              <a:t>в 9 классе</a:t>
            </a:r>
            <a:r>
              <a:rPr lang="ru-RU" sz="1800" dirty="0" smtClean="0">
                <a:latin typeface="Georgia" panose="02040502050405020303" pitchFamily="18" charset="0"/>
              </a:rPr>
              <a:t>.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800" dirty="0" smtClean="0">
                <a:latin typeface="Georgia" panose="02040502050405020303" pitchFamily="18" charset="0"/>
              </a:rPr>
              <a:t>На изучение предмета </a:t>
            </a:r>
            <a:r>
              <a:rPr lang="ru-RU" sz="1800" b="1" dirty="0" smtClean="0">
                <a:latin typeface="Georgia" panose="02040502050405020303" pitchFamily="18" charset="0"/>
              </a:rPr>
              <a:t>«История» </a:t>
            </a:r>
            <a:r>
              <a:rPr lang="ru-RU" sz="1800" dirty="0" smtClean="0">
                <a:latin typeface="Georgia" panose="02040502050405020303" pitchFamily="18" charset="0"/>
              </a:rPr>
              <a:t>отводится на уровне ООО </a:t>
            </a:r>
            <a:r>
              <a:rPr lang="ru-RU" sz="1800" b="1" dirty="0" smtClean="0">
                <a:latin typeface="Georgia" panose="02040502050405020303" pitchFamily="18" charset="0"/>
              </a:rPr>
              <a:t>476 часов: в 5-8 классах — по 3 часа </a:t>
            </a:r>
            <a:r>
              <a:rPr lang="ru-RU" sz="1800" dirty="0" smtClean="0">
                <a:latin typeface="Georgia" panose="02040502050405020303" pitchFamily="18" charset="0"/>
              </a:rPr>
              <a:t>в неделю, </a:t>
            </a:r>
            <a:r>
              <a:rPr lang="ru-RU" sz="1800" b="1" dirty="0" smtClean="0">
                <a:latin typeface="Georgia" panose="02040502050405020303" pitchFamily="18" charset="0"/>
              </a:rPr>
              <a:t>в 9 классе — по 2 часа в неделю</a:t>
            </a:r>
            <a:r>
              <a:rPr lang="ru-RU" sz="1800" dirty="0" smtClean="0">
                <a:latin typeface="Georgia" panose="02040502050405020303" pitchFamily="18" charset="0"/>
              </a:rPr>
              <a:t>. </a:t>
            </a:r>
            <a:r>
              <a:rPr lang="en-US" sz="1200" dirty="0">
                <a:latin typeface="Georgia" panose="02040502050405020303" pitchFamily="18" charset="0"/>
                <a:hlinkClick r:id="rId3"/>
              </a:rPr>
              <a:t>https://</a:t>
            </a:r>
            <a:r>
              <a:rPr lang="en-US" sz="1200" dirty="0" smtClean="0">
                <a:latin typeface="Georgia" panose="02040502050405020303" pitchFamily="18" charset="0"/>
                <a:hlinkClick r:id="rId3"/>
              </a:rPr>
              <a:t>disk.yandex.ru/i/Y_Wt0KPlKA3MPg</a:t>
            </a:r>
            <a:r>
              <a:rPr lang="ru-RU" sz="1200" dirty="0" smtClean="0">
                <a:latin typeface="Georgia" panose="020405020504050203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35941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93" y="0"/>
            <a:ext cx="9144793" cy="688907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76672"/>
            <a:ext cx="8219256" cy="72008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Georgia" panose="02040502050405020303" pitchFamily="18" charset="0"/>
              </a:rPr>
              <a:t>Изменения на уровне среднего общего образования</a:t>
            </a:r>
            <a:endParaRPr lang="ru-RU" sz="28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Georgia" panose="02040502050405020303" pitchFamily="18" charset="0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395536" y="1556792"/>
            <a:ext cx="8435280" cy="4968552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Wingdings" panose="05000000000000000000" pitchFamily="2" charset="2"/>
              <a:buChar char="Ø"/>
            </a:pPr>
            <a:r>
              <a:rPr lang="ru-RU" sz="2400" b="1" i="1" u="sng" dirty="0" smtClean="0">
                <a:latin typeface="Georgia" panose="02040502050405020303" pitchFamily="18" charset="0"/>
              </a:rPr>
              <a:t>Внесены </a:t>
            </a:r>
            <a:r>
              <a:rPr lang="ru-RU" sz="2400" b="1" i="1" u="sng" dirty="0">
                <a:latin typeface="Georgia" panose="02040502050405020303" pitchFamily="18" charset="0"/>
              </a:rPr>
              <a:t>изменения в ФРП по учебным </a:t>
            </a:r>
            <a:r>
              <a:rPr lang="ru-RU" sz="2400" b="1" i="1" u="sng" dirty="0" smtClean="0">
                <a:latin typeface="Georgia" panose="02040502050405020303" pitchFamily="18" charset="0"/>
              </a:rPr>
              <a:t>предметам:</a:t>
            </a:r>
          </a:p>
          <a:p>
            <a:pPr lvl="1"/>
            <a:r>
              <a:rPr lang="ru-RU" sz="2400" dirty="0" smtClean="0">
                <a:latin typeface="Georgia" panose="02040502050405020303" pitchFamily="18" charset="0"/>
              </a:rPr>
              <a:t> </a:t>
            </a:r>
            <a:r>
              <a:rPr lang="ru-RU" sz="2400" b="1" i="1" dirty="0">
                <a:latin typeface="Georgia" panose="02040502050405020303" pitchFamily="18" charset="0"/>
              </a:rPr>
              <a:t>«Литература</a:t>
            </a:r>
            <a:r>
              <a:rPr lang="ru-RU" sz="2400" i="1" dirty="0" smtClean="0">
                <a:latin typeface="Georgia" panose="02040502050405020303" pitchFamily="18" charset="0"/>
              </a:rPr>
              <a:t>» (базовый и углублённый уровни), </a:t>
            </a:r>
          </a:p>
          <a:p>
            <a:pPr lvl="1"/>
            <a:r>
              <a:rPr lang="ru-RU" sz="2400" b="1" i="1" dirty="0" smtClean="0">
                <a:latin typeface="Georgia" panose="02040502050405020303" pitchFamily="18" charset="0"/>
              </a:rPr>
              <a:t>«История</a:t>
            </a:r>
            <a:r>
              <a:rPr lang="ru-RU" sz="2400" i="1" dirty="0" smtClean="0">
                <a:latin typeface="Georgia" panose="02040502050405020303" pitchFamily="18" charset="0"/>
              </a:rPr>
              <a:t>» (базовый уровень), </a:t>
            </a:r>
          </a:p>
          <a:p>
            <a:pPr lvl="1"/>
            <a:r>
              <a:rPr lang="ru-RU" sz="2400" b="1" i="1" dirty="0" smtClean="0">
                <a:latin typeface="Georgia" panose="02040502050405020303" pitchFamily="18" charset="0"/>
              </a:rPr>
              <a:t>«Обществознание</a:t>
            </a:r>
            <a:r>
              <a:rPr lang="ru-RU" sz="2400" i="1" dirty="0" smtClean="0">
                <a:latin typeface="Georgia" panose="02040502050405020303" pitchFamily="18" charset="0"/>
              </a:rPr>
              <a:t>» (базовый уровень), </a:t>
            </a:r>
          </a:p>
          <a:p>
            <a:pPr lvl="1"/>
            <a:r>
              <a:rPr lang="ru-RU" sz="2400" b="1" i="1" dirty="0" smtClean="0">
                <a:latin typeface="Georgia" panose="02040502050405020303" pitchFamily="18" charset="0"/>
              </a:rPr>
              <a:t>«</a:t>
            </a:r>
            <a:r>
              <a:rPr lang="ru-RU" sz="2400" b="1" i="1" dirty="0">
                <a:latin typeface="Georgia" panose="02040502050405020303" pitchFamily="18" charset="0"/>
              </a:rPr>
              <a:t>География</a:t>
            </a:r>
            <a:r>
              <a:rPr lang="ru-RU" sz="2400" i="1" dirty="0" smtClean="0">
                <a:latin typeface="Georgia" panose="02040502050405020303" pitchFamily="18" charset="0"/>
              </a:rPr>
              <a:t>» (базовый уровень), </a:t>
            </a:r>
          </a:p>
          <a:p>
            <a:pPr lvl="1"/>
            <a:r>
              <a:rPr lang="ru-RU" sz="2400" i="1" dirty="0" smtClean="0">
                <a:latin typeface="Georgia" panose="02040502050405020303" pitchFamily="18" charset="0"/>
              </a:rPr>
              <a:t>модули по физической культуре. </a:t>
            </a:r>
          </a:p>
          <a:p>
            <a:pPr algn="ctr"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Georgia" panose="02040502050405020303" pitchFamily="18" charset="0"/>
              </a:rPr>
              <a:t>Утверждены варианты учебных планов для технологического, естественно-научного, гуманитарного, универсального профилей</a:t>
            </a:r>
          </a:p>
        </p:txBody>
      </p:sp>
    </p:spTree>
    <p:extLst>
      <p:ext uri="{BB962C8B-B14F-4D97-AF65-F5344CB8AC3E}">
        <p14:creationId xmlns:p14="http://schemas.microsoft.com/office/powerpoint/2010/main" val="3873361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511" y="-15539"/>
            <a:ext cx="9217024" cy="697293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957" y="194562"/>
            <a:ext cx="8672087" cy="655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246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-15539"/>
            <a:ext cx="9144793" cy="6889077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1" y="476672"/>
            <a:ext cx="8208913" cy="6048672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marL="0" indent="0" algn="ctr">
              <a:buNone/>
            </a:pPr>
            <a:endParaRPr lang="ru-RU" sz="2000" b="1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Georgia" panose="02040502050405020303" pitchFamily="18" charset="0"/>
            </a:endParaRPr>
          </a:p>
          <a:p>
            <a:pPr marL="0" indent="0" algn="ctr">
              <a:buNone/>
            </a:pPr>
            <a:r>
              <a:rPr lang="ru-RU" sz="4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Georgia" panose="02040502050405020303" pitchFamily="18" charset="0"/>
              </a:rPr>
              <a:t>МЕТОДИЧЕСКИЕ РЕКОМЕНДАЦИИ</a:t>
            </a:r>
            <a:endParaRPr lang="ru-RU" sz="4400" dirty="0"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ru-RU" sz="4400" dirty="0" smtClean="0">
                <a:latin typeface="Georgia" panose="02040502050405020303" pitchFamily="18" charset="0"/>
              </a:rPr>
              <a:t> 	</a:t>
            </a:r>
          </a:p>
          <a:p>
            <a:pPr marL="0" indent="0">
              <a:buNone/>
            </a:pPr>
            <a:endParaRPr lang="ru-RU" sz="2000" dirty="0">
              <a:latin typeface="Georgia" panose="02040502050405020303" pitchFamily="18" charset="0"/>
            </a:endParaRPr>
          </a:p>
          <a:p>
            <a:pPr marL="0" indent="0">
              <a:buNone/>
            </a:pPr>
            <a:endParaRPr lang="ru-RU" sz="2000" dirty="0" smtClean="0">
              <a:latin typeface="Georgia" panose="02040502050405020303" pitchFamily="18" charset="0"/>
            </a:endParaRPr>
          </a:p>
          <a:p>
            <a:pPr marL="0" indent="0">
              <a:buNone/>
            </a:pPr>
            <a:endParaRPr lang="ru-RU" sz="2000" dirty="0"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latin typeface="Georgia" panose="02040502050405020303" pitchFamily="18" charset="0"/>
              </a:rPr>
              <a:t>	</a:t>
            </a:r>
            <a:endParaRPr lang="ru-RU" sz="1600" dirty="0">
              <a:latin typeface="Georgia" panose="02040502050405020303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8007" y="3327997"/>
            <a:ext cx="4572000" cy="22669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880015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-15539"/>
            <a:ext cx="9144793" cy="6889077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332656"/>
            <a:ext cx="8208912" cy="6120680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marL="0" indent="0" algn="ctr">
              <a:buNone/>
            </a:pPr>
            <a:endParaRPr lang="ru-RU" sz="2800" b="1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Georgia" panose="02040502050405020303" pitchFamily="18" charset="0"/>
            </a:endParaRPr>
          </a:p>
          <a:p>
            <a:pPr marL="0" indent="0" algn="ctr">
              <a:buNone/>
            </a:pPr>
            <a:r>
              <a:rPr lang="ru-RU" sz="2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Georgia" panose="02040502050405020303" pitchFamily="18" charset="0"/>
              </a:rPr>
              <a:t>Методические </a:t>
            </a:r>
            <a:r>
              <a:rPr lang="ru-RU" sz="28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Georgia" panose="02040502050405020303" pitchFamily="18" charset="0"/>
              </a:rPr>
              <a:t>рекомендаци</a:t>
            </a:r>
            <a:endParaRPr lang="ru-RU" sz="28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Georgia" panose="02040502050405020303" pitchFamily="18" charset="0"/>
            </a:endParaRPr>
          </a:p>
          <a:p>
            <a:pPr marL="0" indent="0" algn="ctr">
              <a:buNone/>
            </a:pPr>
            <a:r>
              <a:rPr lang="ru-RU" sz="28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Georgia" panose="02040502050405020303" pitchFamily="18" charset="0"/>
              </a:rPr>
              <a:t>Роспотребнадзора</a:t>
            </a:r>
            <a:endParaRPr lang="ru-RU" sz="2800" b="1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Georgia" panose="02040502050405020303" pitchFamily="18" charset="0"/>
            </a:endParaRPr>
          </a:p>
          <a:p>
            <a:pPr marL="0" indent="0" algn="ctr">
              <a:buNone/>
            </a:pPr>
            <a:endParaRPr lang="ru-RU" sz="2000" b="1" dirty="0" smtClean="0"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latin typeface="Georgia" panose="02040502050405020303" pitchFamily="18" charset="0"/>
              </a:rPr>
              <a:t>	В </a:t>
            </a:r>
            <a:r>
              <a:rPr lang="ru-RU" sz="2000" dirty="0">
                <a:latin typeface="Georgia" panose="02040502050405020303" pitchFamily="18" charset="0"/>
              </a:rPr>
              <a:t>рамках исполнения пункта 5 поручения Президента Российской Федерации </a:t>
            </a:r>
            <a:r>
              <a:rPr lang="ru-RU" sz="2000" dirty="0" smtClean="0">
                <a:latin typeface="Georgia" panose="02040502050405020303" pitchFamily="18" charset="0"/>
              </a:rPr>
              <a:t>от </a:t>
            </a:r>
            <a:r>
              <a:rPr lang="ru-RU" sz="2000" dirty="0">
                <a:latin typeface="Georgia" panose="02040502050405020303" pitchFamily="18" charset="0"/>
              </a:rPr>
              <a:t>24.09.2021 № Пр-1808ГС об анализе фактического объема учебной </a:t>
            </a:r>
            <a:r>
              <a:rPr lang="ru-RU" sz="2000" dirty="0" smtClean="0">
                <a:latin typeface="Georgia" panose="02040502050405020303" pitchFamily="18" charset="0"/>
              </a:rPr>
              <a:t>и </a:t>
            </a:r>
            <a:r>
              <a:rPr lang="ru-RU" sz="2000" dirty="0" err="1">
                <a:latin typeface="Georgia" panose="02040502050405020303" pitchFamily="18" charset="0"/>
              </a:rPr>
              <a:t>внеучебной</a:t>
            </a:r>
            <a:r>
              <a:rPr lang="ru-RU" sz="2000" dirty="0">
                <a:latin typeface="Georgia" panose="02040502050405020303" pitchFamily="18" charset="0"/>
              </a:rPr>
              <a:t> нагрузки обучающихся по основным общеобразовательным </a:t>
            </a:r>
            <a:r>
              <a:rPr lang="ru-RU" sz="2000" dirty="0" smtClean="0">
                <a:latin typeface="Georgia" panose="02040502050405020303" pitchFamily="18" charset="0"/>
              </a:rPr>
              <a:t>программам, Департамент </a:t>
            </a:r>
            <a:r>
              <a:rPr lang="ru-RU" sz="2000" dirty="0">
                <a:latin typeface="Georgia" panose="02040502050405020303" pitchFamily="18" charset="0"/>
              </a:rPr>
              <a:t>государственной политики и управления в сфере общего </a:t>
            </a:r>
            <a:r>
              <a:rPr lang="ru-RU" sz="2000" dirty="0" smtClean="0">
                <a:latin typeface="Georgia" panose="02040502050405020303" pitchFamily="18" charset="0"/>
              </a:rPr>
              <a:t>образования </a:t>
            </a:r>
            <a:r>
              <a:rPr lang="ru-RU" sz="2000" dirty="0" err="1">
                <a:latin typeface="Georgia" panose="02040502050405020303" pitchFamily="18" charset="0"/>
              </a:rPr>
              <a:t>Минпросвещения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smtClean="0">
                <a:latin typeface="Georgia" panose="02040502050405020303" pitchFamily="18" charset="0"/>
              </a:rPr>
              <a:t>России предоставляет разработанные </a:t>
            </a:r>
            <a:r>
              <a:rPr lang="ru-RU" sz="2000" dirty="0" err="1">
                <a:latin typeface="Georgia" panose="02040502050405020303" pitchFamily="18" charset="0"/>
              </a:rPr>
              <a:t>Роспотребнадзором</a:t>
            </a:r>
            <a:r>
              <a:rPr lang="ru-RU" sz="2000" dirty="0">
                <a:latin typeface="Georgia" panose="02040502050405020303" pitchFamily="18" charset="0"/>
              </a:rPr>
              <a:t> методические рекомендации от 10.11.2023 МР </a:t>
            </a:r>
            <a:r>
              <a:rPr lang="ru-RU" sz="2000" dirty="0" smtClean="0">
                <a:latin typeface="Georgia" panose="02040502050405020303" pitchFamily="18" charset="0"/>
              </a:rPr>
              <a:t>2.4.0331-23 </a:t>
            </a:r>
            <a:r>
              <a:rPr lang="ru-RU" sz="2000" dirty="0">
                <a:latin typeface="Georgia" panose="02040502050405020303" pitchFamily="18" charset="0"/>
              </a:rPr>
              <a:t>«Методические рекомендации по обеспечению оптимизации учебной </a:t>
            </a:r>
            <a:r>
              <a:rPr lang="ru-RU" sz="2000" dirty="0" smtClean="0">
                <a:latin typeface="Georgia" panose="02040502050405020303" pitchFamily="18" charset="0"/>
              </a:rPr>
              <a:t>нагрузки в  общеобразовательных </a:t>
            </a:r>
            <a:r>
              <a:rPr lang="ru-RU" sz="2000" dirty="0">
                <a:latin typeface="Georgia" panose="02040502050405020303" pitchFamily="18" charset="0"/>
              </a:rPr>
              <a:t>организациях», которые могут учитываться </a:t>
            </a:r>
            <a:r>
              <a:rPr lang="ru-RU" sz="2000" dirty="0" smtClean="0">
                <a:latin typeface="Georgia" panose="02040502050405020303" pitchFamily="18" charset="0"/>
              </a:rPr>
              <a:t>при </a:t>
            </a:r>
            <a:r>
              <a:rPr lang="ru-RU" sz="2000" dirty="0">
                <a:latin typeface="Georgia" panose="02040502050405020303" pitchFamily="18" charset="0"/>
              </a:rPr>
              <a:t>разработке соответствующих образовательных программ</a:t>
            </a:r>
            <a:r>
              <a:rPr lang="ru-RU" sz="2000" dirty="0" smtClean="0">
                <a:latin typeface="Georgia" panose="02040502050405020303" pitchFamily="18" charset="0"/>
              </a:rPr>
              <a:t>.</a:t>
            </a:r>
          </a:p>
          <a:p>
            <a:pPr marL="0" indent="0">
              <a:buNone/>
            </a:pPr>
            <a:r>
              <a:rPr lang="en-US" sz="1600" dirty="0">
                <a:latin typeface="Georgia" panose="02040502050405020303" pitchFamily="18" charset="0"/>
                <a:hlinkClick r:id="rId3"/>
              </a:rPr>
              <a:t>https://mbou118.gosuslugi.ru/netcat_files/68/1857/MR_2.4.0331_23._2.4._Gigiena_detey_i_podrostkov._</a:t>
            </a:r>
            <a:r>
              <a:rPr lang="en-US" sz="1600" dirty="0" smtClean="0">
                <a:latin typeface="Georgia" panose="02040502050405020303" pitchFamily="18" charset="0"/>
                <a:hlinkClick r:id="rId3"/>
              </a:rPr>
              <a:t>Metodicheski.pdf</a:t>
            </a:r>
            <a:r>
              <a:rPr lang="ru-RU" sz="1600" dirty="0" smtClean="0">
                <a:latin typeface="Georgia" panose="02040502050405020303" pitchFamily="18" charset="0"/>
              </a:rPr>
              <a:t> </a:t>
            </a:r>
          </a:p>
          <a:p>
            <a:pPr marL="0" indent="0">
              <a:buNone/>
            </a:pPr>
            <a:endParaRPr lang="ru-RU" sz="20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9180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-15539"/>
            <a:ext cx="9144793" cy="6889077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404664"/>
            <a:ext cx="8568952" cy="6048672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marL="0" indent="0" algn="ctr">
              <a:buNone/>
            </a:pPr>
            <a:endParaRPr lang="ru-RU" sz="2000" b="1" dirty="0" smtClean="0">
              <a:latin typeface="Georgia" panose="02040502050405020303" pitchFamily="18" charset="0"/>
            </a:endParaRPr>
          </a:p>
          <a:p>
            <a:pPr marL="0" indent="0" algn="ctr">
              <a:buNone/>
            </a:pPr>
            <a:r>
              <a:rPr lang="ru-RU" sz="2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Georgia" panose="02040502050405020303" pitchFamily="18" charset="0"/>
              </a:rPr>
              <a:t>Методические рекомендации </a:t>
            </a:r>
            <a:r>
              <a:rPr lang="ru-RU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Georgia" panose="02040502050405020303" pitchFamily="18" charset="0"/>
              </a:rPr>
              <a:t>по проведению цикла внеурочных занятий «Разговоры о важном»» от 15.08.2022 № </a:t>
            </a:r>
            <a:r>
              <a:rPr lang="ru-RU" sz="2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Georgia" panose="02040502050405020303" pitchFamily="18" charset="0"/>
              </a:rPr>
              <a:t>03–1190</a:t>
            </a:r>
          </a:p>
          <a:p>
            <a:pPr marL="0" indent="0" algn="just">
              <a:buNone/>
            </a:pPr>
            <a:r>
              <a:rPr lang="ru-RU" sz="1800" dirty="0" smtClean="0">
                <a:latin typeface="Georgia" panose="02040502050405020303" pitchFamily="18" charset="0"/>
              </a:rPr>
              <a:t>	Рекомендации </a:t>
            </a:r>
            <a:r>
              <a:rPr lang="ru-RU" sz="1800" dirty="0">
                <a:latin typeface="Georgia" panose="02040502050405020303" pitchFamily="18" charset="0"/>
              </a:rPr>
              <a:t>подготовлены на основе опыта реализации крупного </a:t>
            </a:r>
          </a:p>
          <a:p>
            <a:pPr marL="0" indent="0" algn="just">
              <a:buNone/>
            </a:pPr>
            <a:r>
              <a:rPr lang="ru-RU" sz="1800" dirty="0">
                <a:latin typeface="Georgia" panose="02040502050405020303" pitchFamily="18" charset="0"/>
              </a:rPr>
              <a:t>социально значимого проекта </a:t>
            </a:r>
            <a:r>
              <a:rPr lang="ru-RU" sz="1800" dirty="0" err="1">
                <a:latin typeface="Georgia" panose="02040502050405020303" pitchFamily="18" charset="0"/>
              </a:rPr>
              <a:t>Минпросвещения</a:t>
            </a:r>
            <a:r>
              <a:rPr lang="ru-RU" sz="1800" dirty="0">
                <a:latin typeface="Georgia" panose="02040502050405020303" pitchFamily="18" charset="0"/>
              </a:rPr>
              <a:t> России - Внеурочные занятия </a:t>
            </a:r>
            <a:r>
              <a:rPr lang="ru-RU" sz="1800" dirty="0" smtClean="0">
                <a:latin typeface="Georgia" panose="02040502050405020303" pitchFamily="18" charset="0"/>
              </a:rPr>
              <a:t>из </a:t>
            </a:r>
            <a:r>
              <a:rPr lang="ru-RU" sz="1800" dirty="0">
                <a:latin typeface="Georgia" panose="02040502050405020303" pitchFamily="18" charset="0"/>
              </a:rPr>
              <a:t>цикла «Разговоры о важном», посвященного формированию </a:t>
            </a:r>
            <a:r>
              <a:rPr lang="ru-RU" sz="1800" dirty="0" smtClean="0">
                <a:latin typeface="Georgia" panose="02040502050405020303" pitchFamily="18" charset="0"/>
              </a:rPr>
              <a:t>духовно-нравственных </a:t>
            </a:r>
            <a:r>
              <a:rPr lang="ru-RU" sz="1800" dirty="0">
                <a:latin typeface="Georgia" panose="02040502050405020303" pitchFamily="18" charset="0"/>
              </a:rPr>
              <a:t>ценностей у подрастающего поколения. Эти методические </a:t>
            </a:r>
            <a:r>
              <a:rPr lang="ru-RU" sz="1800" dirty="0" smtClean="0">
                <a:latin typeface="Georgia" panose="02040502050405020303" pitchFamily="18" charset="0"/>
              </a:rPr>
              <a:t>рекомендации </a:t>
            </a:r>
            <a:r>
              <a:rPr lang="ru-RU" sz="1800" dirty="0">
                <a:latin typeface="Georgia" panose="02040502050405020303" pitchFamily="18" charset="0"/>
              </a:rPr>
              <a:t>– ответ на запрос учителей, преподавателей колледжей, </a:t>
            </a:r>
            <a:r>
              <a:rPr lang="ru-RU" sz="1800" dirty="0" smtClean="0">
                <a:latin typeface="Georgia" panose="02040502050405020303" pitchFamily="18" charset="0"/>
              </a:rPr>
              <a:t>педагогов </a:t>
            </a:r>
            <a:r>
              <a:rPr lang="ru-RU" sz="1800" dirty="0">
                <a:latin typeface="Georgia" panose="02040502050405020303" pitchFamily="18" charset="0"/>
              </a:rPr>
              <a:t>дополнительного образования. Это обобщение первого года работы </a:t>
            </a:r>
            <a:r>
              <a:rPr lang="ru-RU" sz="1800" dirty="0" smtClean="0">
                <a:latin typeface="Georgia" panose="02040502050405020303" pitchFamily="18" charset="0"/>
              </a:rPr>
              <a:t>над </a:t>
            </a:r>
            <a:r>
              <a:rPr lang="ru-RU" sz="1800" dirty="0">
                <a:latin typeface="Georgia" panose="02040502050405020303" pitchFamily="18" charset="0"/>
              </a:rPr>
              <a:t>таким всероссийским проектом, которого не было в истории </a:t>
            </a:r>
          </a:p>
          <a:p>
            <a:pPr marL="0" indent="0" algn="just">
              <a:buNone/>
            </a:pPr>
            <a:r>
              <a:rPr lang="ru-RU" sz="1800" dirty="0">
                <a:latin typeface="Georgia" panose="02040502050405020303" pitchFamily="18" charset="0"/>
              </a:rPr>
              <a:t>отечественного образования, который был востребован сотнями тысяч </a:t>
            </a:r>
          </a:p>
          <a:p>
            <a:pPr marL="0" indent="0" algn="just">
              <a:buNone/>
            </a:pPr>
            <a:r>
              <a:rPr lang="ru-RU" sz="1800" dirty="0">
                <a:latin typeface="Georgia" panose="02040502050405020303" pitchFamily="18" charset="0"/>
              </a:rPr>
              <a:t>работников образования, заинтересовал школьников нашей необъятной страны </a:t>
            </a:r>
            <a:r>
              <a:rPr lang="ru-RU" sz="1800" dirty="0" smtClean="0">
                <a:latin typeface="Georgia" panose="02040502050405020303" pitchFamily="18" charset="0"/>
              </a:rPr>
              <a:t>и </a:t>
            </a:r>
            <a:r>
              <a:rPr lang="ru-RU" sz="1800" dirty="0">
                <a:latin typeface="Georgia" panose="02040502050405020303" pitchFamily="18" charset="0"/>
              </a:rPr>
              <a:t>их семьи. </a:t>
            </a:r>
          </a:p>
          <a:p>
            <a:pPr marL="0" indent="0" algn="just">
              <a:buNone/>
            </a:pPr>
            <a:r>
              <a:rPr lang="ru-RU" sz="1800" dirty="0" smtClean="0">
                <a:latin typeface="Georgia" panose="02040502050405020303" pitchFamily="18" charset="0"/>
              </a:rPr>
              <a:t>	Сборник </a:t>
            </a:r>
            <a:r>
              <a:rPr lang="ru-RU" sz="1800" dirty="0">
                <a:latin typeface="Georgia" panose="02040502050405020303" pitchFamily="18" charset="0"/>
              </a:rPr>
              <a:t>адресован учителям, педагогам-наставникам, руководителям </a:t>
            </a:r>
            <a:r>
              <a:rPr lang="ru-RU" sz="1800" dirty="0" smtClean="0">
                <a:latin typeface="Georgia" panose="02040502050405020303" pitchFamily="18" charset="0"/>
              </a:rPr>
              <a:t>образовательных </a:t>
            </a:r>
            <a:r>
              <a:rPr lang="ru-RU" sz="1800" dirty="0">
                <a:latin typeface="Georgia" panose="02040502050405020303" pitchFamily="18" charset="0"/>
              </a:rPr>
              <a:t>организаций, </a:t>
            </a:r>
            <a:r>
              <a:rPr lang="ru-RU" sz="1800" dirty="0" smtClean="0">
                <a:latin typeface="Georgia" panose="02040502050405020303" pitchFamily="18" charset="0"/>
              </a:rPr>
              <a:t>студентам </a:t>
            </a:r>
            <a:r>
              <a:rPr lang="ru-RU" sz="1800" dirty="0">
                <a:latin typeface="Georgia" panose="02040502050405020303" pitchFamily="18" charset="0"/>
              </a:rPr>
              <a:t>педагогических специальностей.</a:t>
            </a:r>
          </a:p>
          <a:p>
            <a:pPr marL="0" indent="0" algn="ctr">
              <a:buNone/>
            </a:pPr>
            <a:r>
              <a:rPr lang="en-US" sz="2000" dirty="0">
                <a:latin typeface="Georgia" panose="02040502050405020303" pitchFamily="18" charset="0"/>
                <a:hlinkClick r:id="rId3"/>
              </a:rPr>
              <a:t>https://edsoo.ru/wp-content/uploads/2023/08/</a:t>
            </a:r>
            <a:r>
              <a:rPr lang="ru-RU" sz="2000" dirty="0">
                <a:latin typeface="Georgia" panose="02040502050405020303" pitchFamily="18" charset="0"/>
                <a:hlinkClick r:id="rId3"/>
              </a:rPr>
              <a:t>МР-Разговоры-о-важном_</a:t>
            </a:r>
            <a:r>
              <a:rPr lang="en-US" sz="2000" dirty="0">
                <a:latin typeface="Georgia" panose="02040502050405020303" pitchFamily="18" charset="0"/>
                <a:hlinkClick r:id="rId3"/>
              </a:rPr>
              <a:t>pdf_</a:t>
            </a:r>
            <a:r>
              <a:rPr lang="ru-RU" sz="2000" dirty="0">
                <a:latin typeface="Georgia" panose="02040502050405020303" pitchFamily="18" charset="0"/>
                <a:hlinkClick r:id="rId3"/>
              </a:rPr>
              <a:t>Новая.</a:t>
            </a:r>
            <a:r>
              <a:rPr lang="en-US" sz="2000" dirty="0">
                <a:latin typeface="Georgia" panose="02040502050405020303" pitchFamily="18" charset="0"/>
                <a:hlinkClick r:id="rId3"/>
              </a:rPr>
              <a:t>pdf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</a:p>
          <a:p>
            <a:pPr marL="0" indent="0" algn="ctr">
              <a:buNone/>
            </a:pPr>
            <a:endParaRPr lang="ru-RU" sz="2000" b="1" dirty="0" smtClean="0">
              <a:latin typeface="Georgia" panose="02040502050405020303" pitchFamily="18" charset="0"/>
            </a:endParaRPr>
          </a:p>
          <a:p>
            <a:pPr marL="0" indent="0" algn="ctr">
              <a:buNone/>
            </a:pPr>
            <a:endParaRPr lang="ru-RU" sz="2000" b="1" dirty="0">
              <a:latin typeface="Georgia" panose="02040502050405020303" pitchFamily="18" charset="0"/>
            </a:endParaRPr>
          </a:p>
          <a:p>
            <a:pPr marL="0" indent="0" algn="ctr">
              <a:buNone/>
            </a:pPr>
            <a:endParaRPr lang="ru-RU" sz="2000" b="1" dirty="0" smtClean="0">
              <a:latin typeface="Georgia" panose="02040502050405020303" pitchFamily="18" charset="0"/>
            </a:endParaRPr>
          </a:p>
          <a:p>
            <a:pPr marL="0" indent="0" algn="ctr">
              <a:buNone/>
            </a:pPr>
            <a:endParaRPr lang="ru-RU" sz="2000" b="1" dirty="0" smtClean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8626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-15539"/>
            <a:ext cx="9144793" cy="688907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2973" y="266571"/>
            <a:ext cx="5214579" cy="55446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Скругленный прямоугольник 3"/>
          <p:cNvSpPr/>
          <p:nvPr/>
        </p:nvSpPr>
        <p:spPr>
          <a:xfrm>
            <a:off x="371255" y="188640"/>
            <a:ext cx="3024336" cy="194421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200" kern="0" dirty="0">
                <a:solidFill>
                  <a:schemeClr val="bg1"/>
                </a:solidFill>
                <a:latin typeface="Georgia" panose="02040502050405020303" pitchFamily="18" charset="0"/>
              </a:rPr>
              <a:t>«Создание условий для воспитания гармонично развитой и </a:t>
            </a:r>
            <a:r>
              <a:rPr lang="ru-RU" sz="1200" kern="0" dirty="0" smtClean="0">
                <a:solidFill>
                  <a:schemeClr val="bg1"/>
                </a:solidFill>
                <a:latin typeface="Georgia" panose="02040502050405020303" pitchFamily="18" charset="0"/>
              </a:rPr>
              <a:t>социально </a:t>
            </a:r>
            <a:r>
              <a:rPr lang="ru-RU" sz="1200" kern="0" dirty="0">
                <a:solidFill>
                  <a:schemeClr val="bg1"/>
                </a:solidFill>
                <a:latin typeface="Georgia" panose="02040502050405020303" pitchFamily="18" charset="0"/>
              </a:rPr>
              <a:t>ответственной личности на </a:t>
            </a:r>
            <a:r>
              <a:rPr lang="ru-RU" sz="1200" kern="0" dirty="0" smtClean="0">
                <a:solidFill>
                  <a:schemeClr val="bg1"/>
                </a:solidFill>
                <a:latin typeface="Georgia" panose="02040502050405020303" pitchFamily="18" charset="0"/>
              </a:rPr>
              <a:t>основе </a:t>
            </a:r>
            <a:r>
              <a:rPr lang="ru-RU" sz="1200" b="1" kern="0" dirty="0" smtClean="0">
                <a:solidFill>
                  <a:schemeClr val="bg1"/>
                </a:solidFill>
                <a:latin typeface="Georgia" panose="02040502050405020303" pitchFamily="18" charset="0"/>
              </a:rPr>
              <a:t>духовно-нравственных </a:t>
            </a:r>
            <a:r>
              <a:rPr lang="ru-RU" sz="1200" b="1" kern="0" dirty="0">
                <a:solidFill>
                  <a:schemeClr val="bg1"/>
                </a:solidFill>
                <a:latin typeface="Georgia" panose="02040502050405020303" pitchFamily="18" charset="0"/>
              </a:rPr>
              <a:t>ценностей народов </a:t>
            </a:r>
            <a:r>
              <a:rPr lang="ru-RU" sz="1200" b="1" kern="0" dirty="0" smtClean="0">
                <a:solidFill>
                  <a:schemeClr val="bg1"/>
                </a:solidFill>
                <a:latin typeface="Georgia" panose="02040502050405020303" pitchFamily="18" charset="0"/>
              </a:rPr>
              <a:t>Российской Федерации</a:t>
            </a:r>
            <a:r>
              <a:rPr lang="ru-RU" sz="1200" kern="0" dirty="0">
                <a:solidFill>
                  <a:schemeClr val="bg1"/>
                </a:solidFill>
                <a:latin typeface="Georgia" panose="02040502050405020303" pitchFamily="18" charset="0"/>
              </a:rPr>
              <a:t>, исторических и национально-культурных </a:t>
            </a:r>
            <a:endParaRPr lang="ru-RU" sz="1200" dirty="0">
              <a:solidFill>
                <a:schemeClr val="bg1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sz="1200" kern="0" dirty="0">
                <a:solidFill>
                  <a:schemeClr val="bg1"/>
                </a:solidFill>
                <a:latin typeface="Georgia" panose="02040502050405020303" pitchFamily="18" charset="0"/>
              </a:rPr>
              <a:t>традиций»</a:t>
            </a:r>
            <a:endParaRPr lang="ru-RU" sz="1200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57536" y="2456395"/>
            <a:ext cx="3168352" cy="27363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latin typeface="Georgia" panose="02040502050405020303" pitchFamily="18" charset="0"/>
              </a:rPr>
              <a:t>«Должен … соблюдаться базовый принцип системы российского образования —  это справедливость, то есть </a:t>
            </a:r>
            <a:r>
              <a:rPr lang="ru-RU" sz="1200" dirty="0" smtClean="0">
                <a:latin typeface="Georgia" panose="02040502050405020303" pitchFamily="18" charset="0"/>
              </a:rPr>
              <a:t>доступность </a:t>
            </a:r>
            <a:endParaRPr lang="ru-RU" sz="1200" dirty="0">
              <a:latin typeface="Georgia" panose="02040502050405020303" pitchFamily="18" charset="0"/>
            </a:endParaRPr>
          </a:p>
          <a:p>
            <a:pPr algn="ctr"/>
            <a:r>
              <a:rPr lang="ru-RU" sz="1200" dirty="0">
                <a:latin typeface="Georgia" panose="02040502050405020303" pitchFamily="18" charset="0"/>
              </a:rPr>
              <a:t>качественного образования для каждого ребенка в  </a:t>
            </a:r>
          </a:p>
          <a:p>
            <a:pPr algn="ctr"/>
            <a:r>
              <a:rPr lang="ru-RU" sz="1200" dirty="0">
                <a:latin typeface="Georgia" panose="02040502050405020303" pitchFamily="18" charset="0"/>
              </a:rPr>
              <a:t>соответствии с его интересами и способностями, причем </a:t>
            </a:r>
          </a:p>
          <a:p>
            <a:pPr algn="ctr"/>
            <a:r>
              <a:rPr lang="ru-RU" sz="1200" dirty="0">
                <a:latin typeface="Georgia" panose="02040502050405020303" pitchFamily="18" charset="0"/>
              </a:rPr>
              <a:t>независимо от того, где он живет  — …,  где учится  — в </a:t>
            </a:r>
          </a:p>
          <a:p>
            <a:pPr algn="ctr"/>
            <a:r>
              <a:rPr lang="ru-RU" sz="1200" dirty="0">
                <a:latin typeface="Georgia" panose="02040502050405020303" pitchFamily="18" charset="0"/>
              </a:rPr>
              <a:t>государственной школе или частной, и, конечно,  независимо от социального статуса и доходов родителей»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45568" y="5516238"/>
            <a:ext cx="2592288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latin typeface="Georgia" panose="02040502050405020303" pitchFamily="18" charset="0"/>
              </a:rPr>
              <a:t>«Важно, чтобы  дети были адаптированы к  современной жизни и успешно в ней функционировали»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883821" y="6093296"/>
            <a:ext cx="50766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latin typeface="Georgia" panose="02040502050405020303" pitchFamily="18" charset="0"/>
              </a:rPr>
              <a:t>Президент </a:t>
            </a:r>
            <a:r>
              <a:rPr lang="ru-RU" b="1" i="1" dirty="0">
                <a:latin typeface="Georgia" panose="02040502050405020303" pitchFamily="18" charset="0"/>
              </a:rPr>
              <a:t>Российской Федерации</a:t>
            </a:r>
          </a:p>
          <a:p>
            <a:pPr algn="ctr"/>
            <a:r>
              <a:rPr lang="ru-RU" b="1" i="1" dirty="0">
                <a:latin typeface="Georgia" panose="02040502050405020303" pitchFamily="18" charset="0"/>
              </a:rPr>
              <a:t>В.В. Путин</a:t>
            </a:r>
          </a:p>
        </p:txBody>
      </p:sp>
    </p:spTree>
    <p:extLst>
      <p:ext uri="{BB962C8B-B14F-4D97-AF65-F5344CB8AC3E}">
        <p14:creationId xmlns:p14="http://schemas.microsoft.com/office/powerpoint/2010/main" val="2873606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-15539"/>
            <a:ext cx="9144793" cy="6889077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332656"/>
            <a:ext cx="8280920" cy="6264696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marL="0" indent="0" algn="ctr">
              <a:buNone/>
            </a:pPr>
            <a:endParaRPr lang="ru-RU" sz="2000" b="1" dirty="0" smtClean="0">
              <a:latin typeface="Georgia" panose="02040502050405020303" pitchFamily="18" charset="0"/>
            </a:endParaRPr>
          </a:p>
          <a:p>
            <a:pPr marL="0" indent="0" algn="ctr">
              <a:buNone/>
            </a:pPr>
            <a:r>
              <a:rPr lang="ru-RU" sz="2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Georgia" panose="02040502050405020303" pitchFamily="18" charset="0"/>
              </a:rPr>
              <a:t>Методические </a:t>
            </a:r>
            <a:r>
              <a:rPr lang="ru-RU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Georgia" panose="02040502050405020303" pitchFamily="18" charset="0"/>
              </a:rPr>
              <a:t>рекомендации </a:t>
            </a:r>
            <a:endParaRPr lang="ru-RU" sz="2800" b="1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Georgia" panose="02040502050405020303" pitchFamily="18" charset="0"/>
            </a:endParaRPr>
          </a:p>
          <a:p>
            <a:pPr marL="0" indent="0" algn="ctr">
              <a:buNone/>
            </a:pPr>
            <a:r>
              <a:rPr lang="ru-RU" sz="2000" dirty="0" smtClean="0">
                <a:latin typeface="Georgia" panose="02040502050405020303" pitchFamily="18" charset="0"/>
              </a:rPr>
              <a:t>разработанные </a:t>
            </a:r>
            <a:r>
              <a:rPr lang="ru-RU" sz="2000" dirty="0">
                <a:latin typeface="Georgia" panose="02040502050405020303" pitchFamily="18" charset="0"/>
              </a:rPr>
              <a:t>ГАОУ ДПО «СОИРО» </a:t>
            </a:r>
            <a:r>
              <a:rPr lang="ru-RU" sz="2000" dirty="0" smtClean="0">
                <a:latin typeface="Georgia" panose="02040502050405020303" pitchFamily="18" charset="0"/>
              </a:rPr>
              <a:t>кафедрой воспитания и дополнительного образования </a:t>
            </a:r>
          </a:p>
          <a:p>
            <a:pPr marL="0" indent="0" algn="ctr">
              <a:buNone/>
            </a:pPr>
            <a:endParaRPr lang="ru-RU" sz="2000" b="1" dirty="0" smtClean="0">
              <a:latin typeface="Georgia" panose="02040502050405020303" pitchFamily="18" charset="0"/>
            </a:endParaRPr>
          </a:p>
          <a:p>
            <a:pPr algn="ctr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Georgia" panose="02040502050405020303" pitchFamily="18" charset="0"/>
              </a:rPr>
              <a:t>Воспитание в школе в вопросах и ответах</a:t>
            </a:r>
          </a:p>
          <a:p>
            <a:pPr marL="0" indent="0" algn="ctr">
              <a:buNone/>
            </a:pPr>
            <a:r>
              <a:rPr lang="ru-RU" sz="1600" dirty="0" smtClean="0">
                <a:latin typeface="Georgia" panose="02040502050405020303" pitchFamily="18" charset="0"/>
              </a:rPr>
              <a:t> </a:t>
            </a:r>
            <a:r>
              <a:rPr lang="en-US" sz="1600" dirty="0">
                <a:latin typeface="Georgia" panose="02040502050405020303" pitchFamily="18" charset="0"/>
                <a:hlinkClick r:id="rId3"/>
              </a:rPr>
              <a:t>https://</a:t>
            </a:r>
            <a:r>
              <a:rPr lang="en-US" sz="1600" dirty="0" smtClean="0">
                <a:latin typeface="Georgia" panose="02040502050405020303" pitchFamily="18" charset="0"/>
                <a:hlinkClick r:id="rId3"/>
              </a:rPr>
              <a:t>cloud.mail.ru/public/9wf4/HDWBvCJRH</a:t>
            </a:r>
            <a:r>
              <a:rPr lang="ru-RU" sz="1600" dirty="0" smtClean="0">
                <a:latin typeface="Georgia" panose="02040502050405020303" pitchFamily="18" charset="0"/>
              </a:rPr>
              <a:t> </a:t>
            </a:r>
          </a:p>
          <a:p>
            <a:pPr marL="0" indent="0" algn="ctr">
              <a:buNone/>
            </a:pPr>
            <a:endParaRPr lang="ru-RU" sz="1600" dirty="0" smtClean="0">
              <a:latin typeface="Georgia" panose="02040502050405020303" pitchFamily="18" charset="0"/>
            </a:endParaRPr>
          </a:p>
          <a:p>
            <a:pPr algn="ctr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Georgia" panose="02040502050405020303" pitchFamily="18" charset="0"/>
              </a:rPr>
              <a:t>Система патриотического воспитания как эффективный инструмент развития ценностных ориентаций</a:t>
            </a:r>
          </a:p>
          <a:p>
            <a:pPr marL="0" indent="0" algn="ctr">
              <a:buNone/>
            </a:pPr>
            <a:r>
              <a:rPr lang="ru-RU" sz="1600" dirty="0" smtClean="0">
                <a:latin typeface="Georgia" panose="02040502050405020303" pitchFamily="18" charset="0"/>
              </a:rPr>
              <a:t> </a:t>
            </a:r>
            <a:r>
              <a:rPr lang="en-US" sz="1600" dirty="0" smtClean="0">
                <a:latin typeface="Georgia" panose="02040502050405020303" pitchFamily="18" charset="0"/>
                <a:hlinkClick r:id="rId4"/>
              </a:rPr>
              <a:t>https</a:t>
            </a:r>
            <a:r>
              <a:rPr lang="en-US" sz="1600" dirty="0">
                <a:latin typeface="Georgia" panose="02040502050405020303" pitchFamily="18" charset="0"/>
                <a:hlinkClick r:id="rId4"/>
              </a:rPr>
              <a:t>://</a:t>
            </a:r>
            <a:r>
              <a:rPr lang="en-US" sz="1600" dirty="0" smtClean="0">
                <a:latin typeface="Georgia" panose="02040502050405020303" pitchFamily="18" charset="0"/>
                <a:hlinkClick r:id="rId4"/>
              </a:rPr>
              <a:t>soiro64.ru/wp-content/uploads/2023/10/kvido_patrioticheskoe-vospitanie_maket.pdf</a:t>
            </a:r>
            <a:r>
              <a:rPr lang="ru-RU" sz="1600" dirty="0" smtClean="0">
                <a:latin typeface="Georgia" panose="02040502050405020303" pitchFamily="18" charset="0"/>
              </a:rPr>
              <a:t> </a:t>
            </a:r>
          </a:p>
          <a:p>
            <a:pPr marL="0" indent="0" algn="ctr">
              <a:buNone/>
            </a:pPr>
            <a:endParaRPr lang="ru-RU" sz="1600" dirty="0" smtClean="0">
              <a:latin typeface="Georgia" panose="02040502050405020303" pitchFamily="18" charset="0"/>
            </a:endParaRPr>
          </a:p>
          <a:p>
            <a:pPr algn="ctr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Georgia" panose="02040502050405020303" pitchFamily="18" charset="0"/>
              </a:rPr>
              <a:t>Ключевые направления развития ценностных ориентаций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000" dirty="0">
                <a:latin typeface="Georgia" panose="02040502050405020303" pitchFamily="18" charset="0"/>
              </a:rPr>
              <a:t>с</a:t>
            </a:r>
            <a:r>
              <a:rPr lang="ru-RU" sz="2000" dirty="0" smtClean="0">
                <a:latin typeface="Georgia" panose="02040502050405020303" pitchFamily="18" charset="0"/>
              </a:rPr>
              <a:t>овременных школьников </a:t>
            </a:r>
          </a:p>
          <a:p>
            <a:pPr marL="0" indent="0" algn="ctr">
              <a:buNone/>
            </a:pPr>
            <a:r>
              <a:rPr lang="en-US" sz="1600" dirty="0" smtClean="0">
                <a:latin typeface="Georgia" panose="02040502050405020303" pitchFamily="18" charset="0"/>
                <a:hlinkClick r:id="rId5"/>
              </a:rPr>
              <a:t>https</a:t>
            </a:r>
            <a:r>
              <a:rPr lang="en-US" sz="1600" dirty="0">
                <a:latin typeface="Georgia" panose="02040502050405020303" pitchFamily="18" charset="0"/>
                <a:hlinkClick r:id="rId5"/>
              </a:rPr>
              <a:t>://</a:t>
            </a:r>
            <a:r>
              <a:rPr lang="en-US" sz="1600" dirty="0" smtClean="0">
                <a:latin typeface="Georgia" panose="02040502050405020303" pitchFamily="18" charset="0"/>
                <a:hlinkClick r:id="rId5"/>
              </a:rPr>
              <a:t>soiro64.ru/wp-content/uploads/20</a:t>
            </a:r>
            <a:r>
              <a:rPr lang="ru-RU" sz="1600" dirty="0" smtClean="0">
                <a:latin typeface="Georgia" panose="02040502050405020303" pitchFamily="18" charset="0"/>
              </a:rPr>
              <a:t> </a:t>
            </a:r>
            <a:r>
              <a:rPr lang="en-US" sz="1600" dirty="0" smtClean="0">
                <a:latin typeface="Georgia" panose="02040502050405020303" pitchFamily="18" charset="0"/>
                <a:hlinkClick r:id="rId6"/>
              </a:rPr>
              <a:t>23/10/kvido_kljuchevye-napravlenija_maket-ispravlennyj.pdf</a:t>
            </a:r>
            <a:r>
              <a:rPr lang="ru-RU" sz="1600" dirty="0" smtClean="0">
                <a:latin typeface="Georgia" panose="02040502050405020303" pitchFamily="18" charset="0"/>
              </a:rPr>
              <a:t> </a:t>
            </a:r>
          </a:p>
          <a:p>
            <a:pPr marL="0" indent="0" algn="just">
              <a:buNone/>
            </a:pPr>
            <a:endParaRPr lang="ru-RU" sz="1600" dirty="0">
              <a:latin typeface="Georgia" panose="02040502050405020303" pitchFamily="18" charset="0"/>
            </a:endParaRPr>
          </a:p>
          <a:p>
            <a:pPr marL="0" indent="0" algn="ctr">
              <a:buNone/>
            </a:pPr>
            <a:endParaRPr lang="ru-RU" sz="1600" dirty="0" smtClean="0">
              <a:latin typeface="Georgia" panose="02040502050405020303" pitchFamily="18" charset="0"/>
            </a:endParaRPr>
          </a:p>
          <a:p>
            <a:pPr marL="0" indent="0" algn="ctr">
              <a:buNone/>
            </a:pPr>
            <a:endParaRPr lang="ru-RU" sz="2000" b="1" dirty="0" smtClean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5718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56589" cy="686744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301608" cy="1584176"/>
          </a:xfrm>
        </p:spPr>
        <p:txBody>
          <a:bodyPr>
            <a:normAutofit fontScale="90000"/>
          </a:bodyPr>
          <a:lstStyle/>
          <a:p>
            <a:r>
              <a:rPr lang="ru-RU" sz="3600" b="1" i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Georgia" panose="02040502050405020303" pitchFamily="18" charset="0"/>
                <a:ea typeface="Segoe UI Black" panose="020B0A02040204020203" pitchFamily="34" charset="0"/>
                <a:cs typeface="Segoe UI Black" panose="020B0A02040204020203" pitchFamily="34" charset="0"/>
              </a:rPr>
              <a:t>О реализации мероприятий в рамках проведения Года семьи в</a:t>
            </a:r>
            <a:br>
              <a:rPr lang="ru-RU" sz="3600" b="1" i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Georgia" panose="02040502050405020303" pitchFamily="18" charset="0"/>
                <a:ea typeface="Segoe UI Black" panose="020B0A02040204020203" pitchFamily="34" charset="0"/>
                <a:cs typeface="Segoe UI Black" panose="020B0A02040204020203" pitchFamily="34" charset="0"/>
              </a:rPr>
            </a:br>
            <a:r>
              <a:rPr lang="ru-RU" sz="3600" b="1" i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Georgia" panose="02040502050405020303" pitchFamily="18" charset="0"/>
                <a:ea typeface="Segoe UI Black" panose="020B0A02040204020203" pitchFamily="34" charset="0"/>
                <a:cs typeface="Segoe UI Black" panose="020B0A02040204020203" pitchFamily="34" charset="0"/>
              </a:rPr>
              <a:t>Российской </a:t>
            </a:r>
            <a:r>
              <a:rPr lang="ru-RU" sz="36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Georgia" panose="02040502050405020303" pitchFamily="18" charset="0"/>
                <a:ea typeface="Segoe UI Black" panose="020B0A02040204020203" pitchFamily="34" charset="0"/>
                <a:cs typeface="Segoe UI Black" panose="020B0A02040204020203" pitchFamily="34" charset="0"/>
              </a:rPr>
              <a:t>Федерации</a:t>
            </a:r>
            <a:endParaRPr lang="ru-RU" sz="3600" b="1" i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Georgia" panose="02040502050405020303" pitchFamily="18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1556792"/>
            <a:ext cx="8784977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400" dirty="0" smtClean="0">
              <a:latin typeface="Georgia" panose="02040502050405020303" pitchFamily="18" charset="0"/>
            </a:endParaRPr>
          </a:p>
          <a:p>
            <a:pPr algn="just"/>
            <a:r>
              <a:rPr lang="ru-RU" sz="1600" dirty="0" smtClean="0">
                <a:latin typeface="Georgia" panose="02040502050405020303" pitchFamily="18" charset="0"/>
              </a:rPr>
              <a:t>Указом </a:t>
            </a:r>
            <a:r>
              <a:rPr lang="ru-RU" sz="1600" dirty="0">
                <a:latin typeface="Georgia" panose="02040502050405020303" pitchFamily="18" charset="0"/>
              </a:rPr>
              <a:t>Президента Российской Федерации от 22 ноября 2023 г. № 875 2024 год объявлен Годом семьи. Миссия года - возродить уважительное отношение к большой семье, способствовать укреплению семейных ценностей.</a:t>
            </a:r>
          </a:p>
          <a:p>
            <a:pPr algn="just"/>
            <a:r>
              <a:rPr lang="ru-RU" sz="1600" dirty="0">
                <a:latin typeface="Georgia" panose="02040502050405020303" pitchFamily="18" charset="0"/>
              </a:rPr>
              <a:t>Заместителем Председателя Правительства Российской Федерации Т.А. Голиковой утвержден План основных мероприятий по проведению в Российской Федерации Года семьи от 26 декабря 2023 г. № </a:t>
            </a:r>
            <a:r>
              <a:rPr lang="ru-RU" sz="1600" dirty="0" smtClean="0">
                <a:latin typeface="Georgia" panose="02040502050405020303" pitchFamily="18" charset="0"/>
              </a:rPr>
              <a:t>21515-П45-ТГ.</a:t>
            </a:r>
          </a:p>
          <a:p>
            <a:pPr algn="just"/>
            <a:endParaRPr lang="ru-RU" sz="1600" dirty="0">
              <a:latin typeface="Georgia" panose="02040502050405020303" pitchFamily="18" charset="0"/>
            </a:endParaRPr>
          </a:p>
          <a:p>
            <a:pPr algn="ctr"/>
            <a:r>
              <a:rPr lang="ru-RU" sz="1400" b="1" i="1" dirty="0">
                <a:latin typeface="Georgia" panose="02040502050405020303" pitchFamily="18" charset="0"/>
              </a:rPr>
              <a:t>В рамках указанного вопроса целесообразно:</a:t>
            </a:r>
          </a:p>
          <a:p>
            <a:pPr algn="just"/>
            <a:r>
              <a:rPr lang="ru-RU" sz="1400" dirty="0" smtClean="0">
                <a:latin typeface="Georgia" panose="02040502050405020303" pitchFamily="18" charset="0"/>
              </a:rPr>
              <a:t>-акцентировать </a:t>
            </a:r>
            <a:r>
              <a:rPr lang="ru-RU" sz="1400" dirty="0">
                <a:latin typeface="Georgia" panose="02040502050405020303" pitchFamily="18" charset="0"/>
              </a:rPr>
              <a:t>внимание педагогического сообщества на основных мероприятиях, проводимых в рамках Года семьи (курс «</a:t>
            </a:r>
            <a:r>
              <a:rPr lang="ru-RU" sz="1400" dirty="0" err="1">
                <a:latin typeface="Georgia" panose="02040502050405020303" pitchFamily="18" charset="0"/>
              </a:rPr>
              <a:t>Семьеведение</a:t>
            </a:r>
            <a:r>
              <a:rPr lang="ru-RU" sz="1400" dirty="0">
                <a:latin typeface="Georgia" panose="02040502050405020303" pitchFamily="18" charset="0"/>
              </a:rPr>
              <a:t>» для 10-11 классов с сентября 2024 г</a:t>
            </a:r>
            <a:r>
              <a:rPr lang="ru-RU" sz="1400" dirty="0" smtClean="0">
                <a:latin typeface="Georgia" panose="02040502050405020303" pitchFamily="18" charset="0"/>
              </a:rPr>
              <a:t>.; </a:t>
            </a:r>
          </a:p>
          <a:p>
            <a:pPr algn="just"/>
            <a:r>
              <a:rPr lang="ru-RU" sz="1400" dirty="0">
                <a:latin typeface="Georgia" panose="02040502050405020303" pitchFamily="18" charset="0"/>
              </a:rPr>
              <a:t>-</a:t>
            </a:r>
            <a:r>
              <a:rPr lang="ru-RU" sz="1400" dirty="0" smtClean="0">
                <a:latin typeface="Georgia" panose="02040502050405020303" pitchFamily="18" charset="0"/>
              </a:rPr>
              <a:t>участие </a:t>
            </a:r>
            <a:r>
              <a:rPr lang="ru-RU" sz="1400" dirty="0">
                <a:latin typeface="Georgia" panose="02040502050405020303" pitchFamily="18" charset="0"/>
              </a:rPr>
              <a:t>во «Всероссийском конкурсе </a:t>
            </a:r>
            <a:r>
              <a:rPr lang="ru-RU" sz="1400" dirty="0" err="1" smtClean="0">
                <a:latin typeface="Georgia" panose="02040502050405020303" pitchFamily="18" charset="0"/>
              </a:rPr>
              <a:t>сочинений»по</a:t>
            </a:r>
            <a:r>
              <a:rPr lang="ru-RU" sz="1400" dirty="0" smtClean="0">
                <a:latin typeface="Georgia" panose="02040502050405020303" pitchFamily="18" charset="0"/>
              </a:rPr>
              <a:t> </a:t>
            </a:r>
            <a:r>
              <a:rPr lang="ru-RU" sz="1400" dirty="0">
                <a:latin typeface="Georgia" panose="02040502050405020303" pitchFamily="18" charset="0"/>
              </a:rPr>
              <a:t>тематическому направлению посвященному семье и семейным ценностям); </a:t>
            </a:r>
            <a:endParaRPr lang="ru-RU" sz="1400" dirty="0" smtClean="0">
              <a:latin typeface="Georgia" panose="02040502050405020303" pitchFamily="18" charset="0"/>
            </a:endParaRPr>
          </a:p>
          <a:p>
            <a:pPr algn="just"/>
            <a:r>
              <a:rPr lang="ru-RU" sz="1400" dirty="0" smtClean="0">
                <a:latin typeface="Georgia" panose="02040502050405020303" pitchFamily="18" charset="0"/>
              </a:rPr>
              <a:t>-обеспечить </a:t>
            </a:r>
            <a:r>
              <a:rPr lang="ru-RU" sz="1400" dirty="0">
                <a:latin typeface="Georgia" panose="02040502050405020303" pitchFamily="18" charset="0"/>
              </a:rPr>
              <a:t>трансляцию лучших практик по курсам, посвященным теме «</a:t>
            </a:r>
            <a:r>
              <a:rPr lang="ru-RU" sz="1400" dirty="0" err="1">
                <a:latin typeface="Georgia" panose="02040502050405020303" pitchFamily="18" charset="0"/>
              </a:rPr>
              <a:t>Семьеведение</a:t>
            </a:r>
            <a:r>
              <a:rPr lang="ru-RU" sz="1400" dirty="0">
                <a:latin typeface="Georgia" panose="02040502050405020303" pitchFamily="18" charset="0"/>
              </a:rPr>
              <a:t>», ранее разработанным и успешно реализуемым в субъектах Российской Федерации; </a:t>
            </a:r>
            <a:endParaRPr lang="ru-RU" sz="1400" dirty="0" smtClean="0">
              <a:latin typeface="Georgia" panose="02040502050405020303" pitchFamily="18" charset="0"/>
            </a:endParaRPr>
          </a:p>
          <a:p>
            <a:pPr algn="just"/>
            <a:r>
              <a:rPr lang="ru-RU" sz="1400" dirty="0">
                <a:latin typeface="Georgia" panose="02040502050405020303" pitchFamily="18" charset="0"/>
              </a:rPr>
              <a:t>-</a:t>
            </a:r>
            <a:r>
              <a:rPr lang="ru-RU" sz="1400" dirty="0" smtClean="0">
                <a:latin typeface="Georgia" panose="02040502050405020303" pitchFamily="18" charset="0"/>
              </a:rPr>
              <a:t>предусмотреть </a:t>
            </a:r>
            <a:r>
              <a:rPr lang="ru-RU" sz="1400" dirty="0">
                <a:latin typeface="Georgia" panose="02040502050405020303" pitchFamily="18" charset="0"/>
              </a:rPr>
              <a:t>выступления финалистов Всероссийских конкурсов в соответствии с Планом мероприятий; </a:t>
            </a:r>
            <a:endParaRPr lang="ru-RU" sz="1400" dirty="0" smtClean="0">
              <a:latin typeface="Georgia" panose="02040502050405020303" pitchFamily="18" charset="0"/>
            </a:endParaRPr>
          </a:p>
          <a:p>
            <a:pPr algn="just"/>
            <a:r>
              <a:rPr lang="ru-RU" sz="1400" dirty="0">
                <a:latin typeface="Georgia" panose="02040502050405020303" pitchFamily="18" charset="0"/>
              </a:rPr>
              <a:t>-</a:t>
            </a:r>
            <a:r>
              <a:rPr lang="ru-RU" sz="1400" dirty="0" smtClean="0">
                <a:latin typeface="Georgia" panose="02040502050405020303" pitchFamily="18" charset="0"/>
              </a:rPr>
              <a:t>акцентировать </a:t>
            </a:r>
            <a:r>
              <a:rPr lang="ru-RU" sz="1400" dirty="0">
                <a:latin typeface="Georgia" panose="02040502050405020303" pitchFamily="18" charset="0"/>
              </a:rPr>
              <a:t>внимание педагогического сообщества на основных мероприятиях, проводимых в рамках Года семьи; </a:t>
            </a:r>
            <a:endParaRPr lang="ru-RU" sz="1400" dirty="0" smtClean="0">
              <a:latin typeface="Georgia" panose="02040502050405020303" pitchFamily="18" charset="0"/>
            </a:endParaRPr>
          </a:p>
          <a:p>
            <a:pPr algn="just"/>
            <a:r>
              <a:rPr lang="ru-RU" sz="1400" dirty="0">
                <a:latin typeface="Georgia" panose="02040502050405020303" pitchFamily="18" charset="0"/>
              </a:rPr>
              <a:t>-</a:t>
            </a:r>
            <a:r>
              <a:rPr lang="ru-RU" sz="1400" dirty="0" smtClean="0">
                <a:latin typeface="Georgia" panose="02040502050405020303" pitchFamily="18" charset="0"/>
              </a:rPr>
              <a:t>организовать </a:t>
            </a:r>
            <a:r>
              <a:rPr lang="ru-RU" sz="1400" dirty="0">
                <a:latin typeface="Georgia" panose="02040502050405020303" pitchFamily="18" charset="0"/>
              </a:rPr>
              <a:t>профессиональные площадки: </a:t>
            </a:r>
            <a:r>
              <a:rPr lang="ru-RU" sz="1400" dirty="0" smtClean="0">
                <a:latin typeface="Georgia" panose="02040502050405020303" pitchFamily="18" charset="0"/>
              </a:rPr>
              <a:t>для </a:t>
            </a:r>
            <a:r>
              <a:rPr lang="ru-RU" sz="1400" dirty="0">
                <a:latin typeface="Georgia" panose="02040502050405020303" pitchFamily="18" charset="0"/>
              </a:rPr>
              <a:t>обсуждения и трансляции моделей лучших практик семейного воспитания; по вопросу взаимодействия педагогических работников с родительским </a:t>
            </a:r>
            <a:r>
              <a:rPr lang="ru-RU" sz="1400" dirty="0" smtClean="0">
                <a:latin typeface="Georgia" panose="02040502050405020303" pitchFamily="18" charset="0"/>
              </a:rPr>
              <a:t>сообществом; по </a:t>
            </a:r>
            <a:r>
              <a:rPr lang="ru-RU" sz="1400" dirty="0">
                <a:latin typeface="Georgia" panose="02040502050405020303" pitchFamily="18" charset="0"/>
              </a:rPr>
              <a:t>программе социальной активности учащихся начальных классов «Орлята России».</a:t>
            </a:r>
          </a:p>
        </p:txBody>
      </p:sp>
    </p:spTree>
    <p:extLst>
      <p:ext uri="{BB962C8B-B14F-4D97-AF65-F5344CB8AC3E}">
        <p14:creationId xmlns:p14="http://schemas.microsoft.com/office/powerpoint/2010/main" val="3832864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511" y="-15539"/>
            <a:ext cx="9217024" cy="697293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-29925"/>
            <a:ext cx="3600400" cy="16201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7664" y="1340768"/>
            <a:ext cx="7416823" cy="530946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392269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511" y="-15539"/>
            <a:ext cx="9217024" cy="697293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76" y="194406"/>
            <a:ext cx="7900549" cy="655304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054201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511" y="-15539"/>
            <a:ext cx="9217024" cy="697293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188640"/>
            <a:ext cx="8581591" cy="648072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935287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511" y="-15539"/>
            <a:ext cx="9217024" cy="697293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413" y="260648"/>
            <a:ext cx="8775176" cy="648072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38996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511" y="-15539"/>
            <a:ext cx="9217024" cy="697293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203848" y="332656"/>
            <a:ext cx="5616624" cy="627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Georgia" panose="02040502050405020303" pitchFamily="18" charset="0"/>
              </a:rPr>
              <a:t>27–28 августа пройдет одно из главных образовательных событий лета — пятая всероссийская онлайн-конференция «Августовка </a:t>
            </a:r>
            <a:r>
              <a:rPr lang="ru-RU" sz="1600" dirty="0" err="1">
                <a:latin typeface="Georgia" panose="02040502050405020303" pitchFamily="18" charset="0"/>
              </a:rPr>
              <a:t>Учи.ру</a:t>
            </a:r>
            <a:r>
              <a:rPr lang="ru-RU" sz="1600" dirty="0">
                <a:latin typeface="Georgia" panose="02040502050405020303" pitchFamily="18" charset="0"/>
              </a:rPr>
              <a:t>». Тема этого года: «Как сделать школу комфортной для всех».</a:t>
            </a:r>
          </a:p>
          <a:p>
            <a:pPr algn="just"/>
            <a:r>
              <a:rPr lang="ru-RU" sz="1600" dirty="0">
                <a:latin typeface="Georgia" panose="02040502050405020303" pitchFamily="18" charset="0"/>
              </a:rPr>
              <a:t>За регистрацию до 20 июля включительно полагаются дополнительные бонусы: ранний доступ к курсу о трудном поведении, доступ к закрытому мастер-классу для учителей о личностном росте. </a:t>
            </a:r>
          </a:p>
          <a:p>
            <a:pPr algn="just"/>
            <a:r>
              <a:rPr lang="ru-RU" sz="1600" dirty="0">
                <a:latin typeface="Georgia" panose="02040502050405020303" pitchFamily="18" charset="0"/>
              </a:rPr>
              <a:t>Запись конференции будет доступна всем зарегистрировавшимся, доступ будет не ограничен по времени. </a:t>
            </a:r>
          </a:p>
          <a:p>
            <a:pPr algn="just"/>
            <a:r>
              <a:rPr lang="ru-RU" sz="1600" dirty="0">
                <a:latin typeface="Georgia" panose="02040502050405020303" pitchFamily="18" charset="0"/>
              </a:rPr>
              <a:t>На дискуссиях и мастер-классах </a:t>
            </a:r>
            <a:r>
              <a:rPr lang="ru-RU" sz="1600" dirty="0" smtClean="0">
                <a:latin typeface="Georgia" panose="02040502050405020303" pitchFamily="18" charset="0"/>
              </a:rPr>
              <a:t>будет обсуждаться, </a:t>
            </a:r>
            <a:r>
              <a:rPr lang="ru-RU" sz="1600" dirty="0">
                <a:latin typeface="Georgia" panose="02040502050405020303" pitchFamily="18" charset="0"/>
              </a:rPr>
              <a:t>как учителям вырасти в профессии, снизить риск выгорания, обозначить личные границы в коллективе, найти время на свои интересы, а также </a:t>
            </a:r>
            <a:r>
              <a:rPr lang="ru-RU" sz="1600" dirty="0" smtClean="0">
                <a:latin typeface="Georgia" panose="02040502050405020303" pitchFamily="18" charset="0"/>
              </a:rPr>
              <a:t>как помочь </a:t>
            </a:r>
            <a:r>
              <a:rPr lang="ru-RU" sz="1600" dirty="0">
                <a:latin typeface="Georgia" panose="02040502050405020303" pitchFamily="18" charset="0"/>
              </a:rPr>
              <a:t>ученикам достичь целей.</a:t>
            </a:r>
          </a:p>
          <a:p>
            <a:pPr algn="just"/>
            <a:r>
              <a:rPr lang="ru-RU" sz="1600" dirty="0">
                <a:latin typeface="Georgia" panose="02040502050405020303" pitchFamily="18" charset="0"/>
              </a:rPr>
              <a:t>Участники конференции получат: </a:t>
            </a:r>
          </a:p>
          <a:p>
            <a:pPr algn="just"/>
            <a:r>
              <a:rPr lang="ru-RU" sz="1600" dirty="0">
                <a:latin typeface="Georgia" panose="02040502050405020303" pitchFamily="18" charset="0"/>
              </a:rPr>
              <a:t>●	сертификат о десяти часах обучения;</a:t>
            </a:r>
          </a:p>
          <a:p>
            <a:pPr algn="just"/>
            <a:r>
              <a:rPr lang="ru-RU" sz="1600" dirty="0">
                <a:latin typeface="Georgia" panose="02040502050405020303" pitchFamily="18" charset="0"/>
              </a:rPr>
              <a:t>●	памятка о возможностях </a:t>
            </a:r>
            <a:r>
              <a:rPr lang="ru-RU" sz="1600" dirty="0" err="1">
                <a:latin typeface="Georgia" panose="02040502050405020303" pitchFamily="18" charset="0"/>
              </a:rPr>
              <a:t>Учи.ру</a:t>
            </a:r>
            <a:r>
              <a:rPr lang="ru-RU" sz="1600" dirty="0">
                <a:latin typeface="Georgia" panose="02040502050405020303" pitchFamily="18" charset="0"/>
              </a:rPr>
              <a:t>;</a:t>
            </a:r>
          </a:p>
          <a:p>
            <a:pPr algn="just"/>
            <a:r>
              <a:rPr lang="ru-RU" sz="1600" dirty="0">
                <a:latin typeface="Georgia" panose="02040502050405020303" pitchFamily="18" charset="0"/>
              </a:rPr>
              <a:t>●	набор материалов для успешного начала учебного года;</a:t>
            </a:r>
          </a:p>
          <a:p>
            <a:pPr algn="just"/>
            <a:r>
              <a:rPr lang="ru-RU" sz="1600" dirty="0">
                <a:latin typeface="Georgia" panose="02040502050405020303" pitchFamily="18" charset="0"/>
              </a:rPr>
              <a:t>●	методические рекомендации по темам выступлений;</a:t>
            </a:r>
          </a:p>
          <a:p>
            <a:pPr algn="just"/>
            <a:r>
              <a:rPr lang="ru-RU" sz="1600" dirty="0">
                <a:latin typeface="Georgia" panose="02040502050405020303" pitchFamily="18" charset="0"/>
              </a:rPr>
              <a:t>●	настольную игру «Школа безопасности».</a:t>
            </a:r>
          </a:p>
          <a:p>
            <a:endParaRPr lang="ru-RU" dirty="0">
              <a:latin typeface="Georgia" panose="02040502050405020303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1052736"/>
            <a:ext cx="2718792" cy="135939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356909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511" y="-15539"/>
            <a:ext cx="9217024" cy="697293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9672" y="188640"/>
            <a:ext cx="6480720" cy="655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696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511" y="-15539"/>
            <a:ext cx="9217024" cy="697293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5656" y="116632"/>
            <a:ext cx="7189790" cy="403244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552" y="4725144"/>
            <a:ext cx="5584420" cy="193259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070425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217024" cy="697293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188640"/>
            <a:ext cx="8789170" cy="655272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33891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793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260649"/>
            <a:ext cx="7990656" cy="1656183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Georgia" panose="02040502050405020303" pitchFamily="18" charset="0"/>
                <a:ea typeface="Segoe UI Black" panose="020B0A02040204020203" pitchFamily="34" charset="0"/>
                <a:cs typeface="Segoe UI Black" panose="020B0A02040204020203" pitchFamily="34" charset="0"/>
              </a:rPr>
              <a:t/>
            </a:r>
            <a:br>
              <a:rPr lang="ru-RU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Georgia" panose="02040502050405020303" pitchFamily="18" charset="0"/>
                <a:ea typeface="Segoe UI Black" panose="020B0A02040204020203" pitchFamily="34" charset="0"/>
                <a:cs typeface="Segoe UI Black" panose="020B0A02040204020203" pitchFamily="34" charset="0"/>
              </a:rPr>
            </a:br>
            <a:r>
              <a:rPr lang="ru-RU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Georgia" panose="02040502050405020303" pitchFamily="18" charset="0"/>
                <a:ea typeface="Segoe UI Black" panose="020B0A02040204020203" pitchFamily="34" charset="0"/>
                <a:cs typeface="Segoe UI Black" panose="020B0A02040204020203" pitchFamily="34" charset="0"/>
              </a:rPr>
              <a:t>Что </a:t>
            </a:r>
            <a:r>
              <a:rPr lang="ru-RU" b="1" i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Georgia" panose="02040502050405020303" pitchFamily="18" charset="0"/>
                <a:ea typeface="Segoe UI Black" panose="020B0A02040204020203" pitchFamily="34" charset="0"/>
                <a:cs typeface="Segoe UI Black" panose="020B0A02040204020203" pitchFamily="34" charset="0"/>
              </a:rPr>
              <a:t>нового ждёт нас </a:t>
            </a:r>
            <a:br>
              <a:rPr lang="ru-RU" b="1" i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Georgia" panose="02040502050405020303" pitchFamily="18" charset="0"/>
                <a:ea typeface="Segoe UI Black" panose="020B0A02040204020203" pitchFamily="34" charset="0"/>
                <a:cs typeface="Segoe UI Black" panose="020B0A02040204020203" pitchFamily="34" charset="0"/>
              </a:rPr>
            </a:br>
            <a:endParaRPr lang="ru-RU" b="1" i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Georgia" panose="02040502050405020303" pitchFamily="18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07704" y="1628800"/>
            <a:ext cx="6840760" cy="1440160"/>
          </a:xfrm>
        </p:spPr>
        <p:txBody>
          <a:bodyPr>
            <a:normAutofit/>
          </a:bodyPr>
          <a:lstStyle/>
          <a:p>
            <a:r>
              <a:rPr lang="ru-RU" sz="4000" b="1" i="1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latin typeface="Georgia" panose="02040502050405020303" pitchFamily="18" charset="0"/>
                <a:ea typeface="Segoe UI Black" panose="020B0A02040204020203" pitchFamily="34" charset="0"/>
                <a:cs typeface="Segoe UI Black" panose="020B0A02040204020203" pitchFamily="34" charset="0"/>
              </a:rPr>
              <a:t>в 2024-2025 учебном </a:t>
            </a:r>
            <a:br>
              <a:rPr lang="ru-RU" sz="4000" b="1" i="1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latin typeface="Georgia" panose="02040502050405020303" pitchFamily="18" charset="0"/>
                <a:ea typeface="Segoe UI Black" panose="020B0A02040204020203" pitchFamily="34" charset="0"/>
                <a:cs typeface="Segoe UI Black" panose="020B0A02040204020203" pitchFamily="34" charset="0"/>
              </a:rPr>
            </a:br>
            <a:r>
              <a:rPr lang="ru-RU" sz="4000" b="1" i="1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latin typeface="Georgia" panose="02040502050405020303" pitchFamily="18" charset="0"/>
                <a:ea typeface="Segoe UI Black" panose="020B0A02040204020203" pitchFamily="34" charset="0"/>
                <a:cs typeface="Segoe UI Black" panose="020B0A02040204020203" pitchFamily="34" charset="0"/>
              </a:rPr>
              <a:t>году?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9792" y="3212976"/>
            <a:ext cx="4010025" cy="3048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283616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511" y="-15539"/>
            <a:ext cx="9217024" cy="697293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1" y="332656"/>
            <a:ext cx="8640960" cy="626469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163902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511" y="-15539"/>
            <a:ext cx="9217024" cy="697293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188640"/>
            <a:ext cx="8568952" cy="640871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255343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511" y="-15539"/>
            <a:ext cx="9217024" cy="697293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260648"/>
            <a:ext cx="8487074" cy="640871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658649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063" y="0"/>
            <a:ext cx="9168063" cy="687353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95536" y="188641"/>
            <a:ext cx="849694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Georgia" panose="02040502050405020303" pitchFamily="18" charset="0"/>
              </a:rPr>
              <a:t>Федеральный образовательный портал </a:t>
            </a:r>
          </a:p>
          <a:p>
            <a:pPr algn="ctr"/>
            <a:r>
              <a:rPr lang="ru-RU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Georgia" panose="02040502050405020303" pitchFamily="18" charset="0"/>
              </a:rPr>
              <a:t>«Единое содержание общего образования»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2266042"/>
            <a:ext cx="8036093" cy="446449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40856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063" y="0"/>
            <a:ext cx="9168063" cy="687353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905" y="351368"/>
            <a:ext cx="8718125" cy="631799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522715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063" y="0"/>
            <a:ext cx="9168063" cy="687353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44" y="1665068"/>
            <a:ext cx="8393614" cy="500569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1259632" y="332656"/>
            <a:ext cx="72728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Georgia" panose="02040502050405020303" pitchFamily="18" charset="0"/>
              </a:rPr>
              <a:t>Инструменты повышения качества реализации основных образовательных программ</a:t>
            </a:r>
          </a:p>
        </p:txBody>
      </p:sp>
    </p:spTree>
    <p:extLst>
      <p:ext uri="{BB962C8B-B14F-4D97-AF65-F5344CB8AC3E}">
        <p14:creationId xmlns:p14="http://schemas.microsoft.com/office/powerpoint/2010/main" val="4217312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68063" cy="687353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9512" y="332656"/>
            <a:ext cx="87129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Georgia" panose="02040502050405020303" pitchFamily="18" charset="0"/>
              </a:rPr>
              <a:t>Всероссийский </a:t>
            </a:r>
            <a:r>
              <a:rPr lang="ru-RU" sz="24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Georgia" panose="02040502050405020303" pitchFamily="18" charset="0"/>
              </a:rPr>
              <a:t>проект</a:t>
            </a:r>
          </a:p>
          <a:p>
            <a:pPr algn="ctr"/>
            <a:r>
              <a:rPr lang="ru-RU" sz="24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Georgia" panose="02040502050405020303" pitchFamily="18" charset="0"/>
              </a:rPr>
              <a:t>Профильная школа не </a:t>
            </a:r>
            <a:r>
              <a:rPr lang="ru-RU" sz="2400" b="1" i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Georgia" panose="02040502050405020303" pitchFamily="18" charset="0"/>
              </a:rPr>
              <a:t>для всех, а для каждого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2513" y="1163653"/>
            <a:ext cx="3619126" cy="266146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395536" y="1163654"/>
            <a:ext cx="475252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Georgia" panose="02040502050405020303" pitchFamily="18" charset="0"/>
              </a:rPr>
              <a:t>Проект для школ, в которых открыты профильные или предпрофессиональные классы, для тех, кто может и готов масштабировать лучшие методические практики ранней профориентации, организации </a:t>
            </a:r>
            <a:r>
              <a:rPr lang="ru-RU" sz="1600" dirty="0" err="1">
                <a:latin typeface="Georgia" panose="02040502050405020303" pitchFamily="18" charset="0"/>
              </a:rPr>
              <a:t>предпрофильного</a:t>
            </a:r>
            <a:r>
              <a:rPr lang="ru-RU" sz="1600" dirty="0">
                <a:latin typeface="Georgia" panose="02040502050405020303" pitchFamily="18" charset="0"/>
              </a:rPr>
              <a:t> и профильного обучения, для тех, кто готов повышать свои профессиональные компетенции и стать частью большого педагогического сообщества.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79512" y="3471978"/>
            <a:ext cx="60486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latin typeface="Georgia" panose="02040502050405020303" pitchFamily="18" charset="0"/>
              </a:rPr>
              <a:t>Какие возможности мне открывает проект?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552" y="4118309"/>
            <a:ext cx="5544616" cy="262305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6516216" y="4509120"/>
            <a:ext cx="237626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Georgia" panose="02040502050405020303" pitchFamily="18" charset="0"/>
                <a:hlinkClick r:id="rId5"/>
              </a:rPr>
              <a:t>https://</a:t>
            </a:r>
            <a:r>
              <a:rPr lang="en-US" dirty="0" smtClean="0">
                <a:latin typeface="Georgia" panose="02040502050405020303" pitchFamily="18" charset="0"/>
                <a:hlinkClick r:id="rId5"/>
              </a:rPr>
              <a:t>uchitel.club/contest/profilnayashkola?utm_campaign=news_june_2024_vypusk_2&amp;utm_medium=email&amp;utm_source=Sendsay</a:t>
            </a:r>
            <a:r>
              <a:rPr lang="ru-RU" dirty="0" smtClean="0">
                <a:latin typeface="Georgia" panose="02040502050405020303" pitchFamily="18" charset="0"/>
              </a:rPr>
              <a:t> </a:t>
            </a:r>
            <a:endParaRPr lang="ru-RU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0945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9326" y="-15538"/>
            <a:ext cx="9168063" cy="687353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39552" y="332656"/>
            <a:ext cx="813690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Georgia" panose="02040502050405020303" pitchFamily="18" charset="0"/>
              </a:rPr>
              <a:t>К</a:t>
            </a:r>
            <a:r>
              <a:rPr lang="ru-RU" sz="2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Georgia" panose="02040502050405020303" pitchFamily="18" charset="0"/>
              </a:rPr>
              <a:t>анал  </a:t>
            </a:r>
            <a:r>
              <a:rPr lang="ru-RU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Georgia" panose="02040502050405020303" pitchFamily="18" charset="0"/>
              </a:rPr>
              <a:t>«</a:t>
            </a:r>
            <a:r>
              <a:rPr lang="ru-RU" sz="2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Georgia" panose="02040502050405020303" pitchFamily="18" charset="0"/>
              </a:rPr>
              <a:t>Сферум</a:t>
            </a:r>
            <a:r>
              <a:rPr lang="ru-RU" sz="2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Georgia" panose="02040502050405020303" pitchFamily="18" charset="0"/>
              </a:rPr>
              <a:t>»</a:t>
            </a:r>
          </a:p>
          <a:p>
            <a:pPr algn="ctr"/>
            <a:endParaRPr lang="ru-RU" sz="28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Georgia" panose="02040502050405020303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624" y="2297327"/>
            <a:ext cx="3179168" cy="412817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72644" y="2547141"/>
            <a:ext cx="3096344" cy="223663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1760" y="2492896"/>
            <a:ext cx="1554231" cy="273630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55576" y="855876"/>
            <a:ext cx="79928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Georgia" panose="02040502050405020303" pitchFamily="18" charset="0"/>
              </a:rPr>
              <a:t>Академия </a:t>
            </a:r>
            <a:r>
              <a:rPr lang="ru-RU" dirty="0" err="1">
                <a:latin typeface="Georgia" panose="02040502050405020303" pitchFamily="18" charset="0"/>
              </a:rPr>
              <a:t>Минпросвещения</a:t>
            </a:r>
            <a:r>
              <a:rPr lang="ru-RU" dirty="0">
                <a:latin typeface="Georgia" panose="02040502050405020303" pitchFamily="18" charset="0"/>
              </a:rPr>
              <a:t> России открыла официальные каналы в учебном профиле «</a:t>
            </a:r>
            <a:r>
              <a:rPr lang="ru-RU" dirty="0" err="1">
                <a:latin typeface="Georgia" panose="02040502050405020303" pitchFamily="18" charset="0"/>
              </a:rPr>
              <a:t>Сферум</a:t>
            </a:r>
            <a:r>
              <a:rPr lang="ru-RU" dirty="0">
                <a:latin typeface="Georgia" panose="02040502050405020303" pitchFamily="18" charset="0"/>
              </a:rPr>
              <a:t>» в VK </a:t>
            </a:r>
            <a:r>
              <a:rPr lang="ru-RU" dirty="0" err="1">
                <a:latin typeface="Georgia" panose="02040502050405020303" pitchFamily="18" charset="0"/>
              </a:rPr>
              <a:t>Мессендежере</a:t>
            </a:r>
            <a:r>
              <a:rPr lang="ru-RU" dirty="0">
                <a:latin typeface="Georgia" panose="02040502050405020303" pitchFamily="18" charset="0"/>
              </a:rPr>
              <a:t>. </a:t>
            </a:r>
            <a:endParaRPr lang="ru-RU" dirty="0" smtClean="0">
              <a:latin typeface="Georgia" panose="02040502050405020303" pitchFamily="18" charset="0"/>
            </a:endParaRPr>
          </a:p>
          <a:p>
            <a:pPr algn="ctr"/>
            <a:r>
              <a:rPr lang="ru-RU" dirty="0" smtClean="0">
                <a:latin typeface="Georgia" panose="02040502050405020303" pitchFamily="18" charset="0"/>
              </a:rPr>
              <a:t>Они </a:t>
            </a:r>
            <a:r>
              <a:rPr lang="ru-RU" dirty="0">
                <a:latin typeface="Georgia" panose="02040502050405020303" pitchFamily="18" charset="0"/>
              </a:rPr>
              <a:t>охватывают различные направления педагогической деятельности.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2510443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063" y="0"/>
            <a:ext cx="9168063" cy="687353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23528" y="188640"/>
            <a:ext cx="849132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Georgia" panose="02040502050405020303" pitchFamily="18" charset="0"/>
              </a:rPr>
              <a:t>Инструменты повышения качества реализации основных образовательных программ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44" y="1171796"/>
            <a:ext cx="1323810" cy="51428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1907704" y="1105774"/>
            <a:ext cx="66967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Century" panose="02040604050505020304" pitchFamily="18" charset="0"/>
              </a:rPr>
              <a:t>Сервис "Яндекса" на базе </a:t>
            </a:r>
            <a:r>
              <a:rPr lang="ru-RU" dirty="0" err="1">
                <a:latin typeface="Century" panose="02040604050505020304" pitchFamily="18" charset="0"/>
              </a:rPr>
              <a:t>нейросети</a:t>
            </a:r>
            <a:r>
              <a:rPr lang="ru-RU" dirty="0">
                <a:latin typeface="Century" panose="02040604050505020304" pitchFamily="18" charset="0"/>
              </a:rPr>
              <a:t> для помощи в ЕГЭ по информатике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12" y="1925410"/>
            <a:ext cx="7128792" cy="252678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7511879" y="2132857"/>
            <a:ext cx="155248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Century" panose="02040604050505020304" pitchFamily="18" charset="0"/>
              </a:rPr>
              <a:t>Сервис помогает готовиться </a:t>
            </a:r>
          </a:p>
          <a:p>
            <a:r>
              <a:rPr lang="ru-RU" dirty="0">
                <a:latin typeface="Century" panose="02040604050505020304" pitchFamily="18" charset="0"/>
              </a:rPr>
              <a:t>к экзамену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79512" y="4565454"/>
            <a:ext cx="4849711" cy="19174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000000"/>
                </a:solidFill>
                <a:latin typeface="Wingdings" panose="05000000000000000000" pitchFamily="2" charset="2"/>
              </a:rPr>
              <a:t> </a:t>
            </a:r>
            <a:r>
              <a:rPr lang="ru-RU" dirty="0">
                <a:solidFill>
                  <a:srgbClr val="000000"/>
                </a:solidFill>
                <a:latin typeface="Calibri" panose="020F0502020204030204" pitchFamily="34" charset="0"/>
              </a:rPr>
              <a:t>Работает на базе генеративной </a:t>
            </a:r>
            <a:r>
              <a:rPr lang="ru-RU" dirty="0" err="1">
                <a:solidFill>
                  <a:srgbClr val="000000"/>
                </a:solidFill>
                <a:latin typeface="Calibri" panose="020F0502020204030204" pitchFamily="34" charset="0"/>
              </a:rPr>
              <a:t>нейросети</a:t>
            </a:r>
            <a:r>
              <a:rPr lang="ru-RU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Calibri" panose="020F0502020204030204" pitchFamily="34" charset="0"/>
              </a:rPr>
              <a:t>YandexGPT</a:t>
            </a:r>
            <a:r>
              <a:rPr lang="ru-RU" dirty="0">
                <a:solidFill>
                  <a:srgbClr val="000000"/>
                </a:solidFill>
                <a:latin typeface="Calibri" panose="020F0502020204030204" pitchFamily="34" charset="0"/>
              </a:rPr>
              <a:t> от </a:t>
            </a:r>
            <a:r>
              <a:rPr lang="ru-RU" dirty="0" smtClean="0">
                <a:solidFill>
                  <a:srgbClr val="000000"/>
                </a:solidFill>
                <a:latin typeface="Calibri" panose="020F0502020204030204" pitchFamily="34" charset="0"/>
              </a:rPr>
              <a:t>самого </a:t>
            </a:r>
            <a:r>
              <a:rPr lang="ru-RU" dirty="0">
                <a:solidFill>
                  <a:srgbClr val="000000"/>
                </a:solidFill>
                <a:latin typeface="Calibri" panose="020F0502020204030204" pitchFamily="34" charset="0"/>
              </a:rPr>
              <a:t>Яндекса </a:t>
            </a:r>
            <a:endParaRPr lang="ru-RU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1802" dirty="0" smtClean="0">
                <a:solidFill>
                  <a:srgbClr val="000000"/>
                </a:solidFill>
                <a:latin typeface="Wingdings" panose="05000000000000000000" pitchFamily="2" charset="2"/>
              </a:rPr>
              <a:t> </a:t>
            </a:r>
            <a:r>
              <a:rPr lang="ru-RU" sz="1802" dirty="0">
                <a:solidFill>
                  <a:srgbClr val="000000"/>
                </a:solidFill>
                <a:latin typeface="Calibri" panose="020F0502020204030204" pitchFamily="34" charset="0"/>
              </a:rPr>
              <a:t>Помогает подготовиться к ЕГЭ по информатике при </a:t>
            </a:r>
            <a:r>
              <a:rPr lang="ru-RU" dirty="0" smtClean="0">
                <a:solidFill>
                  <a:srgbClr val="000000"/>
                </a:solidFill>
                <a:latin typeface="Calibri" panose="020F0502020204030204" pitchFamily="34" charset="0"/>
              </a:rPr>
              <a:t>помощи </a:t>
            </a:r>
            <a:r>
              <a:rPr lang="ru-RU" dirty="0">
                <a:solidFill>
                  <a:srgbClr val="000000"/>
                </a:solidFill>
                <a:latin typeface="Calibri" panose="020F0502020204030204" pitchFamily="34" charset="0"/>
              </a:rPr>
              <a:t>объяснений от </a:t>
            </a:r>
            <a:r>
              <a:rPr lang="ru-RU" dirty="0" err="1">
                <a:solidFill>
                  <a:srgbClr val="000000"/>
                </a:solidFill>
                <a:latin typeface="Calibri" panose="020F0502020204030204" pitchFamily="34" charset="0"/>
              </a:rPr>
              <a:t>нейросети</a:t>
            </a:r>
            <a:r>
              <a:rPr lang="ru-RU" dirty="0">
                <a:solidFill>
                  <a:srgbClr val="000000"/>
                </a:solidFill>
                <a:latin typeface="Calibri" panose="020F0502020204030204" pitchFamily="34" charset="0"/>
              </a:rPr>
              <a:t> и встроенного </a:t>
            </a:r>
            <a:r>
              <a:rPr lang="ru-RU" dirty="0" smtClean="0">
                <a:solidFill>
                  <a:srgbClr val="000000"/>
                </a:solidFill>
                <a:latin typeface="Calibri" panose="020F0502020204030204" pitchFamily="34" charset="0"/>
              </a:rPr>
              <a:t>редактора </a:t>
            </a:r>
            <a:r>
              <a:rPr lang="ru-RU" dirty="0">
                <a:solidFill>
                  <a:srgbClr val="000000"/>
                </a:solidFill>
                <a:latin typeface="Calibri" panose="020F0502020204030204" pitchFamily="34" charset="0"/>
              </a:rPr>
              <a:t>кода </a:t>
            </a:r>
            <a:endParaRPr lang="ru-RU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000000"/>
                </a:solidFill>
                <a:latin typeface="Wingdings" panose="05000000000000000000" pitchFamily="2" charset="2"/>
              </a:rPr>
              <a:t> </a:t>
            </a:r>
            <a:r>
              <a:rPr lang="ru-RU" dirty="0">
                <a:solidFill>
                  <a:srgbClr val="000000"/>
                </a:solidFill>
                <a:latin typeface="Calibri" panose="020F0502020204030204" pitchFamily="34" charset="0"/>
              </a:rPr>
              <a:t>Не предназначен для списывания ответов </a:t>
            </a:r>
            <a:endParaRPr lang="ru-RU" dirty="0"/>
          </a:p>
          <a:p>
            <a:r>
              <a:rPr lang="ru-RU" sz="1056" dirty="0" smtClean="0">
                <a:solidFill>
                  <a:srgbClr val="0000FF"/>
                </a:solidFill>
                <a:latin typeface="Arial" panose="020B0604020202020204" pitchFamily="34" charset="0"/>
              </a:rPr>
              <a:t>                         n=</a:t>
            </a:r>
            <a:r>
              <a:rPr lang="ru-RU" sz="1056" dirty="0" err="1" smtClean="0">
                <a:solidFill>
                  <a:srgbClr val="0000FF"/>
                </a:solidFill>
                <a:latin typeface="Arial" panose="020B0604020202020204" pitchFamily="34" charset="0"/>
              </a:rPr>
              <a:t>ege&amp;utm_content</a:t>
            </a:r>
            <a:r>
              <a:rPr lang="ru-RU" sz="1056" dirty="0" smtClean="0">
                <a:solidFill>
                  <a:srgbClr val="0000FF"/>
                </a:solidFill>
                <a:latin typeface="Arial" panose="020B0604020202020204" pitchFamily="34" charset="0"/>
              </a:rPr>
              <a:t>=</a:t>
            </a:r>
            <a:r>
              <a:rPr lang="ru-RU" sz="1056" dirty="0" err="1" smtClean="0">
                <a:solidFill>
                  <a:srgbClr val="0000FF"/>
                </a:solidFill>
                <a:latin typeface="Arial" panose="020B0604020202020204" pitchFamily="34" charset="0"/>
              </a:rPr>
              <a:t>smi&amp;utm_term</a:t>
            </a:r>
            <a:r>
              <a:rPr lang="ru-RU" sz="1056" dirty="0" smtClean="0">
                <a:solidFill>
                  <a:srgbClr val="0000FF"/>
                </a:solidFill>
                <a:latin typeface="Arial" panose="020B0604020202020204" pitchFamily="34" charset="0"/>
              </a:rPr>
              <a:t>=20231101</a:t>
            </a: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08862" y="4005064"/>
            <a:ext cx="3955498" cy="264587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99377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063" y="0"/>
            <a:ext cx="9168063" cy="687353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39552" y="332656"/>
            <a:ext cx="83529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Georgia" panose="02040502050405020303" pitchFamily="18" charset="0"/>
              </a:rPr>
              <a:t>Инструменты повышения качества реализации основных образовательных </a:t>
            </a:r>
            <a:r>
              <a:rPr lang="ru-RU" sz="2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Georgia" panose="02040502050405020303" pitchFamily="18" charset="0"/>
              </a:rPr>
              <a:t>программ</a:t>
            </a:r>
          </a:p>
          <a:p>
            <a:pPr algn="ctr"/>
            <a:r>
              <a:rPr lang="ru-RU" sz="2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Georgia" panose="02040502050405020303" pitchFamily="18" charset="0"/>
              </a:rPr>
              <a:t>Библиотека цифрового образовательного контента</a:t>
            </a:r>
            <a:endParaRPr lang="ru-RU" sz="2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Georgia" panose="02040502050405020303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2234972"/>
            <a:ext cx="8640959" cy="417646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621863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-15539"/>
            <a:ext cx="9184502" cy="688907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522" y="215165"/>
            <a:ext cx="8639957" cy="6454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311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56589" cy="686744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Georgia" panose="02040502050405020303" pitchFamily="18" charset="0"/>
                <a:ea typeface="Segoe UI Black" panose="020B0A02040204020203" pitchFamily="34" charset="0"/>
                <a:cs typeface="Segoe UI Black" panose="020B0A02040204020203" pitchFamily="34" charset="0"/>
              </a:rPr>
              <a:t>Меры поддержки и ресурсы</a:t>
            </a:r>
            <a:endParaRPr lang="ru-RU" b="1" i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Georgia" panose="02040502050405020303" pitchFamily="18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1699009"/>
            <a:ext cx="4752528" cy="464060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6324" y="1699009"/>
            <a:ext cx="2790476" cy="279047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06724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56589" cy="686744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920880" cy="3168352"/>
          </a:xfrm>
        </p:spPr>
        <p:txBody>
          <a:bodyPr>
            <a:noAutofit/>
          </a:bodyPr>
          <a:lstStyle/>
          <a:p>
            <a:r>
              <a:rPr lang="ru-RU" sz="54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Georgia" panose="02040502050405020303" pitchFamily="18" charset="0"/>
                <a:ea typeface="Segoe UI Black" panose="020B0A02040204020203" pitchFamily="34" charset="0"/>
                <a:cs typeface="Segoe UI Black" panose="020B0A02040204020203" pitchFamily="34" charset="0"/>
              </a:rPr>
              <a:t>Олимпиадные движения </a:t>
            </a:r>
            <a:br>
              <a:rPr lang="ru-RU" sz="54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Georgia" panose="02040502050405020303" pitchFamily="18" charset="0"/>
                <a:ea typeface="Segoe UI Black" panose="020B0A02040204020203" pitchFamily="34" charset="0"/>
                <a:cs typeface="Segoe UI Black" panose="020B0A02040204020203" pitchFamily="34" charset="0"/>
              </a:rPr>
            </a:br>
            <a:r>
              <a:rPr lang="ru-RU" sz="54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Georgia" panose="02040502050405020303" pitchFamily="18" charset="0"/>
                <a:ea typeface="Segoe UI Black" panose="020B0A02040204020203" pitchFamily="34" charset="0"/>
                <a:cs typeface="Segoe UI Black" panose="020B0A02040204020203" pitchFamily="34" charset="0"/>
              </a:rPr>
              <a:t>г. Балаково</a:t>
            </a:r>
            <a:endParaRPr lang="ru-RU" sz="5400" b="1" i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Georgia" panose="02040502050405020303" pitchFamily="18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5696" y="3933056"/>
            <a:ext cx="5707072" cy="174382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105519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56589" cy="686744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373616" cy="2088232"/>
          </a:xfrm>
        </p:spPr>
        <p:txBody>
          <a:bodyPr>
            <a:normAutofit fontScale="90000"/>
          </a:bodyPr>
          <a:lstStyle/>
          <a:p>
            <a:r>
              <a:rPr lang="ru-RU" sz="36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Georgia" panose="02040502050405020303" pitchFamily="18" charset="0"/>
                <a:ea typeface="Segoe UI Black" panose="020B0A02040204020203" pitchFamily="34" charset="0"/>
                <a:cs typeface="Segoe UI Black" panose="020B0A02040204020203" pitchFamily="34" charset="0"/>
              </a:rPr>
              <a:t>Свыше </a:t>
            </a:r>
            <a:r>
              <a:rPr lang="ru-RU" sz="3600" b="1" i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Georgia" panose="02040502050405020303" pitchFamily="18" charset="0"/>
                <a:ea typeface="Segoe UI Black" panose="020B0A02040204020203" pitchFamily="34" charset="0"/>
                <a:cs typeface="Segoe UI Black" panose="020B0A02040204020203" pitchFamily="34" charset="0"/>
              </a:rPr>
              <a:t>3 тысяч школьников стали победителями и призерами всероссийской олимпиады в 2023/24 учебном году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1640" y="2636912"/>
            <a:ext cx="5938019" cy="396274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886239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56589" cy="686744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16632"/>
            <a:ext cx="7704856" cy="1440160"/>
          </a:xfrm>
        </p:spPr>
        <p:txBody>
          <a:bodyPr>
            <a:noAutofit/>
          </a:bodyPr>
          <a:lstStyle/>
          <a:p>
            <a:r>
              <a:rPr lang="ru-RU" sz="28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Georgia" panose="02040502050405020303" pitchFamily="18" charset="0"/>
                <a:ea typeface="Segoe UI Black" panose="020B0A02040204020203" pitchFamily="34" charset="0"/>
                <a:cs typeface="Segoe UI Black" panose="020B0A02040204020203" pitchFamily="34" charset="0"/>
              </a:rPr>
              <a:t>Фактическое количество участий на региональном этапе </a:t>
            </a:r>
            <a:r>
              <a:rPr lang="ru-RU" sz="2800" b="1" i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Georgia" panose="02040502050405020303" pitchFamily="18" charset="0"/>
                <a:ea typeface="Segoe UI Black" panose="020B0A02040204020203" pitchFamily="34" charset="0"/>
                <a:cs typeface="Segoe UI Black" panose="020B0A02040204020203" pitchFamily="34" charset="0"/>
              </a:rPr>
              <a:t>ВсОШ</a:t>
            </a:r>
            <a:r>
              <a:rPr lang="ru-RU" sz="28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Georgia" panose="02040502050405020303" pitchFamily="18" charset="0"/>
                <a:ea typeface="Segoe UI Black" panose="020B0A02040204020203" pitchFamily="34" charset="0"/>
                <a:cs typeface="Segoe UI Black" panose="020B0A02040204020203" pitchFamily="34" charset="0"/>
              </a:rPr>
              <a:t> 2023-2024 учебного года</a:t>
            </a:r>
            <a:endParaRPr lang="ru-RU" sz="2800" b="1" i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Georgia" panose="02040502050405020303" pitchFamily="18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1954894"/>
            <a:ext cx="8126002" cy="451444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331110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56589" cy="686744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16632"/>
            <a:ext cx="7704856" cy="1440160"/>
          </a:xfrm>
        </p:spPr>
        <p:txBody>
          <a:bodyPr>
            <a:noAutofit/>
          </a:bodyPr>
          <a:lstStyle/>
          <a:p>
            <a:r>
              <a:rPr lang="ru-RU" sz="28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Georgia" panose="02040502050405020303" pitchFamily="18" charset="0"/>
                <a:ea typeface="Segoe UI Black" panose="020B0A02040204020203" pitchFamily="34" charset="0"/>
                <a:cs typeface="Segoe UI Black" panose="020B0A02040204020203" pitchFamily="34" charset="0"/>
              </a:rPr>
              <a:t>Количество победителей и призеров регионального этапа </a:t>
            </a:r>
            <a:r>
              <a:rPr lang="ru-RU" sz="2800" b="1" i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Georgia" panose="02040502050405020303" pitchFamily="18" charset="0"/>
                <a:ea typeface="Segoe UI Black" panose="020B0A02040204020203" pitchFamily="34" charset="0"/>
                <a:cs typeface="Segoe UI Black" panose="020B0A02040204020203" pitchFamily="34" charset="0"/>
              </a:rPr>
              <a:t>ВсОШ</a:t>
            </a:r>
            <a:r>
              <a:rPr lang="ru-RU" sz="28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Georgia" panose="02040502050405020303" pitchFamily="18" charset="0"/>
                <a:ea typeface="Segoe UI Black" panose="020B0A02040204020203" pitchFamily="34" charset="0"/>
                <a:cs typeface="Segoe UI Black" panose="020B0A02040204020203" pitchFamily="34" charset="0"/>
              </a:rPr>
              <a:t> 2023-2024 учебного года</a:t>
            </a:r>
            <a:endParaRPr lang="ru-RU" sz="2800" b="1" i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Georgia" panose="02040502050405020303" pitchFamily="18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600" y="1556792"/>
            <a:ext cx="7416824" cy="511256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841408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56589" cy="686744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16632"/>
            <a:ext cx="7704856" cy="1440160"/>
          </a:xfrm>
        </p:spPr>
        <p:txBody>
          <a:bodyPr>
            <a:noAutofit/>
          </a:bodyPr>
          <a:lstStyle/>
          <a:p>
            <a:r>
              <a:rPr lang="ru-RU" sz="2800" b="1" i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Georgia" panose="02040502050405020303" pitchFamily="18" charset="0"/>
                <a:ea typeface="Segoe UI Black" panose="020B0A02040204020203" pitchFamily="34" charset="0"/>
                <a:cs typeface="Segoe UI Black" panose="020B0A02040204020203" pitchFamily="34" charset="0"/>
              </a:rPr>
              <a:t>Общее количество победителей и </a:t>
            </a:r>
            <a:br>
              <a:rPr lang="ru-RU" sz="2800" b="1" i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Georgia" panose="02040502050405020303" pitchFamily="18" charset="0"/>
                <a:ea typeface="Segoe UI Black" panose="020B0A02040204020203" pitchFamily="34" charset="0"/>
                <a:cs typeface="Segoe UI Black" panose="020B0A02040204020203" pitchFamily="34" charset="0"/>
              </a:rPr>
            </a:br>
            <a:r>
              <a:rPr lang="ru-RU" sz="2800" b="1" i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Georgia" panose="02040502050405020303" pitchFamily="18" charset="0"/>
                <a:ea typeface="Segoe UI Black" panose="020B0A02040204020203" pitchFamily="34" charset="0"/>
                <a:cs typeface="Segoe UI Black" panose="020B0A02040204020203" pitchFamily="34" charset="0"/>
              </a:rPr>
              <a:t>призеров в региональном этапе </a:t>
            </a:r>
            <a:r>
              <a:rPr lang="ru-RU" sz="2800" b="1" i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Georgia" panose="02040502050405020303" pitchFamily="18" charset="0"/>
                <a:ea typeface="Segoe UI Black" panose="020B0A02040204020203" pitchFamily="34" charset="0"/>
                <a:cs typeface="Segoe UI Black" panose="020B0A02040204020203" pitchFamily="34" charset="0"/>
              </a:rPr>
              <a:t>ВсОШ</a:t>
            </a:r>
            <a:endParaRPr lang="ru-RU" sz="2800" b="1" i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Georgia" panose="02040502050405020303" pitchFamily="18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1673423"/>
            <a:ext cx="3312368" cy="429468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8144" y="5085184"/>
            <a:ext cx="1656113" cy="118037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4391473" y="1844824"/>
            <a:ext cx="435699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Georgia" panose="02040502050405020303" pitchFamily="18" charset="0"/>
              </a:rPr>
              <a:t>На региональном этапе </a:t>
            </a:r>
            <a:r>
              <a:rPr lang="ru-RU" dirty="0" err="1">
                <a:latin typeface="Georgia" panose="02040502050405020303" pitchFamily="18" charset="0"/>
              </a:rPr>
              <a:t>ВсОШ</a:t>
            </a:r>
            <a:endParaRPr lang="ru-RU" dirty="0">
              <a:latin typeface="Georgia" panose="02040502050405020303" pitchFamily="18" charset="0"/>
            </a:endParaRPr>
          </a:p>
          <a:p>
            <a:pPr algn="ctr"/>
            <a:r>
              <a:rPr lang="ru-RU" dirty="0">
                <a:latin typeface="Georgia" panose="02040502050405020303" pitchFamily="18" charset="0"/>
              </a:rPr>
              <a:t>победителей и призеров подготовили в </a:t>
            </a:r>
            <a:r>
              <a:rPr lang="ru-RU" dirty="0" smtClean="0">
                <a:latin typeface="Georgia" panose="02040502050405020303" pitchFamily="18" charset="0"/>
              </a:rPr>
              <a:t>19 из </a:t>
            </a:r>
            <a:r>
              <a:rPr lang="ru-RU" dirty="0">
                <a:latin typeface="Georgia" panose="02040502050405020303" pitchFamily="18" charset="0"/>
              </a:rPr>
              <a:t>41 муниципалитета </a:t>
            </a:r>
            <a:r>
              <a:rPr lang="ru-RU" dirty="0" smtClean="0">
                <a:latin typeface="Georgia" panose="02040502050405020303" pitchFamily="18" charset="0"/>
              </a:rPr>
              <a:t>области, наибольшее </a:t>
            </a:r>
            <a:r>
              <a:rPr lang="ru-RU" dirty="0">
                <a:latin typeface="Georgia" panose="02040502050405020303" pitchFamily="18" charset="0"/>
              </a:rPr>
              <a:t>количество у</a:t>
            </a:r>
          </a:p>
          <a:p>
            <a:pPr algn="ctr"/>
            <a:r>
              <a:rPr lang="ru-RU" dirty="0">
                <a:latin typeface="Georgia" panose="02040502050405020303" pitchFamily="18" charset="0"/>
              </a:rPr>
              <a:t>представителей г. Саратова (62,2 </a:t>
            </a:r>
            <a:r>
              <a:rPr lang="ru-RU" dirty="0" smtClean="0">
                <a:latin typeface="Georgia" panose="02040502050405020303" pitchFamily="18" charset="0"/>
              </a:rPr>
              <a:t>%), </a:t>
            </a:r>
            <a:r>
              <a:rPr lang="ru-RU" dirty="0" err="1" smtClean="0">
                <a:latin typeface="Georgia" panose="02040502050405020303" pitchFamily="18" charset="0"/>
              </a:rPr>
              <a:t>Балаковского</a:t>
            </a:r>
            <a:r>
              <a:rPr lang="ru-RU" dirty="0" smtClean="0">
                <a:latin typeface="Georgia" panose="02040502050405020303" pitchFamily="18" charset="0"/>
              </a:rPr>
              <a:t> </a:t>
            </a:r>
            <a:r>
              <a:rPr lang="ru-RU" dirty="0">
                <a:latin typeface="Georgia" panose="02040502050405020303" pitchFamily="18" charset="0"/>
              </a:rPr>
              <a:t>(13,5 %) и </a:t>
            </a:r>
            <a:r>
              <a:rPr lang="ru-RU" dirty="0" err="1" smtClean="0">
                <a:latin typeface="Georgia" panose="02040502050405020303" pitchFamily="18" charset="0"/>
              </a:rPr>
              <a:t>Энгельсского</a:t>
            </a:r>
            <a:r>
              <a:rPr lang="ru-RU" dirty="0" smtClean="0">
                <a:latin typeface="Georgia" panose="02040502050405020303" pitchFamily="18" charset="0"/>
              </a:rPr>
              <a:t> районов </a:t>
            </a:r>
            <a:r>
              <a:rPr lang="ru-RU" dirty="0">
                <a:latin typeface="Georgia" panose="02040502050405020303" pitchFamily="18" charset="0"/>
              </a:rPr>
              <a:t>(6,2 </a:t>
            </a:r>
            <a:r>
              <a:rPr lang="ru-RU" dirty="0" smtClean="0">
                <a:latin typeface="Georgia" panose="02040502050405020303" pitchFamily="18" charset="0"/>
              </a:rPr>
              <a:t>%). </a:t>
            </a:r>
          </a:p>
          <a:p>
            <a:pPr algn="ctr"/>
            <a:r>
              <a:rPr lang="ru-RU" dirty="0" smtClean="0">
                <a:latin typeface="Georgia" panose="02040502050405020303" pitchFamily="18" charset="0"/>
              </a:rPr>
              <a:t>Количество победителей </a:t>
            </a:r>
            <a:r>
              <a:rPr lang="ru-RU" dirty="0" err="1" smtClean="0">
                <a:latin typeface="Georgia" panose="02040502050405020303" pitchFamily="18" charset="0"/>
              </a:rPr>
              <a:t>Балаковского</a:t>
            </a:r>
            <a:r>
              <a:rPr lang="ru-RU" dirty="0" smtClean="0">
                <a:latin typeface="Georgia" panose="02040502050405020303" pitchFamily="18" charset="0"/>
              </a:rPr>
              <a:t> района 7, количество призеров 37.</a:t>
            </a:r>
            <a:endParaRPr lang="ru-RU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4403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0479"/>
            <a:ext cx="9143999" cy="688847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55576" y="476672"/>
            <a:ext cx="799288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kern="0" dirty="0" smtClean="0">
              <a:solidFill>
                <a:srgbClr val="17375E"/>
              </a:solidFill>
              <a:latin typeface="Georgia" panose="02040502050405020303" pitchFamily="18" charset="0"/>
            </a:endParaRPr>
          </a:p>
          <a:p>
            <a:pPr algn="ctr"/>
            <a:r>
              <a:rPr lang="ru-RU" sz="2800" b="1" i="1" kern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Georgia" panose="02040502050405020303" pitchFamily="18" charset="0"/>
                <a:ea typeface="Segoe UI Black" panose="020B0A02040204020203" pitchFamily="34" charset="0"/>
                <a:cs typeface="Segoe UI Black" panose="020B0A02040204020203" pitchFamily="34" charset="0"/>
              </a:rPr>
              <a:t>«</a:t>
            </a:r>
            <a:r>
              <a:rPr lang="ru-RU" sz="2800" b="1" i="1" kern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Georgia" panose="02040502050405020303" pitchFamily="18" charset="0"/>
                <a:ea typeface="Segoe UI Black" panose="020B0A02040204020203" pitchFamily="34" charset="0"/>
                <a:cs typeface="Segoe UI Black" panose="020B0A02040204020203" pitchFamily="34" charset="0"/>
              </a:rPr>
              <a:t>В деле обучения и воспитания, </a:t>
            </a:r>
            <a:endParaRPr lang="ru-RU" sz="2800" b="1" i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Georgia" panose="02040502050405020303" pitchFamily="18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  <a:p>
            <a:r>
              <a:rPr lang="ru-RU" sz="2800" b="1" i="1" kern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Georgia" panose="02040502050405020303" pitchFamily="18" charset="0"/>
                <a:ea typeface="Segoe UI Black" panose="020B0A02040204020203" pitchFamily="34" charset="0"/>
                <a:cs typeface="Segoe UI Black" panose="020B0A02040204020203" pitchFamily="34" charset="0"/>
              </a:rPr>
              <a:t>во всем школьном деле ничего нельзя улучшить, минуя голову учителя</a:t>
            </a:r>
            <a:r>
              <a:rPr lang="ru-RU" sz="2800" b="1" i="1" kern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Georgia" panose="02040502050405020303" pitchFamily="18" charset="0"/>
                <a:ea typeface="Segoe UI Black" panose="020B0A02040204020203" pitchFamily="34" charset="0"/>
                <a:cs typeface="Segoe UI Black" panose="020B0A02040204020203" pitchFamily="34" charset="0"/>
              </a:rPr>
              <a:t>»</a:t>
            </a:r>
          </a:p>
          <a:p>
            <a:pPr algn="r"/>
            <a:endParaRPr lang="ru-RU" sz="2000" b="1" i="1" dirty="0" smtClean="0">
              <a:solidFill>
                <a:schemeClr val="tx2">
                  <a:lumMod val="50000"/>
                </a:schemeClr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  <a:p>
            <a:pPr algn="r"/>
            <a:r>
              <a:rPr lang="ru-RU" sz="2000" b="1" i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  <a:ea typeface="Segoe UI Black" panose="020B0A02040204020203" pitchFamily="34" charset="0"/>
                <a:cs typeface="Segoe UI Black" panose="020B0A02040204020203" pitchFamily="34" charset="0"/>
              </a:rPr>
              <a:t>К.Д</a:t>
            </a:r>
            <a:r>
              <a:rPr lang="ru-RU" sz="20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eorgia" panose="02040502050405020303" pitchFamily="18" charset="0"/>
                <a:ea typeface="Segoe UI Black" panose="020B0A02040204020203" pitchFamily="34" charset="0"/>
                <a:cs typeface="Segoe UI Black" panose="020B0A02040204020203" pitchFamily="34" charset="0"/>
              </a:rPr>
              <a:t>. Ушинский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1720" y="3140968"/>
            <a:ext cx="4562475" cy="3048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26908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93" y="17476"/>
            <a:ext cx="9144793" cy="688907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21123608">
            <a:off x="1002536" y="2539378"/>
            <a:ext cx="7957127" cy="2027952"/>
          </a:xfrm>
        </p:spPr>
        <p:txBody>
          <a:bodyPr>
            <a:normAutofit/>
          </a:bodyPr>
          <a:lstStyle/>
          <a:p>
            <a:endParaRPr lang="ru-RU" b="1" i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Georgia" panose="02040502050405020303" pitchFamily="18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 rot="21127703">
            <a:off x="1297472" y="1885778"/>
            <a:ext cx="6981103" cy="107021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4800" b="1" i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Georgia" panose="02040502050405020303" pitchFamily="18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677"/>
            <a:ext cx="9144000" cy="6903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673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4000" cy="689094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95536" y="692696"/>
            <a:ext cx="842493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prstClr val="black"/>
                </a:solidFill>
                <a:latin typeface="Georgia" panose="02040502050405020303" pitchFamily="18" charset="0"/>
              </a:rPr>
              <a:t>Приказ </a:t>
            </a:r>
            <a:r>
              <a:rPr lang="ru-RU" sz="1600" dirty="0" err="1">
                <a:solidFill>
                  <a:prstClr val="black"/>
                </a:solidFill>
                <a:latin typeface="Georgia" panose="02040502050405020303" pitchFamily="18" charset="0"/>
              </a:rPr>
              <a:t>Минпросвещения</a:t>
            </a:r>
            <a:r>
              <a:rPr lang="ru-RU" sz="1600" dirty="0">
                <a:solidFill>
                  <a:prstClr val="black"/>
                </a:solidFill>
                <a:latin typeface="Georgia" panose="02040502050405020303" pitchFamily="18" charset="0"/>
              </a:rPr>
              <a:t> России </a:t>
            </a:r>
            <a:r>
              <a:rPr lang="ru-RU" sz="1600" b="1" dirty="0">
                <a:solidFill>
                  <a:prstClr val="black"/>
                </a:solidFill>
                <a:latin typeface="Georgia" panose="02040502050405020303" pitchFamily="18" charset="0"/>
              </a:rPr>
              <a:t>от 27.12.2023 № 1028 «</a:t>
            </a:r>
            <a:r>
              <a:rPr lang="ru-RU" sz="1600" dirty="0">
                <a:solidFill>
                  <a:prstClr val="black"/>
                </a:solidFill>
                <a:latin typeface="Georgia" panose="02040502050405020303" pitchFamily="18" charset="0"/>
              </a:rPr>
              <a:t>О внесении изменений в некоторые приказы Министерства образования и науки Российской Федерации и Министерства просвещения Российской Федерации, касающиеся</a:t>
            </a:r>
            <a:r>
              <a:rPr lang="ru-RU" sz="1600" b="1" dirty="0">
                <a:solidFill>
                  <a:prstClr val="black"/>
                </a:solidFill>
                <a:latin typeface="Georgia" panose="02040502050405020303" pitchFamily="18" charset="0"/>
              </a:rPr>
              <a:t> федеральных государственных образовательных стандартов основного общего образования и среднего общего образования» </a:t>
            </a:r>
            <a:r>
              <a:rPr lang="en-US" sz="1600" dirty="0">
                <a:solidFill>
                  <a:prstClr val="black"/>
                </a:solidFill>
                <a:latin typeface="Georgia" panose="02040502050405020303" pitchFamily="18" charset="0"/>
                <a:hlinkClick r:id="rId3"/>
              </a:rPr>
              <a:t>http://</a:t>
            </a:r>
            <a:r>
              <a:rPr lang="en-US" sz="1600" dirty="0" smtClean="0">
                <a:solidFill>
                  <a:prstClr val="black"/>
                </a:solidFill>
                <a:latin typeface="Georgia" panose="02040502050405020303" pitchFamily="18" charset="0"/>
                <a:hlinkClick r:id="rId3"/>
              </a:rPr>
              <a:t>publication.pravo.gov.ru/document/0001202402050004?ysclid=lwqc6nfwn9690167020</a:t>
            </a:r>
            <a:r>
              <a:rPr lang="ru-RU" sz="1600" dirty="0" smtClean="0">
                <a:solidFill>
                  <a:prstClr val="black"/>
                </a:solidFill>
                <a:latin typeface="Georgia" panose="02040502050405020303" pitchFamily="18" charset="0"/>
              </a:rPr>
              <a:t> </a:t>
            </a:r>
            <a:r>
              <a:rPr lang="ru-RU" sz="1600" dirty="0">
                <a:solidFill>
                  <a:prstClr val="black"/>
                </a:solidFill>
                <a:latin typeface="Georgia" panose="02040502050405020303" pitchFamily="18" charset="0"/>
              </a:rPr>
              <a:t> </a:t>
            </a:r>
            <a:r>
              <a:rPr lang="ru-RU" sz="16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(</a:t>
            </a:r>
            <a:r>
              <a:rPr lang="ru-RU" sz="1600" b="1" dirty="0">
                <a:solidFill>
                  <a:srgbClr val="FF0000"/>
                </a:solidFill>
                <a:latin typeface="Georgia" panose="02040502050405020303" pitchFamily="18" charset="0"/>
              </a:rPr>
              <a:t>вступает в силу с 1 сентября 2024 года)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259632" y="2564904"/>
            <a:ext cx="741682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prstClr val="black"/>
                </a:solidFill>
                <a:latin typeface="Georgia" panose="02040502050405020303" pitchFamily="18" charset="0"/>
              </a:rPr>
              <a:t>Изменения касаются предметной области «Физическая культура и основы безопасности жизнедеятельности» на уровнях ООО и СОО</a:t>
            </a:r>
          </a:p>
          <a:p>
            <a:pPr fontAlgn="t"/>
            <a:r>
              <a:rPr lang="ru-RU" sz="1600" b="1" dirty="0" smtClean="0"/>
              <a:t>                     </a:t>
            </a:r>
            <a:endParaRPr lang="ru-RU" sz="1600" dirty="0" smtClean="0">
              <a:latin typeface="Georgia" panose="02040502050405020303" pitchFamily="18" charset="0"/>
            </a:endParaRPr>
          </a:p>
          <a:p>
            <a:pPr lvl="0"/>
            <a:endParaRPr lang="ru-RU" sz="1600" dirty="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723485"/>
              </p:ext>
            </p:extLst>
          </p:nvPr>
        </p:nvGraphicFramePr>
        <p:xfrm>
          <a:off x="1331640" y="3403118"/>
          <a:ext cx="7344816" cy="18443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72408">
                  <a:extLst>
                    <a:ext uri="{9D8B030D-6E8A-4147-A177-3AD203B41FA5}">
                      <a16:colId xmlns:a16="http://schemas.microsoft.com/office/drawing/2014/main" val="2652442229"/>
                    </a:ext>
                  </a:extLst>
                </a:gridCol>
                <a:gridCol w="3672408">
                  <a:extLst>
                    <a:ext uri="{9D8B030D-6E8A-4147-A177-3AD203B41FA5}">
                      <a16:colId xmlns:a16="http://schemas.microsoft.com/office/drawing/2014/main" val="4065954151"/>
                    </a:ext>
                  </a:extLst>
                </a:gridCol>
              </a:tblGrid>
              <a:tr h="479202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Georgia" panose="02040502050405020303" pitchFamily="18" charset="0"/>
                        </a:rPr>
                        <a:t>Предметная область</a:t>
                      </a:r>
                      <a:r>
                        <a:rPr lang="ru-RU" sz="1600" dirty="0" smtClean="0">
                          <a:latin typeface="Georgia" panose="02040502050405020303" pitchFamily="18" charset="0"/>
                        </a:rPr>
                        <a:t>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latin typeface="Georgia" panose="02040502050405020303" pitchFamily="18" charset="0"/>
                        </a:rPr>
                        <a:t>Предмет</a:t>
                      </a:r>
                      <a:endParaRPr lang="ru-RU" sz="1600" dirty="0" smtClean="0"/>
                    </a:p>
                    <a:p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745190"/>
                  </a:ext>
                </a:extLst>
              </a:tr>
              <a:tr h="68097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rgbClr val="000000"/>
                          </a:solidFill>
                          <a:latin typeface="Georgia" panose="02040502050405020303" pitchFamily="18" charset="0"/>
                        </a:rPr>
                        <a:t>Основы безопасности и защиты Родины</a:t>
                      </a:r>
                      <a:endParaRPr lang="ru-RU" sz="1600" dirty="0" smtClean="0">
                        <a:latin typeface="Georgia" panose="02040502050405020303" pitchFamily="18" charset="0"/>
                      </a:endParaRPr>
                    </a:p>
                    <a:p>
                      <a:pPr algn="ctr"/>
                      <a:endParaRPr lang="ru-RU" sz="16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Georgia" panose="02040502050405020303" pitchFamily="18" charset="0"/>
                        </a:rPr>
                        <a:t>Основы безопасности и защиты Родины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7887620"/>
                  </a:ext>
                </a:extLst>
              </a:tr>
              <a:tr h="44222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rgbClr val="000000"/>
                          </a:solidFill>
                          <a:latin typeface="Georgia" panose="02040502050405020303" pitchFamily="18" charset="0"/>
                        </a:rPr>
                        <a:t>Физическая культура</a:t>
                      </a:r>
                      <a:endParaRPr lang="ru-RU" sz="1600" dirty="0" smtClean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Georgia" panose="02040502050405020303" pitchFamily="18" charset="0"/>
                        </a:rPr>
                        <a:t>Физическая культура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0335816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755576" y="5733256"/>
            <a:ext cx="81369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prstClr val="black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Утверждены </a:t>
            </a:r>
            <a:r>
              <a:rPr lang="ru-RU" sz="1600" b="1" dirty="0">
                <a:solidFill>
                  <a:prstClr val="black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предметные результаты </a:t>
            </a:r>
            <a:r>
              <a:rPr lang="ru-RU" sz="1600" dirty="0">
                <a:solidFill>
                  <a:prstClr val="black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по предмету «Основы безопасности и защиты Родины».</a:t>
            </a:r>
          </a:p>
          <a:p>
            <a:pPr lvl="0" algn="ctr"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prstClr val="black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Предметные результаты по физической культуре остались неизменными.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331640" y="188640"/>
            <a:ext cx="72008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Georgia" panose="02040502050405020303" pitchFamily="18" charset="0"/>
              </a:rPr>
              <a:t>Последние изменения во ФГОС и ФООП</a:t>
            </a:r>
          </a:p>
        </p:txBody>
      </p:sp>
    </p:spTree>
    <p:extLst>
      <p:ext uri="{BB962C8B-B14F-4D97-AF65-F5344CB8AC3E}">
        <p14:creationId xmlns:p14="http://schemas.microsoft.com/office/powerpoint/2010/main" val="2641012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-15539"/>
            <a:ext cx="9144793" cy="6889077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1640" y="188640"/>
            <a:ext cx="7560840" cy="2044824"/>
          </a:xfrm>
          <a:ln>
            <a:solidFill>
              <a:schemeClr val="accent1"/>
            </a:solidFill>
          </a:ln>
        </p:spPr>
        <p:txBody>
          <a:bodyPr>
            <a:normAutofit fontScale="85000" lnSpcReduction="20000"/>
          </a:bodyPr>
          <a:lstStyle/>
          <a:p>
            <a:pPr algn="ctr">
              <a:buFont typeface="Wingdings" panose="05000000000000000000" pitchFamily="2" charset="2"/>
              <a:buChar char="Ø"/>
            </a:pPr>
            <a:r>
              <a:rPr lang="ru-RU" sz="2000" dirty="0">
                <a:latin typeface="Georgia" panose="02040502050405020303" pitchFamily="18" charset="0"/>
              </a:rPr>
              <a:t>Приказ Министерства просвещения Российской Федерации </a:t>
            </a:r>
            <a:r>
              <a:rPr lang="ru-RU" sz="2000" b="1" dirty="0">
                <a:latin typeface="Georgia" panose="02040502050405020303" pitchFamily="18" charset="0"/>
              </a:rPr>
              <a:t>от 22.01.2024 № </a:t>
            </a:r>
            <a:r>
              <a:rPr lang="ru-RU" sz="2000" b="1" dirty="0" smtClean="0">
                <a:latin typeface="Georgia" panose="02040502050405020303" pitchFamily="18" charset="0"/>
              </a:rPr>
              <a:t>31 «</a:t>
            </a:r>
            <a:r>
              <a:rPr lang="ru-RU" sz="2000" dirty="0" smtClean="0">
                <a:latin typeface="Georgia" panose="02040502050405020303" pitchFamily="18" charset="0"/>
              </a:rPr>
              <a:t>О </a:t>
            </a:r>
            <a:r>
              <a:rPr lang="ru-RU" sz="2000" dirty="0">
                <a:latin typeface="Georgia" panose="02040502050405020303" pitchFamily="18" charset="0"/>
              </a:rPr>
              <a:t>внесении изменений в некоторые приказы Министерства образования и науки Российской Федерации и Министерства просвещения Российской Федерации, касающиеся </a:t>
            </a:r>
            <a:r>
              <a:rPr lang="ru-RU" sz="2000" b="1" dirty="0">
                <a:latin typeface="Georgia" panose="02040502050405020303" pitchFamily="18" charset="0"/>
              </a:rPr>
              <a:t>федеральных государственных образовательных стандартов начального общего образования и основного общего </a:t>
            </a:r>
            <a:r>
              <a:rPr lang="ru-RU" sz="2000" b="1" dirty="0" smtClean="0">
                <a:latin typeface="Georgia" panose="02040502050405020303" pitchFamily="18" charset="0"/>
              </a:rPr>
              <a:t>образования»</a:t>
            </a:r>
            <a:r>
              <a:rPr lang="en-US" sz="2000" b="1" dirty="0">
                <a:latin typeface="Georgia" panose="02040502050405020303" pitchFamily="18" charset="0"/>
              </a:rPr>
              <a:t> </a:t>
            </a:r>
            <a:r>
              <a:rPr lang="en-US" sz="1500" dirty="0">
                <a:latin typeface="Georgia" panose="02040502050405020303" pitchFamily="18" charset="0"/>
                <a:hlinkClick r:id="rId3"/>
              </a:rPr>
              <a:t>http://</a:t>
            </a:r>
            <a:r>
              <a:rPr lang="en-US" sz="1500" dirty="0" smtClean="0">
                <a:latin typeface="Georgia" panose="02040502050405020303" pitchFamily="18" charset="0"/>
                <a:hlinkClick r:id="rId3"/>
              </a:rPr>
              <a:t>publication.pravo.gov.ru/document/0001202402220008?ysclid=lwqc91ww3n23835763</a:t>
            </a:r>
            <a:r>
              <a:rPr lang="ru-RU" sz="1500" dirty="0" smtClean="0">
                <a:latin typeface="Georgia" panose="02040502050405020303" pitchFamily="18" charset="0"/>
              </a:rPr>
              <a:t> </a:t>
            </a:r>
          </a:p>
          <a:p>
            <a:pPr marL="0" indent="0" algn="ctr">
              <a:buNone/>
            </a:pPr>
            <a:r>
              <a:rPr lang="ru-RU" sz="20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(вступает в силу с 1 сентября 2024 года)</a:t>
            </a:r>
            <a:endParaRPr lang="ru-RU" sz="2000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276605" y="2348880"/>
            <a:ext cx="8136904" cy="1687623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Georgia" panose="02040502050405020303" pitchFamily="18" charset="0"/>
              </a:rPr>
              <a:t>Изменения касаются предметной области «Технология» на уровнях НОО и ООО</a:t>
            </a:r>
          </a:p>
          <a:p>
            <a:endParaRPr lang="ru-RU" sz="20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1775490"/>
              </p:ext>
            </p:extLst>
          </p:nvPr>
        </p:nvGraphicFramePr>
        <p:xfrm>
          <a:off x="564637" y="3113029"/>
          <a:ext cx="756084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72408">
                  <a:extLst>
                    <a:ext uri="{9D8B030D-6E8A-4147-A177-3AD203B41FA5}">
                      <a16:colId xmlns:a16="http://schemas.microsoft.com/office/drawing/2014/main" val="1983313310"/>
                    </a:ext>
                  </a:extLst>
                </a:gridCol>
                <a:gridCol w="3888432">
                  <a:extLst>
                    <a:ext uri="{9D8B030D-6E8A-4147-A177-3AD203B41FA5}">
                      <a16:colId xmlns:a16="http://schemas.microsoft.com/office/drawing/2014/main" val="27752165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Georgia" panose="02040502050405020303" pitchFamily="18" charset="0"/>
                        </a:rPr>
                        <a:t>Предметная область</a:t>
                      </a:r>
                      <a:endParaRPr lang="ru-RU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Georgia" panose="02040502050405020303" pitchFamily="18" charset="0"/>
                        </a:rPr>
                        <a:t>Предмет</a:t>
                      </a:r>
                      <a:endParaRPr lang="ru-RU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59319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Georgia" panose="02040502050405020303" pitchFamily="18" charset="0"/>
                        </a:rPr>
                        <a:t>Технология</a:t>
                      </a:r>
                      <a:endParaRPr lang="ru-RU" b="1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Georgia" panose="02040502050405020303" pitchFamily="18" charset="0"/>
                        </a:rPr>
                        <a:t>Труд</a:t>
                      </a:r>
                      <a:r>
                        <a:rPr lang="ru-RU" b="1" baseline="0" dirty="0" smtClean="0">
                          <a:latin typeface="Georgia" panose="02040502050405020303" pitchFamily="18" charset="0"/>
                        </a:rPr>
                        <a:t> (технология)</a:t>
                      </a:r>
                      <a:endParaRPr lang="ru-RU" b="1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6183924"/>
                  </a:ext>
                </a:extLst>
              </a:tr>
            </a:tbl>
          </a:graphicData>
        </a:graphic>
      </p:graphicFrame>
      <p:sp>
        <p:nvSpPr>
          <p:cNvPr id="9" name="Объект 2"/>
          <p:cNvSpPr txBox="1">
            <a:spLocks/>
          </p:cNvSpPr>
          <p:nvPr/>
        </p:nvSpPr>
        <p:spPr>
          <a:xfrm>
            <a:off x="281871" y="4293096"/>
            <a:ext cx="8106554" cy="2088232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Wingdings" panose="05000000000000000000" pitchFamily="2" charset="2"/>
              <a:buChar char="Ø"/>
            </a:pPr>
            <a:r>
              <a:rPr lang="ru-RU" sz="1800" dirty="0" smtClean="0">
                <a:latin typeface="Georgia" panose="02040502050405020303" pitchFamily="18" charset="0"/>
                <a:cs typeface="Times New Roman" panose="02020603050405020304" pitchFamily="18" charset="0"/>
              </a:rPr>
              <a:t>Обязательные модули на уровне ООО: </a:t>
            </a:r>
          </a:p>
          <a:p>
            <a:pPr lvl="1" algn="ctr"/>
            <a:r>
              <a:rPr lang="ru-RU" sz="1800" i="1" dirty="0" smtClean="0">
                <a:latin typeface="Georgia" panose="02040502050405020303" pitchFamily="18" charset="0"/>
                <a:cs typeface="Times New Roman" panose="02020603050405020304" pitchFamily="18" charset="0"/>
              </a:rPr>
              <a:t>«Производство и технологии». </a:t>
            </a:r>
          </a:p>
          <a:p>
            <a:pPr lvl="1" algn="ctr"/>
            <a:r>
              <a:rPr lang="ru-RU" sz="1800" i="1" dirty="0" smtClean="0">
                <a:latin typeface="Georgia" panose="02040502050405020303" pitchFamily="18" charset="0"/>
                <a:cs typeface="Times New Roman" panose="02020603050405020304" pitchFamily="18" charset="0"/>
              </a:rPr>
              <a:t>«Технологии обработки материалов и пищевых продуктов», </a:t>
            </a:r>
          </a:p>
          <a:p>
            <a:pPr lvl="1" algn="ctr"/>
            <a:r>
              <a:rPr lang="ru-RU" sz="1800" i="1" dirty="0" smtClean="0">
                <a:latin typeface="Georgia" panose="02040502050405020303" pitchFamily="18" charset="0"/>
                <a:cs typeface="Times New Roman" panose="02020603050405020304" pitchFamily="18" charset="0"/>
              </a:rPr>
              <a:t>«Компьютерная графика. Черчение», </a:t>
            </a:r>
          </a:p>
          <a:p>
            <a:pPr lvl="1" algn="ctr"/>
            <a:r>
              <a:rPr lang="ru-RU" sz="1800" i="1" dirty="0" smtClean="0">
                <a:latin typeface="Georgia" panose="02040502050405020303" pitchFamily="18" charset="0"/>
                <a:cs typeface="Times New Roman" panose="02020603050405020304" pitchFamily="18" charset="0"/>
              </a:rPr>
              <a:t>«Робототехника».</a:t>
            </a:r>
          </a:p>
          <a:p>
            <a:pPr lvl="1" algn="ctr"/>
            <a:r>
              <a:rPr lang="ru-RU" sz="1800" i="1" dirty="0" smtClean="0">
                <a:latin typeface="Georgia" panose="02040502050405020303" pitchFamily="18" charset="0"/>
                <a:cs typeface="Times New Roman" panose="02020603050405020304" pitchFamily="18" charset="0"/>
              </a:rPr>
              <a:t> «3</a:t>
            </a:r>
            <a:r>
              <a:rPr lang="en-US" sz="1800" i="1" dirty="0" smtClean="0">
                <a:latin typeface="Georgia" panose="02040502050405020303" pitchFamily="18" charset="0"/>
                <a:cs typeface="Times New Roman" panose="02020603050405020304" pitchFamily="18" charset="0"/>
              </a:rPr>
              <a:t>D</a:t>
            </a:r>
            <a:r>
              <a:rPr lang="ru-RU" sz="1800" i="1" dirty="0" smtClean="0">
                <a:latin typeface="Georgia" panose="02040502050405020303" pitchFamily="18" charset="0"/>
                <a:cs typeface="Times New Roman" panose="02020603050405020304" pitchFamily="18" charset="0"/>
              </a:rPr>
              <a:t>-моделирование, </a:t>
            </a:r>
            <a:r>
              <a:rPr lang="ru-RU" sz="1800" i="1" dirty="0" err="1" smtClean="0">
                <a:latin typeface="Georgia" panose="02040502050405020303" pitchFamily="18" charset="0"/>
                <a:cs typeface="Times New Roman" panose="02020603050405020304" pitchFamily="18" charset="0"/>
              </a:rPr>
              <a:t>прототипирование</a:t>
            </a:r>
            <a:r>
              <a:rPr lang="ru-RU" sz="1800" dirty="0" smtClean="0">
                <a:latin typeface="Georgia" panose="02040502050405020303" pitchFamily="18" charset="0"/>
                <a:cs typeface="Times New Roman" panose="02020603050405020304" pitchFamily="18" charset="0"/>
              </a:rPr>
              <a:t>, макетирование»</a:t>
            </a:r>
            <a:endParaRPr lang="ru-RU" sz="1800" dirty="0">
              <a:latin typeface="Georgia" panose="02040502050405020303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9527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-15539"/>
            <a:ext cx="9144793" cy="6889077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692696"/>
            <a:ext cx="8208912" cy="2808312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ctr">
              <a:buFont typeface="Wingdings" panose="05000000000000000000" pitchFamily="2" charset="2"/>
              <a:buChar char="Ø"/>
            </a:pPr>
            <a:r>
              <a:rPr lang="ru-RU" sz="2000" dirty="0">
                <a:latin typeface="Georgia" panose="02040502050405020303" pitchFamily="18" charset="0"/>
              </a:rPr>
              <a:t>Приказ Министерства просвещения Российской Федерации </a:t>
            </a:r>
            <a:r>
              <a:rPr lang="ru-RU" sz="2000" b="1" dirty="0">
                <a:latin typeface="Georgia" panose="02040502050405020303" pitchFamily="18" charset="0"/>
              </a:rPr>
              <a:t>№ 110 от 19.02.2024 “</a:t>
            </a:r>
            <a:r>
              <a:rPr lang="ru-RU" sz="2000" dirty="0">
                <a:latin typeface="Georgia" panose="02040502050405020303" pitchFamily="18" charset="0"/>
              </a:rPr>
              <a:t>О внесении изменений в некоторые приказы Министерства образования и науки Российской Федерации и Министерства просвещения Российской Федерации, касающиеся </a:t>
            </a:r>
            <a:r>
              <a:rPr lang="ru-RU" sz="2000" b="1" dirty="0">
                <a:latin typeface="Georgia" panose="02040502050405020303" pitchFamily="18" charset="0"/>
              </a:rPr>
              <a:t>федеральных государственных образовательных стандартов основного общего образования</a:t>
            </a:r>
            <a:r>
              <a:rPr lang="ru-RU" sz="2000" b="1" dirty="0" smtClean="0">
                <a:latin typeface="Georgia" panose="02040502050405020303" pitchFamily="18" charset="0"/>
              </a:rPr>
              <a:t>” </a:t>
            </a:r>
            <a:r>
              <a:rPr lang="en-US" sz="1200" dirty="0">
                <a:latin typeface="Georgia" panose="02040502050405020303" pitchFamily="18" charset="0"/>
                <a:hlinkClick r:id="rId3"/>
              </a:rPr>
              <a:t>http://</a:t>
            </a:r>
            <a:r>
              <a:rPr lang="en-US" sz="1200" dirty="0" smtClean="0">
                <a:latin typeface="Georgia" panose="02040502050405020303" pitchFamily="18" charset="0"/>
                <a:hlinkClick r:id="rId3"/>
              </a:rPr>
              <a:t>publication.pravo.gov.ru/document/0001202402220046?ysclid=lwqca2svil971964228</a:t>
            </a:r>
            <a:r>
              <a:rPr lang="ru-RU" sz="1200" dirty="0" smtClean="0">
                <a:latin typeface="Georgia" panose="02040502050405020303" pitchFamily="18" charset="0"/>
              </a:rPr>
              <a:t> </a:t>
            </a:r>
          </a:p>
          <a:p>
            <a:pPr marL="0" indent="0" algn="ctr">
              <a:buNone/>
            </a:pPr>
            <a:r>
              <a:rPr lang="ru-RU" sz="20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(вступает в силу с 1 сентября 2025 года)</a:t>
            </a:r>
            <a:endParaRPr lang="ru-RU" sz="2000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1115616" y="3573016"/>
            <a:ext cx="7056784" cy="194421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Georgia" panose="02040502050405020303" pitchFamily="18" charset="0"/>
              </a:rPr>
              <a:t>Изменения касаются введения курса </a:t>
            </a:r>
            <a:r>
              <a:rPr lang="ru-RU" sz="2000" b="1" dirty="0" smtClean="0">
                <a:latin typeface="Georgia" panose="02040502050405020303" pitchFamily="18" charset="0"/>
              </a:rPr>
              <a:t>«История нашего края» </a:t>
            </a:r>
            <a:r>
              <a:rPr lang="ru-RU" sz="2000" dirty="0" smtClean="0">
                <a:latin typeface="Georgia" panose="02040502050405020303" pitchFamily="18" charset="0"/>
              </a:rPr>
              <a:t>и исключения предметной области и предмета </a:t>
            </a:r>
            <a:r>
              <a:rPr lang="ru-RU" sz="2000" b="1" dirty="0" smtClean="0">
                <a:latin typeface="Georgia" panose="02040502050405020303" pitchFamily="18" charset="0"/>
              </a:rPr>
              <a:t>«ОДНКНР» </a:t>
            </a:r>
            <a:r>
              <a:rPr lang="ru-RU" sz="2000" dirty="0" smtClean="0">
                <a:latin typeface="Georgia" panose="02040502050405020303" pitchFamily="18" charset="0"/>
              </a:rPr>
              <a:t>на уровне ООО.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Georgia" panose="02040502050405020303" pitchFamily="18" charset="0"/>
              </a:rPr>
              <a:t>Скорректированы предметные результаты по предмету «История»</a:t>
            </a:r>
            <a:endParaRPr lang="ru-RU" sz="2000" dirty="0">
              <a:latin typeface="Georgia" panose="02040502050405020303" pitchFamily="18" charset="0"/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899592" y="5733256"/>
            <a:ext cx="7563184" cy="86409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Georgia" panose="02040502050405020303" pitchFamily="18" charset="0"/>
              </a:rPr>
              <a:t>БГПУ получил задание разработать учебники «История нашего края»</a:t>
            </a:r>
            <a:endParaRPr lang="ru-RU" sz="2000" dirty="0">
              <a:latin typeface="Georgia" panose="02040502050405020303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79712" y="188640"/>
            <a:ext cx="63367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Georgia" panose="02040502050405020303" pitchFamily="18" charset="0"/>
              </a:rPr>
              <a:t>Последние изменения во ФГОС и ФООП</a:t>
            </a:r>
          </a:p>
        </p:txBody>
      </p:sp>
    </p:spTree>
    <p:extLst>
      <p:ext uri="{BB962C8B-B14F-4D97-AF65-F5344CB8AC3E}">
        <p14:creationId xmlns:p14="http://schemas.microsoft.com/office/powerpoint/2010/main" val="3120792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161162" cy="6901408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777390"/>
            <a:ext cx="8064896" cy="2939642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ctr">
              <a:buFont typeface="Wingdings" panose="05000000000000000000" pitchFamily="2" charset="2"/>
              <a:buChar char="Ø"/>
            </a:pPr>
            <a:r>
              <a:rPr lang="ru-RU" sz="2000" dirty="0">
                <a:latin typeface="Georgia" panose="02040502050405020303" pitchFamily="18" charset="0"/>
              </a:rPr>
              <a:t>Приказ Министерства просвещения Российской Федерации от 1 февраля 2024 года № 62 «О внесении изменений в некоторые приказы Министерства просвещения Российской Федерации, касающиеся федеральных образовательных программ основного общего образования и среднего общего образования» </a:t>
            </a:r>
            <a:r>
              <a:rPr lang="ru-RU" sz="2000" dirty="0">
                <a:latin typeface="Georgia" panose="02040502050405020303" pitchFamily="18" charset="0"/>
                <a:hlinkClick r:id="rId3"/>
              </a:rPr>
              <a:t>http://</a:t>
            </a:r>
            <a:r>
              <a:rPr lang="ru-RU" sz="2000" dirty="0" smtClean="0">
                <a:latin typeface="Georgia" panose="02040502050405020303" pitchFamily="18" charset="0"/>
                <a:hlinkClick r:id="rId3"/>
              </a:rPr>
              <a:t>publication.pravo.gov.ru/document/0001202402290059?ysclid=lwqcbh6dnb969130276</a:t>
            </a:r>
            <a:r>
              <a:rPr lang="ru-RU" sz="2000" dirty="0" smtClean="0">
                <a:latin typeface="Georgia" panose="02040502050405020303" pitchFamily="18" charset="0"/>
              </a:rPr>
              <a:t>  </a:t>
            </a:r>
            <a:endParaRPr lang="ru-RU" sz="2000" dirty="0">
              <a:latin typeface="Georgia" panose="02040502050405020303" pitchFamily="18" charset="0"/>
            </a:endParaRPr>
          </a:p>
          <a:p>
            <a:pPr marL="0" indent="0" algn="ctr">
              <a:buNone/>
            </a:pPr>
            <a:r>
              <a:rPr lang="ru-RU" sz="2000" dirty="0">
                <a:latin typeface="Georgia" panose="02040502050405020303" pitchFamily="18" charset="0"/>
              </a:rPr>
              <a:t>(</a:t>
            </a:r>
            <a:r>
              <a:rPr lang="ru-RU" sz="2000" dirty="0">
                <a:solidFill>
                  <a:srgbClr val="FF0000"/>
                </a:solidFill>
                <a:latin typeface="Georgia" panose="02040502050405020303" pitchFamily="18" charset="0"/>
              </a:rPr>
              <a:t>вступает в силу с 1 сентября 2024 года</a:t>
            </a:r>
            <a:r>
              <a:rPr lang="ru-RU" sz="2000" dirty="0">
                <a:latin typeface="Georgia" panose="02040502050405020303" pitchFamily="18" charset="0"/>
              </a:rPr>
              <a:t>)</a:t>
            </a: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683568" y="4005064"/>
            <a:ext cx="8136904" cy="2088232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00050" lvl="1" indent="0" algn="ctr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prstClr val="black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Утверждена ФРП «Основы безопасности и защиты Родины» (ОБЗР).</a:t>
            </a:r>
          </a:p>
          <a:p>
            <a:pPr marL="0" lvl="0" indent="0" algn="ctr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prstClr val="black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Внесены изменения в федеральные учебные планы.</a:t>
            </a:r>
          </a:p>
          <a:p>
            <a:pPr marL="0" lvl="0" indent="0" algn="ctr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prstClr val="black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Будет организовано повышение квалификации учителей ОБЗР.</a:t>
            </a: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 flipV="1">
            <a:off x="899592" y="5589240"/>
            <a:ext cx="432048" cy="14401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7600" lvl="8" indent="0" algn="ctr">
              <a:buNone/>
            </a:pPr>
            <a:endParaRPr lang="ru-RU" sz="800" dirty="0">
              <a:latin typeface="Georgia" panose="02040502050405020303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51720" y="188640"/>
            <a:ext cx="63367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Georgia" panose="02040502050405020303" pitchFamily="18" charset="0"/>
              </a:rPr>
              <a:t>Последние изменения во ФГОС и ФООП</a:t>
            </a:r>
          </a:p>
        </p:txBody>
      </p:sp>
    </p:spTree>
    <p:extLst>
      <p:ext uri="{BB962C8B-B14F-4D97-AF65-F5344CB8AC3E}">
        <p14:creationId xmlns:p14="http://schemas.microsoft.com/office/powerpoint/2010/main" val="4042163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44" y="0"/>
            <a:ext cx="9144793" cy="6889077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548680"/>
            <a:ext cx="8136904" cy="3672408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ctr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Georgia" panose="02040502050405020303" pitchFamily="18" charset="0"/>
              </a:rPr>
              <a:t>Приказ </a:t>
            </a:r>
            <a:r>
              <a:rPr lang="ru-RU" sz="2000" dirty="0">
                <a:latin typeface="Georgia" panose="02040502050405020303" pitchFamily="18" charset="0"/>
              </a:rPr>
              <a:t>Министерства просвещения Российской Федерации </a:t>
            </a:r>
            <a:r>
              <a:rPr lang="ru-RU" sz="2000" b="1" dirty="0">
                <a:latin typeface="Georgia" panose="02040502050405020303" pitchFamily="18" charset="0"/>
              </a:rPr>
              <a:t>от 19.03.2024 № 171 «</a:t>
            </a:r>
            <a:r>
              <a:rPr lang="ru-RU" sz="2000" dirty="0">
                <a:latin typeface="Georgia" panose="02040502050405020303" pitchFamily="18" charset="0"/>
              </a:rPr>
              <a:t>О внесении изменений в некоторые приказы Министерства просвещения Российской Федерации, касающиеся </a:t>
            </a:r>
            <a:r>
              <a:rPr lang="ru-RU" sz="2000" b="1" dirty="0">
                <a:latin typeface="Georgia" panose="02040502050405020303" pitchFamily="18" charset="0"/>
              </a:rPr>
              <a:t>федеральных образовательных программ начального общего образования, основного общего образования и среднего общего образования» внесены изменения в федеральные образовательные программы начального, основного и среднего общего образования</a:t>
            </a:r>
            <a:r>
              <a:rPr lang="ru-RU" sz="2000" b="1" dirty="0" smtClean="0">
                <a:latin typeface="Georgia" panose="02040502050405020303" pitchFamily="18" charset="0"/>
              </a:rPr>
              <a:t>. </a:t>
            </a:r>
            <a:r>
              <a:rPr lang="en-US" sz="1200" dirty="0">
                <a:latin typeface="Georgia" panose="02040502050405020303" pitchFamily="18" charset="0"/>
                <a:hlinkClick r:id="rId3"/>
              </a:rPr>
              <a:t>http://</a:t>
            </a:r>
            <a:r>
              <a:rPr lang="en-US" sz="1200" dirty="0" smtClean="0">
                <a:latin typeface="Georgia" panose="02040502050405020303" pitchFamily="18" charset="0"/>
                <a:hlinkClick r:id="rId3"/>
              </a:rPr>
              <a:t>publication.pravo.gov.ru/document/0001202404120003?ysclid=lwqcdr8hou416832930</a:t>
            </a:r>
            <a:r>
              <a:rPr lang="ru-RU" sz="1200" dirty="0" smtClean="0">
                <a:latin typeface="Georgia" panose="02040502050405020303" pitchFamily="18" charset="0"/>
              </a:rPr>
              <a:t> </a:t>
            </a:r>
          </a:p>
          <a:p>
            <a:pPr marL="0" indent="0" algn="ctr">
              <a:buNone/>
            </a:pPr>
            <a:r>
              <a:rPr lang="ru-RU" sz="2000" b="1" dirty="0" smtClean="0">
                <a:latin typeface="Georgia" panose="02040502050405020303" pitchFamily="18" charset="0"/>
              </a:rPr>
              <a:t>(</a:t>
            </a:r>
            <a:r>
              <a:rPr lang="ru-RU" sz="20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вступает в силу в два этапа: с 1 сентября 2024 года и с 1 сентября 2025 года</a:t>
            </a:r>
            <a:r>
              <a:rPr lang="ru-RU" sz="2000" b="1" dirty="0" smtClean="0">
                <a:latin typeface="Georgia" panose="02040502050405020303" pitchFamily="18" charset="0"/>
              </a:rPr>
              <a:t>)</a:t>
            </a:r>
            <a:endParaRPr lang="ru-RU" sz="2000" b="1" dirty="0">
              <a:latin typeface="Georgia" panose="02040502050405020303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509120"/>
            <a:ext cx="5916317" cy="214153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267744" y="110696"/>
            <a:ext cx="59046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Georgia" panose="02040502050405020303" pitchFamily="18" charset="0"/>
              </a:rPr>
              <a:t>Последние изменения во ФГОС и ФООП</a:t>
            </a:r>
          </a:p>
        </p:txBody>
      </p:sp>
    </p:spTree>
    <p:extLst>
      <p:ext uri="{BB962C8B-B14F-4D97-AF65-F5344CB8AC3E}">
        <p14:creationId xmlns:p14="http://schemas.microsoft.com/office/powerpoint/2010/main" val="929903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2544</TotalTime>
  <Words>2072</Words>
  <Application>Microsoft Office PowerPoint</Application>
  <PresentationFormat>Экран (4:3)</PresentationFormat>
  <Paragraphs>199</Paragraphs>
  <Slides>47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47</vt:i4>
      </vt:variant>
    </vt:vector>
  </HeadingPairs>
  <TitlesOfParts>
    <vt:vector size="55" baseType="lpstr">
      <vt:lpstr>Arial</vt:lpstr>
      <vt:lpstr>Calibri</vt:lpstr>
      <vt:lpstr>Century</vt:lpstr>
      <vt:lpstr>Georgia</vt:lpstr>
      <vt:lpstr>Segoe UI Black</vt:lpstr>
      <vt:lpstr>Times New Roman</vt:lpstr>
      <vt:lpstr>Wingdings</vt:lpstr>
      <vt:lpstr>Тема Office</vt:lpstr>
      <vt:lpstr>Презентация PowerPoint</vt:lpstr>
      <vt:lpstr>Презентация PowerPoint</vt:lpstr>
      <vt:lpstr> Что нового ждёт нас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Приказы Министерства Просвещения Российской Федерации</vt:lpstr>
      <vt:lpstr>Презентация PowerPoint</vt:lpstr>
      <vt:lpstr>Презентация PowerPoint</vt:lpstr>
      <vt:lpstr>Изменения на уровне начального общего образования</vt:lpstr>
      <vt:lpstr>Изменения на уровне основного общего образования</vt:lpstr>
      <vt:lpstr>Изменения на уровне среднего общего образования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 реализации мероприятий в рамках проведения Года семьи в Российской Федерации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Меры поддержки и ресурсы</vt:lpstr>
      <vt:lpstr>Олимпиадные движения  г. Балаково</vt:lpstr>
      <vt:lpstr>Свыше 3 тысяч школьников стали победителями и призерами всероссийской олимпиады в 2023/24 учебном году</vt:lpstr>
      <vt:lpstr>Фактическое количество участий на региональном этапе ВсОШ 2023-2024 учебного года</vt:lpstr>
      <vt:lpstr>Количество победителей и призеров регионального этапа ВсОШ 2023-2024 учебного года</vt:lpstr>
      <vt:lpstr>Общее количество победителей и  призеров в региональном этапе ВсОШ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Аналитическая деятельность методической службы</dc:title>
  <dc:creator>User</dc:creator>
  <cp:lastModifiedBy>Ленок</cp:lastModifiedBy>
  <cp:revision>228</cp:revision>
  <cp:lastPrinted>2023-02-28T05:58:05Z</cp:lastPrinted>
  <dcterms:created xsi:type="dcterms:W3CDTF">2023-02-28T00:12:03Z</dcterms:created>
  <dcterms:modified xsi:type="dcterms:W3CDTF">2024-08-26T05:01:56Z</dcterms:modified>
</cp:coreProperties>
</file>