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45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E99ECC-F585-4CC4-83D6-541BCC441309}" type="datetimeFigureOut">
              <a:rPr lang="ru-RU" smtClean="0"/>
              <a:t>26.01.2011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A28DD9-E6E6-4D10-9417-A9DB8D8F2D0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E99ECC-F585-4CC4-83D6-541BCC441309}" type="datetimeFigureOut">
              <a:rPr lang="ru-RU" smtClean="0"/>
              <a:t>26.01.2011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A28DD9-E6E6-4D10-9417-A9DB8D8F2D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E99ECC-F585-4CC4-83D6-541BCC441309}" type="datetimeFigureOut">
              <a:rPr lang="ru-RU" smtClean="0"/>
              <a:t>26.01.2011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A28DD9-E6E6-4D10-9417-A9DB8D8F2D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E99ECC-F585-4CC4-83D6-541BCC441309}" type="datetimeFigureOut">
              <a:rPr lang="ru-RU" smtClean="0"/>
              <a:t>26.01.2011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A28DD9-E6E6-4D10-9417-A9DB8D8F2D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E99ECC-F585-4CC4-83D6-541BCC441309}" type="datetimeFigureOut">
              <a:rPr lang="ru-RU" smtClean="0"/>
              <a:t>26.01.2011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A28DD9-E6E6-4D10-9417-A9DB8D8F2D0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E99ECC-F585-4CC4-83D6-541BCC441309}" type="datetimeFigureOut">
              <a:rPr lang="ru-RU" smtClean="0"/>
              <a:t>26.01.2011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A28DD9-E6E6-4D10-9417-A9DB8D8F2D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E99ECC-F585-4CC4-83D6-541BCC441309}" type="datetimeFigureOut">
              <a:rPr lang="ru-RU" smtClean="0"/>
              <a:t>26.01.2011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A28DD9-E6E6-4D10-9417-A9DB8D8F2D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E99ECC-F585-4CC4-83D6-541BCC441309}" type="datetimeFigureOut">
              <a:rPr lang="ru-RU" smtClean="0"/>
              <a:t>26.01.2011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A28DD9-E6E6-4D10-9417-A9DB8D8F2D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E99ECC-F585-4CC4-83D6-541BCC441309}" type="datetimeFigureOut">
              <a:rPr lang="ru-RU" smtClean="0"/>
              <a:t>26.01.2011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A28DD9-E6E6-4D10-9417-A9DB8D8F2D0D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E99ECC-F585-4CC4-83D6-541BCC441309}" type="datetimeFigureOut">
              <a:rPr lang="ru-RU" smtClean="0"/>
              <a:t>26.01.2011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A28DD9-E6E6-4D10-9417-A9DB8D8F2D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E99ECC-F585-4CC4-83D6-541BCC441309}" type="datetimeFigureOut">
              <a:rPr lang="ru-RU" smtClean="0"/>
              <a:t>26.01.2011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A28DD9-E6E6-4D10-9417-A9DB8D8F2D0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48E99ECC-F585-4CC4-83D6-541BCC441309}" type="datetimeFigureOut">
              <a:rPr lang="ru-RU" smtClean="0"/>
              <a:t>26.01.2011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FCA28DD9-E6E6-4D10-9417-A9DB8D8F2D0D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357166"/>
            <a:ext cx="7772400" cy="2714644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Использование дидактических карточек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при решении задач по физике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4357694"/>
            <a:ext cx="7406640" cy="1752600"/>
          </a:xfrm>
        </p:spPr>
        <p:txBody>
          <a:bodyPr>
            <a:normAutofit/>
          </a:bodyPr>
          <a:lstStyle/>
          <a:p>
            <a:r>
              <a:rPr lang="ru-RU" b="1" dirty="0"/>
              <a:t>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Левшина Ольга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Васильевна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МОУ СОШ № 18,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физики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Кинематика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1285860"/>
            <a:ext cx="8229600" cy="5054617"/>
          </a:xfrm>
        </p:spPr>
        <p:txBody>
          <a:bodyPr/>
          <a:lstStyle/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Тела, указанные в таблице, заканчивают свое движение после прохождения пути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за время </a:t>
            </a:r>
            <a:r>
              <a:rPr lang="ru-RU" sz="1800" b="1" i="1" dirty="0" err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Найти ускорение  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и начальную скорость 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υ</a:t>
            </a:r>
            <a:r>
              <a:rPr lang="ru-RU" sz="1800" b="1" i="1" baseline="-25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				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en-US" sz="1800" b="1" i="1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1800" b="1" i="1" dirty="0" err="1">
                <a:latin typeface="Times New Roman" pitchFamily="18" charset="0"/>
                <a:cs typeface="Times New Roman" pitchFamily="18" charset="0"/>
              </a:rPr>
              <a:t>υ</a:t>
            </a:r>
            <a:r>
              <a:rPr lang="en-US" sz="1800" b="1" i="1" baseline="-25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1800" b="1" i="1" dirty="0">
                <a:latin typeface="Times New Roman" pitchFamily="18" charset="0"/>
                <a:cs typeface="Times New Roman" pitchFamily="18" charset="0"/>
              </a:rPr>
              <a:t> t +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1800" b="1" i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800" b="1" i="1" baseline="30000" dirty="0"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n-US" sz="1800" b="1" i="1" dirty="0">
                <a:latin typeface="Times New Roman" pitchFamily="18" charset="0"/>
                <a:cs typeface="Times New Roman" pitchFamily="18" charset="0"/>
              </a:rPr>
              <a:t>/2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800" b="1" i="1" dirty="0">
                <a:latin typeface="Times New Roman" pitchFamily="18" charset="0"/>
                <a:cs typeface="Times New Roman" pitchFamily="18" charset="0"/>
              </a:rPr>
              <a:t>S – 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путь</a:t>
            </a:r>
            <a:r>
              <a:rPr lang="en-US" sz="1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υ</a:t>
            </a:r>
            <a:r>
              <a:rPr lang="ru-RU" sz="1800" b="1" i="1" baseline="-25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начальная скорость тела, м/с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i="1" dirty="0" err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время, с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а –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ускорении,м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/с</a:t>
            </a:r>
            <a:r>
              <a:rPr lang="ru-RU" sz="1800" i="1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42909" y="3857628"/>
          <a:ext cx="7715305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3315"/>
                <a:gridCol w="4523092"/>
                <a:gridCol w="1234449"/>
                <a:gridCol w="1234449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Тело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S, 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</a:t>
                      </a:r>
                      <a:r>
                        <a:rPr lang="ru-RU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, с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Кузнечный молот при ударе по заготовке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0,23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0,052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Лифт Останкинской телебашни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Лыжник, скатившийся с горы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39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Цирковой артист при падении в сетку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0,85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Автомобиль при аварийном торможении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4,3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0"/>
            <a:ext cx="8229600" cy="1071546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Уравнение теплового баланса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928670"/>
            <a:ext cx="8229600" cy="5340369"/>
          </a:xfrm>
        </p:spPr>
        <p:txBody>
          <a:bodyPr>
            <a:normAutofit/>
          </a:bodyPr>
          <a:lstStyle/>
          <a:p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В воду массой </a:t>
            </a:r>
            <a:r>
              <a:rPr lang="ru-RU" sz="2100" i="1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при температуре</a:t>
            </a:r>
            <a:r>
              <a:rPr lang="ru-RU" sz="2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i="1" dirty="0" err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опустили металлическое тело, масса которого </a:t>
            </a:r>
            <a:r>
              <a:rPr lang="ru-RU" sz="2100" i="1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2100" i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и температура </a:t>
            </a:r>
            <a:r>
              <a:rPr lang="ru-RU" sz="2100" i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100" i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. Найти  установившуюся температуру </a:t>
            </a:r>
            <a:r>
              <a:rPr lang="ru-RU" sz="2100" i="1" dirty="0" err="1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. Теплоемкостью сосуда и испарением воды пренебречь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100" i="1" dirty="0">
                <a:latin typeface="Times New Roman" pitchFamily="18" charset="0"/>
                <a:cs typeface="Times New Roman" pitchFamily="18" charset="0"/>
              </a:rPr>
              <a:t>Q = c ×m × (</a:t>
            </a:r>
            <a:r>
              <a:rPr lang="ru-RU" sz="2100" i="1" dirty="0" err="1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2100" i="1" dirty="0">
                <a:latin typeface="Times New Roman" pitchFamily="18" charset="0"/>
                <a:cs typeface="Times New Roman" pitchFamily="18" charset="0"/>
              </a:rPr>
              <a:t> – t), Q</a:t>
            </a:r>
            <a:r>
              <a:rPr lang="en-US" sz="2100" i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100" i="1" dirty="0">
                <a:latin typeface="Times New Roman" pitchFamily="18" charset="0"/>
                <a:cs typeface="Times New Roman" pitchFamily="18" charset="0"/>
              </a:rPr>
              <a:t> = c</a:t>
            </a:r>
            <a:r>
              <a:rPr lang="en-US" sz="2100" i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100" i="1" dirty="0">
                <a:latin typeface="Times New Roman" pitchFamily="18" charset="0"/>
                <a:cs typeface="Times New Roman" pitchFamily="18" charset="0"/>
              </a:rPr>
              <a:t> ×m</a:t>
            </a:r>
            <a:r>
              <a:rPr lang="en-US" sz="2100" i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100" i="1" dirty="0">
                <a:latin typeface="Times New Roman" pitchFamily="18" charset="0"/>
                <a:cs typeface="Times New Roman" pitchFamily="18" charset="0"/>
              </a:rPr>
              <a:t> × (</a:t>
            </a:r>
            <a:r>
              <a:rPr lang="ru-RU" sz="2100" i="1" dirty="0" err="1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2100" i="1" dirty="0">
                <a:latin typeface="Times New Roman" pitchFamily="18" charset="0"/>
                <a:cs typeface="Times New Roman" pitchFamily="18" charset="0"/>
              </a:rPr>
              <a:t> – t</a:t>
            </a:r>
            <a:r>
              <a:rPr lang="en-US" sz="2100" i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100" i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100" i="1" dirty="0">
                <a:latin typeface="Times New Roman" pitchFamily="18" charset="0"/>
                <a:cs typeface="Times New Roman" pitchFamily="18" charset="0"/>
              </a:rPr>
              <a:t>Q – количество теплоты, Дж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100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100" i="1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100" i="1" dirty="0">
                <a:latin typeface="Times New Roman" pitchFamily="18" charset="0"/>
                <a:cs typeface="Times New Roman" pitchFamily="18" charset="0"/>
              </a:rPr>
              <a:t>  - удельная теплоемкость вещества, Дж/ (кг × </a:t>
            </a:r>
            <a:r>
              <a:rPr lang="ru-RU" sz="2100" i="1" baseline="30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100" i="1" dirty="0">
                <a:latin typeface="Times New Roman" pitchFamily="18" charset="0"/>
                <a:cs typeface="Times New Roman" pitchFamily="18" charset="0"/>
              </a:rPr>
              <a:t>С)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100" i="1" dirty="0" err="1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100" i="1" dirty="0">
                <a:latin typeface="Times New Roman" pitchFamily="18" charset="0"/>
                <a:cs typeface="Times New Roman" pitchFamily="18" charset="0"/>
              </a:rPr>
              <a:t> – масса вещества, кг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100" i="1" dirty="0" err="1">
                <a:latin typeface="Times New Roman" pitchFamily="18" charset="0"/>
                <a:cs typeface="Times New Roman" pitchFamily="18" charset="0"/>
              </a:rPr>
              <a:t>θ </a:t>
            </a:r>
            <a:r>
              <a:rPr lang="ru-RU" sz="2100" i="1" dirty="0">
                <a:latin typeface="Times New Roman" pitchFamily="18" charset="0"/>
                <a:cs typeface="Times New Roman" pitchFamily="18" charset="0"/>
              </a:rPr>
              <a:t>– конечная температура, </a:t>
            </a:r>
            <a:r>
              <a:rPr lang="ru-RU" sz="2100" i="1" baseline="30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100" i="1" dirty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i="1" dirty="0" err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100" i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100" i="1" dirty="0" err="1">
                <a:latin typeface="Times New Roman" pitchFamily="18" charset="0"/>
                <a:cs typeface="Times New Roman" pitchFamily="18" charset="0"/>
              </a:rPr>
              <a:t>конечнач</a:t>
            </a:r>
            <a:r>
              <a:rPr lang="ru-RU" sz="2100" i="1" dirty="0">
                <a:latin typeface="Times New Roman" pitchFamily="18" charset="0"/>
                <a:cs typeface="Times New Roman" pitchFamily="18" charset="0"/>
              </a:rPr>
              <a:t> температура, </a:t>
            </a:r>
            <a:r>
              <a:rPr lang="ru-RU" sz="2100" i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100" i="1" dirty="0" smtClean="0">
                <a:latin typeface="Times New Roman" pitchFamily="18" charset="0"/>
                <a:cs typeface="Times New Roman" pitchFamily="18" charset="0"/>
              </a:rPr>
              <a:t>С</a:t>
            </a:r>
          </a:p>
          <a:p>
            <a:pPr>
              <a:buNone/>
            </a:pPr>
            <a:r>
              <a:rPr lang="ru-RU" sz="21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28728" y="4632960"/>
          <a:ext cx="7024695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4939"/>
                <a:gridCol w="1404939"/>
                <a:gridCol w="1404939"/>
                <a:gridCol w="1404939"/>
                <a:gridCol w="140493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Металл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т, кг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</a:t>
                      </a:r>
                      <a:r>
                        <a:rPr lang="ru-RU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т</a:t>
                      </a:r>
                      <a:r>
                        <a:rPr lang="ru-RU" sz="1800" b="1" i="1" kern="1200" baseline="-250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ru-RU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, кг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</a:t>
                      </a:r>
                      <a:r>
                        <a:rPr lang="ru-RU" sz="1800" b="1" i="1" kern="1200" baseline="-250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1</a:t>
                      </a:r>
                      <a:r>
                        <a:rPr lang="en-US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, C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Медь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Свинец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0,63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0,25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208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Алюминий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3,68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0,48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Сталь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0,47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0,32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Олово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0,86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0,37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68346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Электричество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071546"/>
            <a:ext cx="7498080" cy="5176854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Плоский конденсатор, состоящий из круглых пластин радиусом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разделен прослойкой с диэлектрической проницаемостью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 толщиной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Заряжен конденсатор до напряжения U. Найти: 1) емкость С конденсатора; 2) заряд на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пластинах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; 3) энергию W электрического поля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1800" b="1" i="1" dirty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1800" b="1" i="1" dirty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 U/ 2 = </a:t>
            </a:r>
            <a:r>
              <a:rPr lang="ru-RU" sz="1800" b="1" i="1" dirty="0" err="1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/ (2</a:t>
            </a:r>
            <a:r>
              <a:rPr lang="en-US" sz="1800" b="1" i="1" dirty="0">
                <a:latin typeface="Times New Roman" pitchFamily="18" charset="0"/>
                <a:cs typeface="Times New Roman" pitchFamily="18" charset="0"/>
              </a:rPr>
              <a:t>C 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)= </a:t>
            </a:r>
            <a:r>
              <a:rPr lang="en-US" sz="1800" b="1" i="1" dirty="0">
                <a:latin typeface="Times New Roman" pitchFamily="18" charset="0"/>
                <a:cs typeface="Times New Roman" pitchFamily="18" charset="0"/>
              </a:rPr>
              <a:t>C U</a:t>
            </a:r>
            <a:r>
              <a:rPr lang="ru-RU" sz="1800" b="1" i="1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 /2 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C </a:t>
            </a:r>
            <a:r>
              <a:rPr lang="en-US" sz="1800" b="1" i="1" dirty="0">
                <a:latin typeface="Times New Roman" pitchFamily="18" charset="0"/>
                <a:cs typeface="Times New Roman" pitchFamily="18" charset="0"/>
              </a:rPr>
              <a:t>= q /U    C = ε </a:t>
            </a:r>
            <a:r>
              <a:rPr lang="en-US" sz="1800" b="1" i="1" dirty="0" err="1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n-US" sz="1800" b="1" i="1" dirty="0">
                <a:latin typeface="Times New Roman" pitchFamily="18" charset="0"/>
                <a:cs typeface="Times New Roman" pitchFamily="18" charset="0"/>
              </a:rPr>
              <a:t> S /d 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i="1" dirty="0">
                <a:latin typeface="Times New Roman" pitchFamily="18" charset="0"/>
                <a:cs typeface="Times New Roman" pitchFamily="18" charset="0"/>
              </a:rPr>
              <a:t>S = </a:t>
            </a:r>
            <a:r>
              <a:rPr lang="ru-RU" sz="1800" b="1" i="1" dirty="0" err="1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1800" b="1" i="1" dirty="0"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en-US" sz="1800" b="1" i="1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800" i="1" dirty="0" smtClean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– Энергия заряженного конденсатора, Дж</a:t>
            </a:r>
          </a:p>
          <a:p>
            <a:r>
              <a:rPr lang="en-US" sz="1800" i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– емкость конденсатора, Ф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электрический заряд, Кл	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800" i="1" dirty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   - напряжение,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В</a:t>
            </a:r>
          </a:p>
          <a:p>
            <a:endParaRPr lang="ru-RU" sz="18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785918" y="4357694"/>
          <a:ext cx="6096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r×10</a:t>
                      </a:r>
                      <a:r>
                        <a:rPr lang="ru-RU" sz="1800" b="1" i="1" kern="1200" baseline="300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-2</a:t>
                      </a:r>
                      <a:r>
                        <a:rPr lang="ru-RU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, 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d×10</a:t>
                      </a:r>
                      <a:r>
                        <a:rPr lang="ru-RU" sz="1800" b="1" i="1" kern="1200" baseline="300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-3</a:t>
                      </a:r>
                      <a:r>
                        <a:rPr lang="ru-RU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,м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U,В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27 000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2 400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1 600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0,92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940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0,81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430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Список литературы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Выготский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Л. С. Педагогическая психология. –  М.: Просвещение, 1982. – С.26.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 Додонов Б. И. Эмоция как ценность. – М.: Политиздат, 1978. – С.105–106.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3. Дубовик М. В. Методические средства управления эмоциональным компонентом учебной деятельности учащихся на занятиях по физике. Методические рекомендации. – Минск: Изд-во БГПУ, 1996. – 43с.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4. Дубовик М. В.,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Цыркун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И. И. Повышение продуктивности учебной деятельности учащихся по физике на основе управления ее эмоциональным компонентом (на примере курса физики базовой школы) //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Фiзiка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праблемы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выкладання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– 1998. – № 3. – С. 64–88.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5.Лазаренко Н. В. Психологическая поддержка учебного процесса на разных этапах изучения темы //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Фiзiка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праблемы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выкладання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– 2004. – № 1. – С. 44–47.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6. Меерзон И. Е. К вопросу выявления и развития способностей учащихся к изучению физики //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Фiзiка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праблемы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выкладання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– 1998. – № 3. – С. 8–11.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85728"/>
            <a:ext cx="8229600" cy="136841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 сделать изучение физики интересным и эффективным?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Основными проблемами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преподавании физики в основной школе в настоящее время являются, на наш взгляд, две: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1. несоответствие количества часов на изучение курса (по 2 часа в неделю) и объема содержательных единиц образовательного стандарта по физике;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 несоответствие содержания учебников по физике современному предметному миру ребенка и стилю подачи информации в окружающем его мире.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85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Физиологические и психологические исследования (Р. С.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Немов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А. Д.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Ноздрачев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% клеточного пространства мозга человека являются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эмоциогенными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системами, которые оказывают модулирующее влияние на обработку сенсорной информации (зрительной, слуховой и т. д.). Этим обусловлено воздействие эмоциональных состояний на обучение и память.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ути решения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Особенно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важным представляется поиск оптимальных путей решения вышеназванных задач в самом начале изучения школьного курса физики, учитывая психолого-педагогические особенности возраста учащихся базовой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школы: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необходимостью целенаправленно повышать продуктивность учебной деятельности учащихся по физике и степенью реализации ее эмоционального компонента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Плотность тела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1500174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sz="1800" b="1" i="1" dirty="0" smtClean="0"/>
              <a:t> </a:t>
            </a:r>
            <a:r>
              <a:rPr lang="el-GR" sz="2000" b="1" i="1" dirty="0" smtClean="0">
                <a:latin typeface="Times New Roman" pitchFamily="18" charset="0"/>
                <a:cs typeface="Times New Roman" pitchFamily="18" charset="0"/>
              </a:rPr>
              <a:t>ρ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=  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/  V	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 m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=  </a:t>
            </a:r>
            <a:r>
              <a:rPr lang="el-GR" sz="2000" b="1" i="1" dirty="0" smtClean="0">
                <a:latin typeface="Times New Roman" pitchFamily="18" charset="0"/>
                <a:cs typeface="Times New Roman" pitchFamily="18" charset="0"/>
              </a:rPr>
              <a:t>ρ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· V		V = 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 m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el-GR" sz="2000" b="1" i="1" dirty="0" smtClean="0">
                <a:latin typeface="Times New Roman" pitchFamily="18" charset="0"/>
                <a:cs typeface="Times New Roman" pitchFamily="18" charset="0"/>
              </a:rPr>
              <a:t> ρ 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18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l-GR" sz="1800" b="1" i="1" dirty="0" smtClean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-плотность (кг/м</a:t>
            </a:r>
            <a:r>
              <a:rPr lang="ru-RU" sz="1800" i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объем тела(м</a:t>
            </a:r>
            <a:r>
              <a:rPr lang="ru-RU" sz="1800" i="1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-масса 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тела(кг)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23825" cy="276225"/>
          </a:xfrm>
          <a:prstGeom prst="rect">
            <a:avLst/>
          </a:prstGeom>
          <a:noFill/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357290" y="3071810"/>
          <a:ext cx="60960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1" i="1" dirty="0" smtClean="0"/>
                        <a:t>ρ</a:t>
                      </a: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ru-RU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кг/м</a:t>
                      </a:r>
                      <a:r>
                        <a:rPr lang="ru-RU" sz="1800" b="1" i="1" kern="1200" baseline="300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V, м</a:t>
                      </a:r>
                      <a:r>
                        <a:rPr lang="ru-RU" sz="1800" b="1" i="1" kern="1200" baseline="300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i="1" dirty="0" smtClean="0"/>
                        <a:t>m</a:t>
                      </a: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ru-RU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кг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320 000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1,78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0,125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357166"/>
            <a:ext cx="8229600" cy="796908"/>
          </a:xfrm>
        </p:spPr>
        <p:txBody>
          <a:bodyPr>
            <a:normAutofit/>
          </a:bodyPr>
          <a:lstStyle/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Скорость тела 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1214422"/>
            <a:ext cx="8229600" cy="5054617"/>
          </a:xfrm>
        </p:spPr>
        <p:txBody>
          <a:bodyPr/>
          <a:lstStyle/>
          <a:p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υ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υ/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υ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 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b="1" i="1" dirty="0" err="1">
                <a:latin typeface="Times New Roman" pitchFamily="18" charset="0"/>
                <a:cs typeface="Times New Roman" pitchFamily="18" charset="0"/>
              </a:rPr>
              <a:t>υ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– скорость (м/с)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b="1" i="1" dirty="0" err="1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– путь (м)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b="1" i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– время (с)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357290" y="3000372"/>
          <a:ext cx="60960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i="1" dirty="0" err="1" smtClean="0"/>
                        <a:t>υ, </a:t>
                      </a:r>
                      <a:r>
                        <a:rPr lang="ru-RU" b="1" i="1" dirty="0" smtClean="0"/>
                        <a:t>м/с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i="1" dirty="0" err="1" smtClean="0"/>
                        <a:t>s</a:t>
                      </a:r>
                      <a:r>
                        <a:rPr lang="ru-RU" b="1" i="1" dirty="0" smtClean="0"/>
                        <a:t> , 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i="1" dirty="0" err="1" smtClean="0"/>
                        <a:t>t</a:t>
                      </a:r>
                      <a:r>
                        <a:rPr lang="ru-RU" b="1" i="1" dirty="0" smtClean="0"/>
                        <a:t>, с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0,0004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180 000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Давление в жидкостях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i="1" dirty="0" smtClean="0"/>
              <a:t>					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h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– давление, Па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l-GR" sz="1800" i="1" dirty="0" smtClean="0"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- плотность, кг/м</a:t>
            </a:r>
            <a:r>
              <a:rPr lang="ru-RU" sz="1800" i="1" baseline="30000" dirty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–высота, глубина, м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00166" y="3357562"/>
          <a:ext cx="60960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800" b="1" i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</a:t>
                      </a:r>
                      <a:r>
                        <a:rPr lang="ru-RU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, Па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i="1" dirty="0" smtClean="0"/>
                        <a:t>ρ</a:t>
                      </a:r>
                      <a:r>
                        <a:rPr lang="ru-RU" sz="1800" i="1" dirty="0" smtClean="0"/>
                        <a:t> </a:t>
                      </a:r>
                      <a:r>
                        <a:rPr lang="ru-RU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, кг/м</a:t>
                      </a:r>
                      <a:r>
                        <a:rPr lang="ru-RU" sz="1800" b="1" i="1" kern="1200" baseline="300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g</a:t>
                      </a:r>
                      <a:r>
                        <a:rPr lang="ru-RU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, м/с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h</a:t>
                      </a:r>
                      <a:r>
                        <a:rPr lang="ru-RU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, м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0,8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0,4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282</a:t>
                      </a:r>
                      <a:r>
                        <a:rPr lang="ru-RU" baseline="0" dirty="0" smtClean="0"/>
                        <a:t> 000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790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20 000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129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200 000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1 000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Кинематика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Уравнения движения двух тел заданы выражениями: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		х</a:t>
            </a:r>
            <a:r>
              <a:rPr lang="ru-RU" sz="1800" b="1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= х</a:t>
            </a:r>
            <a:r>
              <a:rPr lang="ru-RU" sz="1800" b="1" i="1" baseline="-25000" dirty="0">
                <a:latin typeface="Times New Roman" pitchFamily="18" charset="0"/>
                <a:cs typeface="Times New Roman" pitchFamily="18" charset="0"/>
              </a:rPr>
              <a:t>01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  +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υ</a:t>
            </a:r>
            <a:r>
              <a:rPr lang="ru-RU" sz="1800" b="1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х</a:t>
            </a:r>
            <a:r>
              <a:rPr lang="ru-RU" sz="1800" b="1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= х</a:t>
            </a:r>
            <a:r>
              <a:rPr lang="ru-RU" sz="1800" b="1" i="1" baseline="-25000" dirty="0">
                <a:latin typeface="Times New Roman" pitchFamily="18" charset="0"/>
                <a:cs typeface="Times New Roman" pitchFamily="18" charset="0"/>
              </a:rPr>
              <a:t>02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+υ</a:t>
            </a:r>
            <a:r>
              <a:rPr lang="ru-RU" sz="1800" b="1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Найти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время и координату места встречи тел.</a:t>
            </a:r>
          </a:p>
          <a:p>
            <a:endParaRPr lang="ru-RU" sz="1800" i="1" baseline="30000" dirty="0" smtClean="0"/>
          </a:p>
          <a:p>
            <a:endParaRPr lang="ru-RU" sz="1800" dirty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285852" y="3429000"/>
          <a:ext cx="6096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х</a:t>
                      </a:r>
                      <a:r>
                        <a:rPr lang="ru-RU" sz="1800" b="1" i="1" kern="1200" baseline="-250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01</a:t>
                      </a:r>
                      <a:r>
                        <a:rPr lang="ru-RU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, 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х</a:t>
                      </a:r>
                      <a:r>
                        <a:rPr lang="ru-RU" sz="1800" b="1" i="1" kern="1200" baseline="-250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02</a:t>
                      </a:r>
                      <a:r>
                        <a:rPr lang="ru-RU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, 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υ</a:t>
                      </a:r>
                      <a:r>
                        <a:rPr lang="ru-RU" sz="1800" b="1" i="1" kern="1200" baseline="-250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ru-RU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, м/с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υ</a:t>
                      </a:r>
                      <a:r>
                        <a:rPr lang="ru-RU" sz="1800" b="1" i="1" kern="1200" baseline="-250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i="1" kern="1200" baseline="-250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ru-RU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, м/с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2,7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-6,2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4,1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-17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2,6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263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4,9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-2,1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Кинематика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1142984"/>
            <a:ext cx="8229600" cy="5126055"/>
          </a:xfrm>
        </p:spPr>
        <p:txBody>
          <a:bodyPr/>
          <a:lstStyle/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Найти скорость </a:t>
            </a:r>
            <a:r>
              <a:rPr lang="ru-RU" sz="1800" b="1" i="1" dirty="0" err="1">
                <a:latin typeface="Times New Roman" pitchFamily="18" charset="0"/>
                <a:cs typeface="Times New Roman" pitchFamily="18" charset="0"/>
              </a:rPr>
              <a:t>υ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указанных в таблице тел, приобретенную через время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, и путь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, пройденный за это время. Считать начальную скорость для всех тел равной нулю.</a:t>
            </a:r>
          </a:p>
          <a:p>
            <a:r>
              <a:rPr lang="en-US" sz="1800" b="1" i="1" dirty="0">
                <a:latin typeface="Times New Roman" pitchFamily="18" charset="0"/>
                <a:cs typeface="Times New Roman" pitchFamily="18" charset="0"/>
              </a:rPr>
              <a:t>S = </a:t>
            </a:r>
            <a:r>
              <a:rPr lang="ru-RU" sz="1800" b="1" i="1" dirty="0" err="1">
                <a:latin typeface="Times New Roman" pitchFamily="18" charset="0"/>
                <a:cs typeface="Times New Roman" pitchFamily="18" charset="0"/>
              </a:rPr>
              <a:t>υ</a:t>
            </a:r>
            <a:r>
              <a:rPr lang="en-US" sz="1800" b="1" i="1" baseline="-25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1800" b="1" i="1" dirty="0">
                <a:latin typeface="Times New Roman" pitchFamily="18" charset="0"/>
                <a:cs typeface="Times New Roman" pitchFamily="18" charset="0"/>
              </a:rPr>
              <a:t> t +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1800" b="1" i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800" b="1" i="1" baseline="30000" dirty="0"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n-US" sz="1800" b="1" i="1" dirty="0">
                <a:latin typeface="Times New Roman" pitchFamily="18" charset="0"/>
                <a:cs typeface="Times New Roman" pitchFamily="18" charset="0"/>
              </a:rPr>
              <a:t>/2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800" b="1" i="1" dirty="0">
                <a:latin typeface="Times New Roman" pitchFamily="18" charset="0"/>
                <a:cs typeface="Times New Roman" pitchFamily="18" charset="0"/>
              </a:rPr>
              <a:t>S – 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путь</a:t>
            </a:r>
            <a:r>
              <a:rPr lang="en-US" sz="1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υ</a:t>
            </a:r>
            <a:r>
              <a:rPr lang="ru-RU" sz="1800" b="1" i="1" baseline="-25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начальная скорость тела, м/с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i="1" dirty="0" err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время, с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а –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ускорении,м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/с</a:t>
            </a:r>
            <a:r>
              <a:rPr lang="ru-RU" sz="1800" i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endParaRPr lang="ru-RU" sz="1800" dirty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928794" y="3786190"/>
          <a:ext cx="6096000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504"/>
                <a:gridCol w="2476496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Тело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а, м/с</a:t>
                      </a:r>
                      <a:r>
                        <a:rPr lang="ru-RU" sz="1800" b="1" i="1" kern="1200" baseline="300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</a:t>
                      </a:r>
                      <a:r>
                        <a:rPr lang="ru-RU" sz="1800" b="1" i="1" kern="1200" baseline="300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, с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Пассажирский лифт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0,62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3,7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Трамвай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0,81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9,4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Автомобиль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0,96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8,7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Пуля в стволе автомата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616 000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0,00116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Поезд в метро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1,24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19,1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Самолет при разбеге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1,65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52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60</TotalTime>
  <Words>876</Words>
  <Application>Microsoft Office PowerPoint</Application>
  <PresentationFormat>Экран (4:3)</PresentationFormat>
  <Paragraphs>271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Солнцестояние</vt:lpstr>
      <vt:lpstr>Использование дидактических карточек при решении задач по физике.</vt:lpstr>
      <vt:lpstr>Как сделать изучение физики интересным и эффективным?</vt:lpstr>
      <vt:lpstr>Физиологические и психологические исследования (Р. С. Немов, А. Д. Ноздрачев)</vt:lpstr>
      <vt:lpstr>Пути решения</vt:lpstr>
      <vt:lpstr>Плотность тела</vt:lpstr>
      <vt:lpstr>Скорость тела   </vt:lpstr>
      <vt:lpstr>Давление в жидкостях</vt:lpstr>
      <vt:lpstr>Кинематика</vt:lpstr>
      <vt:lpstr>Кинематика</vt:lpstr>
      <vt:lpstr>Кинематика</vt:lpstr>
      <vt:lpstr>Уравнение теплового баланса</vt:lpstr>
      <vt:lpstr>Электричество</vt:lpstr>
      <vt:lpstr>Список литературы</vt:lpstr>
    </vt:vector>
  </TitlesOfParts>
  <Company>DOM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дидактических карточек при решении задач по физике. </dc:title>
  <dc:creator>KOMP</dc:creator>
  <cp:lastModifiedBy>KOMP</cp:lastModifiedBy>
  <cp:revision>7</cp:revision>
  <dcterms:created xsi:type="dcterms:W3CDTF">2011-01-26T04:31:47Z</dcterms:created>
  <dcterms:modified xsi:type="dcterms:W3CDTF">2011-01-26T05:32:42Z</dcterms:modified>
</cp:coreProperties>
</file>