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5998825" cy="15998825"/>
  <p:notesSz cx="15998825" cy="15998825"/>
</p:presentation>
</file>

<file path=ppt/_rels/presentation.xml.rels><?xml version="1.0" encoding="UTF-8" standalone="no" ?>
<Relationships xmlns="http://schemas.openxmlformats.org/package/2006/relationships">
  <Relationship Id="rId11" Target="slides/slide9.xml" Type="http://schemas.openxmlformats.org/officeDocument/2006/relationships/slide"/>
  <Relationship Id="rId10" Target="slides/slide8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xfrm flipH="false" flipV="false" rot="0">
            <a:off x="1199912" y="2618328"/>
            <a:ext cx="13599002" cy="5569961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9" name="Shape 49"/>
          <p:cNvSpPr txBox="true"/>
          <p:nvPr isPhoto="false">
            <p:ph idx="1" type="subTitle"/>
          </p:nvPr>
        </p:nvSpPr>
        <p:spPr>
          <a:xfrm flipH="false" flipV="false" rot="0">
            <a:off x="1999852" y="8403088"/>
            <a:ext cx="11999119" cy="3862678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ctr" lvl="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/>
            </a:lvl1pPr>
            <a:lvl2pPr algn="ctr" lvl="1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/>
            </a:lvl2pPr>
            <a:lvl3pPr algn="ctr" lvl="2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/>
            </a:lvl3pPr>
            <a:lvl4pPr algn="ctr" lvl="3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algn="ctr" lvl="4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algn="ctr" lvl="5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algn="ctr" lvl="6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algn="ctr" lvl="7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algn="ctr" lvl="8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/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xfrm flipH="false" flipV="false" rot="5400000">
            <a:off x="2923859" y="2435007"/>
            <a:ext cx="10151109" cy="1379898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0" type="title"/>
          </p:nvPr>
        </p:nvSpPr>
        <p:spPr>
          <a:xfrm flipH="false" flipV="false" rot="5400000">
            <a:off x="6394900" y="5906048"/>
            <a:ext cx="13558265" cy="3449746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0" name="Shape 60"/>
          <p:cNvSpPr txBox="true"/>
          <p:nvPr isPhoto="false">
            <p:ph idx="1" type="body"/>
          </p:nvPr>
        </p:nvSpPr>
        <p:spPr>
          <a:xfrm flipH="false" flipV="false" rot="5400000">
            <a:off x="-604585" y="2556294"/>
            <a:ext cx="13558265" cy="10149255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44" name="Shape 44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5" name="Shape 45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6" name="Shape 46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xfrm flipH="false" flipV="false" rot="0">
            <a:off x="1091587" y="3988600"/>
            <a:ext cx="13798987" cy="6655066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6" name="Shape 66"/>
          <p:cNvSpPr txBox="true"/>
          <p:nvPr isPhoto="false">
            <p:ph idx="1" type="body"/>
          </p:nvPr>
        </p:nvSpPr>
        <p:spPr>
          <a:xfrm flipH="false" flipV="false" rot="0">
            <a:off x="1091587" y="10706626"/>
            <a:ext cx="13798987" cy="349974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>
                <a:solidFill>
                  <a:schemeClr val="dk1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499"/>
              <a:buNone/>
              <a:defRPr sz="3499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149"/>
              <a:buNone/>
              <a:defRPr sz="3149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1099919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8099405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1102003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1102005" y="3921935"/>
            <a:ext cx="6768252" cy="192208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b="true" sz="4199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b="true" sz="3499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b="true" sz="3149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9pPr>
          </a:lstStyle>
          <a:p/>
        </p:txBody>
      </p:sp>
      <p:sp>
        <p:nvSpPr>
          <p:cNvPr hidden="false" id="21" name="Shape 21"/>
          <p:cNvSpPr txBox="true"/>
          <p:nvPr isPhoto="false">
            <p:ph idx="2" type="body"/>
          </p:nvPr>
        </p:nvSpPr>
        <p:spPr>
          <a:xfrm flipH="false" flipV="false" rot="0">
            <a:off x="1102005" y="5844015"/>
            <a:ext cx="6768252" cy="85956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22" name="Shape 22"/>
          <p:cNvSpPr txBox="true"/>
          <p:nvPr isPhoto="false">
            <p:ph idx="3" type="body"/>
          </p:nvPr>
        </p:nvSpPr>
        <p:spPr>
          <a:xfrm flipH="false" flipV="false" rot="0">
            <a:off x="8099405" y="3921935"/>
            <a:ext cx="6801583" cy="192208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b="true" sz="4199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b="true" sz="3499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b="true" sz="3149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9pPr>
          </a:lstStyle>
          <a:p/>
        </p:txBody>
      </p:sp>
      <p:sp>
        <p:nvSpPr>
          <p:cNvPr hidden="false" id="23" name="Shape 23"/>
          <p:cNvSpPr txBox="true"/>
          <p:nvPr isPhoto="false">
            <p:ph idx="4" type="body"/>
          </p:nvPr>
        </p:nvSpPr>
        <p:spPr>
          <a:xfrm flipH="false" flipV="false" rot="0">
            <a:off x="8099405" y="5844015"/>
            <a:ext cx="6801583" cy="85956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4" name="GroupShape 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" name="Shape 35"/>
          <p:cNvSpPr txBox="true"/>
          <p:nvPr isPhoto="false">
            <p:ph idx="0" type="title"/>
          </p:nvPr>
        </p:nvSpPr>
        <p:spPr>
          <a:xfrm flipH="false" flipV="false" rot="0"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6" name="Shape 36"/>
          <p:cNvSpPr txBox="true"/>
          <p:nvPr isPhoto="false">
            <p:ph idx="1" type="body"/>
          </p:nvPr>
        </p:nvSpPr>
        <p:spPr>
          <a:xfrm flipH="false" flipV="false" rot="0"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584136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1pPr>
            <a:lvl2pPr algn="l" indent="-539686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Char char="•"/>
              <a:defRPr sz="4899"/>
            </a:lvl2pPr>
            <a:lvl3pPr algn="l" indent="-495236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3pPr>
            <a:lvl4pPr algn="l" indent="-450786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4pPr>
            <a:lvl5pPr algn="l" indent="-450786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5pPr>
            <a:lvl6pPr algn="l" indent="-450786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6pPr>
            <a:lvl7pPr algn="l" indent="-450786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7pPr>
            <a:lvl8pPr algn="l" indent="-450786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8pPr>
            <a:lvl9pPr algn="l" indent="-450786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9pPr>
          </a:lstStyle>
          <a:p/>
        </p:txBody>
      </p:sp>
      <p:sp>
        <p:nvSpPr>
          <p:cNvPr hidden="false" id="37" name="Shape 37"/>
          <p:cNvSpPr txBox="true"/>
          <p:nvPr isPhoto="false">
            <p:ph idx="2" type="body"/>
          </p:nvPr>
        </p:nvSpPr>
        <p:spPr>
          <a:xfrm flipH="false" flipV="false" rot="0"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/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xfrm flipH="false" flipV="false" rot="0"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9" name="Shape 29"/>
          <p:cNvSpPr txBox="true"/>
          <p:nvPr isPhoto="false">
            <p:ph idx="2" type="body"/>
          </p:nvPr>
        </p:nvSpPr>
        <p:spPr>
          <a:xfrm flipH="false" flipV="false" rot="0"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lvl="0" marR="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false" cap="none" i="false" strike="noStrike" sz="55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1pPr>
            <a:lvl2pPr algn="l" lvl="1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None/>
              <a:defRPr b="false" cap="none" i="false" strike="noStrike" sz="48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algn="l" lvl="2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b="false" cap="none" i="false" strike="noStrike" sz="41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algn="l" lvl="3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algn="l" lvl="4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algn="l" lvl="5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algn="l" lvl="6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algn="l" lvl="7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algn="l" lvl="8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/>
        </p:txBody>
      </p:sp>
      <p:sp>
        <p:nvSpPr>
          <p:cNvPr hidden="false" id="30" name="Shape 30"/>
          <p:cNvSpPr txBox="true"/>
          <p:nvPr isPhoto="false">
            <p:ph idx="1" type="body"/>
          </p:nvPr>
        </p:nvSpPr>
        <p:spPr>
          <a:xfrm flipH="false" flipV="false" rot="0"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/>
        </p:txBody>
      </p:sp>
      <p:sp>
        <p:nvSpPr>
          <p:cNvPr hidden="false" id="31" name="Shape 31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2" name="Shape 32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3" name="Shape 33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lt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p/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p/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/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 marR="0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ts val="7699"/>
        <a:buFont typeface="Verdana"/>
        <a:buNone/>
        <a:defRPr b="false" cap="none" i="false" strike="noStrike" sz="7699" u="none">
          <a:solidFill>
            <a:schemeClr val="dk1"/>
          </a:solidFill>
          <a:latin typeface="Verdana"/>
          <a:ea typeface="Verdana"/>
          <a:cs typeface="Verdana"/>
        </a:defRPr>
      </a:lvl1pPr>
      <a:lvl2pPr algn="l" lvl="1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2pPr>
      <a:lvl3pPr algn="l" lvl="2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3pPr>
      <a:lvl4pPr algn="l" lvl="3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4pPr>
      <a:lvl5pPr algn="l" lvl="4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5pPr>
      <a:lvl6pPr algn="l" lvl="5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6pPr>
      <a:lvl7pPr algn="l" lvl="6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7pPr>
      <a:lvl8pPr algn="l" lvl="7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8pPr>
      <a:lvl9pPr algn="l" lvl="8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algn="l" indent="-539686" lvl="0" marL="457200" marR="0">
        <a:lnSpc>
          <a:spcPct val="90000"/>
        </a:lnSpc>
        <a:spcBef>
          <a:spcPts val="1750"/>
        </a:spcBef>
        <a:spcAft>
          <a:spcPts val="0"/>
        </a:spcAft>
        <a:buClr>
          <a:schemeClr val="dk1"/>
        </a:buClr>
        <a:buSzPts val="4899"/>
        <a:buFont typeface="Arial"/>
        <a:buChar char="•"/>
        <a:defRPr b="false" cap="none" i="false" strike="noStrike" sz="4899" u="none">
          <a:solidFill>
            <a:schemeClr val="dk1"/>
          </a:solidFill>
          <a:latin typeface="Verdana"/>
          <a:ea typeface="Verdana"/>
          <a:cs typeface="Verdana"/>
        </a:defRPr>
      </a:lvl1pPr>
      <a:lvl2pPr algn="l" indent="-495236" lvl="1" marL="9144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4199"/>
        <a:buFont typeface="Arial"/>
        <a:buChar char="•"/>
        <a:defRPr b="false" cap="none" i="false" strike="noStrike" sz="4199" u="none">
          <a:solidFill>
            <a:schemeClr val="dk1"/>
          </a:solidFill>
          <a:latin typeface="Verdana"/>
          <a:ea typeface="Verdana"/>
          <a:cs typeface="Verdana"/>
        </a:defRPr>
      </a:lvl2pPr>
      <a:lvl3pPr algn="l" indent="-450786" lvl="2" marL="13716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499"/>
        <a:buFont typeface="Arial"/>
        <a:buChar char="•"/>
        <a:defRPr b="false" cap="none" i="false" strike="noStrike" sz="3499" u="none">
          <a:solidFill>
            <a:schemeClr val="dk1"/>
          </a:solidFill>
          <a:latin typeface="Verdana"/>
          <a:ea typeface="Verdana"/>
          <a:cs typeface="Verdana"/>
        </a:defRPr>
      </a:lvl3pPr>
      <a:lvl4pPr algn="l" indent="-428561" lvl="3" marL="18288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4pPr>
      <a:lvl5pPr algn="l" indent="-428561" lvl="4" marL="22860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5pPr>
      <a:lvl6pPr algn="l" indent="-428561" lvl="5" marL="27432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6pPr>
      <a:lvl7pPr algn="l" indent="-428561" lvl="6" marL="32004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7pPr>
      <a:lvl8pPr algn="l" indent="-428561" lvl="7" marL="36576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8pPr>
      <a:lvl9pPr algn="l" indent="-428561" lvl="8" marL="41148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2.png" Type="http://schemas.openxmlformats.org/officeDocument/2006/relationships/image"/>
  <Relationship Id="rId1" Target="../media/1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7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8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Shape 78"/>
          <p:cNvPicPr preferRelativeResize="true"/>
          <p:nvPr isPhoto="false"/>
        </p:nvPicPr>
        <p:blipFill>
          <a:blip r:embed="rId1"/>
          <a:srcRect b="-12117" l="22336" r="3037" t="1"/>
          <a:stretch/>
        </p:blipFill>
        <p:spPr>
          <a:xfrm flipH="false" flipV="false" rot="0">
            <a:off x="0" y="0"/>
            <a:ext cx="17719412" cy="18079412"/>
          </a:xfrm>
          <a:prstGeom prst="rect">
            <a:avLst/>
          </a:prstGeom>
        </p:spPr>
      </p:pic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0" y="9439412"/>
            <a:ext cx="16022340" cy="5759999"/>
          </a:xfrm>
          <a:prstGeom prst="rect">
            <a:avLst/>
          </a:prstGeom>
          <a:gradFill>
            <a:gsLst>
              <a:gs pos="15000">
                <a:srgbClr val="FFFFFF"/>
              </a:gs>
              <a:gs pos="51000">
                <a:srgbClr val="FFFFFF">
                  <a:alpha val="7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>
            <a:noFill/>
          </a:ln>
        </p:spPr>
        <p:txBody>
          <a:bodyPr anchor="ctr" bIns="45700" lIns="91425" rIns="91425" tIns="45700" wrap="square">
            <a:no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3266" u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0" name="Shape 80"/>
          <p:cNvSpPr txBox="false"/>
          <p:nvPr isPhoto="false"/>
        </p:nvSpPr>
        <p:spPr>
          <a:xfrm flipH="false" flipV="false" rot="0">
            <a:off x="910254" y="9647360"/>
            <a:ext cx="13915751" cy="4832052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Памятка</a:t>
            </a:r>
            <a:r>
              <a:rPr b="true" cap="none" i="false" strike="noStrike" sz="77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77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родителям</a:t>
            </a:r>
            <a:br>
              <a:rPr b="true" cap="none" i="false" strike="noStrike" sz="77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о </a:t>
            </a: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профилактике</a:t>
            </a: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безопасности</a:t>
            </a: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детей</a:t>
            </a: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 </a:t>
            </a:r>
            <a:endParaRPr b="true" cap="none" i="false" strike="noStrike" sz="7700" u="none">
              <a:solidFill>
                <a:srgbClr val="FFC000"/>
              </a:solidFill>
              <a:latin typeface="Verdana"/>
              <a:ea typeface="Verdana"/>
              <a:cs typeface="Verdana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rgbClr val="FFC000"/>
                </a:solidFill>
                <a:latin typeface="Verdana"/>
                <a:ea typeface="Verdana"/>
                <a:cs typeface="Verdana"/>
              </a:rPr>
              <a:t>в сети «Интернет»</a:t>
            </a:r>
            <a:endParaRPr b="true" cap="none" i="false" strike="noStrike" sz="5000" u="none">
              <a:solidFill>
                <a:srgbClr val="FFC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81" name="Shape 81"/>
          <p:cNvSpPr txBox="false"/>
          <p:nvPr isPhoto="false"/>
        </p:nvSpPr>
        <p:spPr>
          <a:xfrm flipH="false" flipV="false" rot="0">
            <a:off x="14826005" y="14803439"/>
            <a:ext cx="1196334" cy="1196334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</a:gradFill>
          <a:ln>
            <a:noFill/>
          </a:ln>
        </p:spPr>
        <p:txBody>
          <a:bodyPr anchor="ctr" bIns="45700" lIns="91425" rIns="91425" tIns="45700" wrap="square">
            <a:no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83" name="Shape 8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3230961" y="11621374"/>
            <a:ext cx="2069439" cy="3140572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85" name="Shape 85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86" name="Shape 86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87" name="Shape 87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89" name="Shape 89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90" name="Shape 90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91" name="Shape 91"/>
          <p:cNvSpPr txBox="false"/>
          <p:nvPr isPhoto="false"/>
        </p:nvSpPr>
        <p:spPr>
          <a:xfrm flipH="false" flipV="false" rot="0">
            <a:off x="910561" y="779831"/>
            <a:ext cx="14764868" cy="127723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Уважаемые родители!</a:t>
            </a:r>
            <a:endParaRPr b="false" cap="none" i="false" strike="noStrike" sz="55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1077040" y="2836896"/>
            <a:ext cx="14598388" cy="11233805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>
              <a:spcAft>
                <a:spcPts val="1800"/>
              </a:spcAft>
            </a:pP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Особую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актуальность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приобретает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проблема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вовлечения </a:t>
            </a:r>
            <a:r>
              <a:rPr sz="5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несовершеннолетних с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помощью информационных технологий в совершение преступлений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Преимущественной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мотивацией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детей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исполнению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задач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«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кураторов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» в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сети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Интернет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остается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незнание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или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получение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материальной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выгоды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Только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вместе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мы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сможем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противостоять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угрозе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!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95" name="Shape 95"/>
          <p:cNvGrpSpPr/>
          <p:nvPr isPhoto="false"/>
        </p:nvGrpSpPr>
        <p:grpSpPr>
          <a:xfrm flipH="false" flipV="false" rot="0">
            <a:off x="0" y="-280588"/>
            <a:ext cx="16022341" cy="15999775"/>
            <a:chOff x="0" y="0"/>
            <a:chExt cx="16022341" cy="15999775"/>
          </a:xfrm>
        </p:grpSpPr>
        <p:grpSp>
          <p:nvGrpSpPr>
            <p:cNvPr hidden="false" id="96" name="Shape 96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97" name="Shape 97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99" name="Shape 99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00" name="Shape 100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910561" y="779831"/>
            <a:ext cx="14764868" cy="230828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ричины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, способствующие 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вовлечению:</a:t>
            </a:r>
            <a:endParaRPr b="false" cap="none" i="false" strike="noStrike" sz="72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825786" y="3978434"/>
            <a:ext cx="14598390" cy="1055669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общая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внушаемость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 </a:t>
            </a:r>
            <a:r>
              <a:rPr sz="5400">
                <a:latin typeface="Verdana"/>
                <a:ea typeface="Verdana"/>
                <a:cs typeface="Verdana"/>
              </a:rPr>
              <a:t>эмоциональная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неустойчивость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недостаточная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развитость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критичности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мышления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низкая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устойчивость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b="true" sz="5400">
                <a:latin typeface="Verdana"/>
                <a:ea typeface="Verdana"/>
                <a:cs typeface="Verdana"/>
              </a:rPr>
              <a:t>к </a:t>
            </a:r>
            <a:r>
              <a:rPr b="true" sz="5400">
                <a:latin typeface="Verdana"/>
                <a:ea typeface="Verdana"/>
                <a:cs typeface="Verdana"/>
              </a:rPr>
              <a:t>манипуляциям</a:t>
            </a:r>
            <a:r>
              <a:rPr b="true" sz="5400">
                <a:latin typeface="Verdana"/>
                <a:ea typeface="Verdana"/>
                <a:cs typeface="Verdana"/>
              </a:rPr>
              <a:t> и </a:t>
            </a:r>
            <a:r>
              <a:rPr b="true" sz="5400">
                <a:latin typeface="Verdana"/>
                <a:ea typeface="Verdana"/>
                <a:cs typeface="Verdana"/>
              </a:rPr>
              <a:t>провокациям</a:t>
            </a:r>
            <a:r>
              <a:rPr sz="5400">
                <a:latin typeface="Verdana"/>
                <a:ea typeface="Verdana"/>
                <a:cs typeface="Verdana"/>
              </a:rPr>
              <a:t>, </a:t>
            </a:r>
            <a:r>
              <a:rPr sz="5400">
                <a:latin typeface="Verdana"/>
                <a:ea typeface="Verdana"/>
                <a:cs typeface="Verdana"/>
              </a:rPr>
              <a:t>свойственная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возрасту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повышенная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потребность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 </a:t>
            </a:r>
            <a:r>
              <a:rPr sz="5400">
                <a:latin typeface="Verdana"/>
                <a:ea typeface="Verdana"/>
                <a:cs typeface="Verdana"/>
              </a:rPr>
              <a:t>самоутверждении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недостаточная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правовая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b="true" sz="5400">
                <a:latin typeface="Verdana"/>
                <a:ea typeface="Verdana"/>
                <a:cs typeface="Verdana"/>
              </a:rPr>
              <a:t>грамотность</a:t>
            </a:r>
            <a:endParaRPr b="true" sz="5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05" name="Shape 105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06" name="Shape 106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07" name="Shape 107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09" name="Shape 109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10" name="Shape 110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910561" y="779831"/>
            <a:ext cx="14764868" cy="246217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Основной принцип вовлечения</a:t>
            </a:r>
            <a:endParaRPr b="false" cap="none" i="false" strike="noStrike" sz="55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1050925" y="3413504"/>
            <a:ext cx="14764866" cy="41241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это ослабление контроля над действиями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путем обмана, угроз, давления, введения в заблуждение.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1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Преступники могут: 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1074439" y="7411745"/>
            <a:ext cx="14947900" cy="720197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попросить «по дружбе», за подарок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или за определенную плату передать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что-то (письмо, коробку), за чем-нибудь понаблюдать или сделать,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вовлечь в игру, выдать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задания, устроить челленджи,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манипулировать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идеологическими установками.</a:t>
            </a:r>
            <a:endParaRPr sz="5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16" name="Shape 116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17" name="Shape 117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18" name="Shape 118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20" name="Shape 120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21" name="Shape 121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Маркеры вовлечения:</a:t>
            </a:r>
            <a:endParaRPr b="false" cap="none" i="false" strike="noStrike" sz="77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1114912" y="2536424"/>
            <a:ext cx="13969567" cy="125264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4400">
                <a:latin typeface="Verdana"/>
                <a:ea typeface="Verdana"/>
                <a:cs typeface="Verdana"/>
              </a:rPr>
              <a:t>изменение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манеры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поведения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(</a:t>
            </a:r>
            <a:r>
              <a:rPr sz="4400">
                <a:latin typeface="Verdana"/>
                <a:ea typeface="Verdana"/>
                <a:cs typeface="Verdana"/>
              </a:rPr>
              <a:t>появляется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скрытность</a:t>
            </a:r>
            <a:r>
              <a:rPr sz="4400">
                <a:latin typeface="Verdana"/>
                <a:ea typeface="Verdana"/>
                <a:cs typeface="Verdana"/>
              </a:rPr>
              <a:t> в </a:t>
            </a:r>
            <a:r>
              <a:rPr sz="4400">
                <a:latin typeface="Verdana"/>
                <a:ea typeface="Verdana"/>
                <a:cs typeface="Verdana"/>
              </a:rPr>
              <a:t>планах</a:t>
            </a:r>
            <a:r>
              <a:rPr sz="4400">
                <a:latin typeface="Verdana"/>
                <a:ea typeface="Verdana"/>
                <a:cs typeface="Verdana"/>
              </a:rPr>
              <a:t>, </a:t>
            </a:r>
            <a:r>
              <a:rPr sz="4400">
                <a:latin typeface="Verdana"/>
                <a:ea typeface="Verdana"/>
                <a:cs typeface="Verdana"/>
              </a:rPr>
              <a:t>резкость</a:t>
            </a:r>
            <a:r>
              <a:rPr sz="4400">
                <a:latin typeface="Verdana"/>
                <a:ea typeface="Verdana"/>
                <a:cs typeface="Verdana"/>
              </a:rPr>
              <a:t>, </a:t>
            </a:r>
            <a:r>
              <a:rPr sz="4400">
                <a:latin typeface="Verdana"/>
                <a:ea typeface="Verdana"/>
                <a:cs typeface="Verdana"/>
              </a:rPr>
              <a:t>грубость</a:t>
            </a:r>
            <a:r>
              <a:rPr sz="4400">
                <a:latin typeface="Verdana"/>
                <a:ea typeface="Verdana"/>
                <a:cs typeface="Verdana"/>
              </a:rPr>
              <a:t>, телефон постоянно в руках</a:t>
            </a:r>
            <a:r>
              <a:rPr sz="4400">
                <a:latin typeface="Verdana"/>
                <a:ea typeface="Verdana"/>
                <a:cs typeface="Verdana"/>
              </a:rPr>
              <a:t>)</a:t>
            </a:r>
            <a:endParaRPr sz="4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4400">
                <a:latin typeface="Verdana"/>
                <a:ea typeface="Verdana"/>
                <a:cs typeface="Verdana"/>
              </a:rPr>
              <a:t>изменение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внешнего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вида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(</a:t>
            </a:r>
            <a:r>
              <a:rPr sz="4400">
                <a:latin typeface="Verdana"/>
                <a:ea typeface="Verdana"/>
                <a:cs typeface="Verdana"/>
              </a:rPr>
              <a:t>может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появиться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неопрятность</a:t>
            </a:r>
            <a:br>
              <a:rPr sz="4400">
                <a:latin typeface="Verdana"/>
                <a:ea typeface="Verdana"/>
                <a:cs typeface="Verdana"/>
              </a:rPr>
            </a:br>
            <a:r>
              <a:rPr sz="4400">
                <a:latin typeface="Verdana"/>
                <a:ea typeface="Verdana"/>
                <a:cs typeface="Verdana"/>
              </a:rPr>
              <a:t>или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признаки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приверженности</a:t>
            </a:r>
            <a:br>
              <a:rPr sz="4400">
                <a:latin typeface="Verdana"/>
                <a:ea typeface="Verdana"/>
                <a:cs typeface="Verdana"/>
              </a:rPr>
            </a:br>
            <a:r>
              <a:rPr sz="4400">
                <a:latin typeface="Verdana"/>
                <a:ea typeface="Verdana"/>
                <a:cs typeface="Verdana"/>
              </a:rPr>
              <a:t>к </a:t>
            </a:r>
            <a:r>
              <a:rPr sz="4400">
                <a:latin typeface="Verdana"/>
                <a:ea typeface="Verdana"/>
                <a:cs typeface="Verdana"/>
              </a:rPr>
              <a:t>определенной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субкультуре</a:t>
            </a:r>
            <a:r>
              <a:rPr sz="4400">
                <a:latin typeface="Verdana"/>
                <a:ea typeface="Verdana"/>
                <a:cs typeface="Verdana"/>
              </a:rPr>
              <a:t>)</a:t>
            </a:r>
            <a:endParaRPr sz="4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4400">
                <a:latin typeface="Verdana"/>
                <a:ea typeface="Verdana"/>
                <a:cs typeface="Verdana"/>
              </a:rPr>
              <a:t>возможно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изменение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характера</a:t>
            </a:r>
            <a:br>
              <a:rPr sz="4400">
                <a:latin typeface="Verdana"/>
                <a:ea typeface="Verdana"/>
                <a:cs typeface="Verdana"/>
              </a:rPr>
            </a:br>
            <a:r>
              <a:rPr sz="4400">
                <a:latin typeface="Verdana"/>
                <a:ea typeface="Verdana"/>
                <a:cs typeface="Verdana"/>
              </a:rPr>
              <a:t>(</a:t>
            </a:r>
            <a:r>
              <a:rPr sz="4400">
                <a:latin typeface="Verdana"/>
                <a:ea typeface="Verdana"/>
                <a:cs typeface="Verdana"/>
              </a:rPr>
              <a:t>высокая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раздражительность</a:t>
            </a:r>
            <a:br>
              <a:rPr sz="4400">
                <a:latin typeface="Verdana"/>
                <a:ea typeface="Verdana"/>
                <a:cs typeface="Verdana"/>
              </a:rPr>
            </a:br>
            <a:r>
              <a:rPr sz="4400">
                <a:latin typeface="Verdana"/>
                <a:ea typeface="Verdana"/>
                <a:cs typeface="Verdana"/>
              </a:rPr>
              <a:t>и </a:t>
            </a:r>
            <a:r>
              <a:rPr sz="4400">
                <a:latin typeface="Verdana"/>
                <a:ea typeface="Verdana"/>
                <a:cs typeface="Verdana"/>
              </a:rPr>
              <a:t>замкнутость</a:t>
            </a:r>
            <a:r>
              <a:rPr sz="4400">
                <a:latin typeface="Verdana"/>
                <a:ea typeface="Verdana"/>
                <a:cs typeface="Verdana"/>
              </a:rPr>
              <a:t>, </a:t>
            </a:r>
            <a:r>
              <a:rPr sz="4400">
                <a:latin typeface="Verdana"/>
                <a:ea typeface="Verdana"/>
                <a:cs typeface="Verdana"/>
              </a:rPr>
              <a:t>подавленность, </a:t>
            </a:r>
            <a:r>
              <a:rPr sz="4400">
                <a:latin typeface="Verdana"/>
                <a:ea typeface="Verdana"/>
                <a:cs typeface="Verdana"/>
              </a:rPr>
              <a:t>высокомерность</a:t>
            </a:r>
            <a:br>
              <a:rPr sz="4400">
                <a:latin typeface="Verdana"/>
                <a:ea typeface="Verdana"/>
                <a:cs typeface="Verdana"/>
              </a:rPr>
            </a:br>
            <a:r>
              <a:rPr sz="4400">
                <a:latin typeface="Verdana"/>
                <a:ea typeface="Verdana"/>
                <a:cs typeface="Verdana"/>
              </a:rPr>
              <a:t>и </a:t>
            </a:r>
            <a:r>
              <a:rPr sz="4400">
                <a:latin typeface="Verdana"/>
                <a:ea typeface="Verdana"/>
                <a:cs typeface="Verdana"/>
              </a:rPr>
              <a:t>резкая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самоуверенность</a:t>
            </a:r>
            <a:r>
              <a:rPr sz="4400">
                <a:latin typeface="Verdana"/>
                <a:ea typeface="Verdana"/>
                <a:cs typeface="Verdana"/>
              </a:rPr>
              <a:t>)</a:t>
            </a:r>
            <a:endParaRPr sz="4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4400">
                <a:latin typeface="Verdana"/>
                <a:ea typeface="Verdana"/>
                <a:cs typeface="Verdana"/>
              </a:rPr>
              <a:t>изменение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b="true" sz="4400">
                <a:latin typeface="Verdana"/>
                <a:ea typeface="Verdana"/>
                <a:cs typeface="Verdana"/>
              </a:rPr>
              <a:t>отношения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br>
              <a:rPr b="true" sz="4400">
                <a:latin typeface="Verdana"/>
                <a:ea typeface="Verdana"/>
                <a:cs typeface="Verdana"/>
              </a:rPr>
            </a:br>
            <a:r>
              <a:rPr b="true" sz="4400">
                <a:latin typeface="Verdana"/>
                <a:ea typeface="Verdana"/>
                <a:cs typeface="Verdana"/>
              </a:rPr>
              <a:t>к </a:t>
            </a:r>
            <a:r>
              <a:rPr b="true" sz="4400">
                <a:latin typeface="Verdana"/>
                <a:ea typeface="Verdana"/>
                <a:cs typeface="Verdana"/>
              </a:rPr>
              <a:t>учебе</a:t>
            </a:r>
            <a:r>
              <a:rPr b="true"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(</a:t>
            </a:r>
            <a:r>
              <a:rPr sz="4400">
                <a:latin typeface="Verdana"/>
                <a:ea typeface="Verdana"/>
                <a:cs typeface="Verdana"/>
              </a:rPr>
              <a:t>появляются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пропуски</a:t>
            </a:r>
            <a:r>
              <a:rPr sz="4400">
                <a:latin typeface="Verdana"/>
                <a:ea typeface="Verdana"/>
                <a:cs typeface="Verdana"/>
              </a:rPr>
              <a:t> </a:t>
            </a:r>
            <a:r>
              <a:rPr sz="4400">
                <a:latin typeface="Verdana"/>
                <a:ea typeface="Verdana"/>
                <a:cs typeface="Verdana"/>
              </a:rPr>
              <a:t>занятий</a:t>
            </a:r>
            <a:r>
              <a:rPr sz="4400">
                <a:latin typeface="Verdana"/>
                <a:ea typeface="Verdana"/>
                <a:cs typeface="Verdana"/>
              </a:rPr>
              <a:t> и </a:t>
            </a:r>
            <a:r>
              <a:rPr sz="4400">
                <a:latin typeface="Verdana"/>
                <a:ea typeface="Verdana"/>
                <a:cs typeface="Verdana"/>
              </a:rPr>
              <a:t>безразличие</a:t>
            </a:r>
            <a:r>
              <a:rPr sz="4400">
                <a:latin typeface="Verdana"/>
                <a:ea typeface="Verdana"/>
                <a:cs typeface="Verdana"/>
              </a:rPr>
              <a:t>)</a:t>
            </a:r>
            <a:endParaRPr sz="4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4400">
                <a:latin typeface="Verdana"/>
                <a:ea typeface="Verdana"/>
                <a:cs typeface="Verdana"/>
              </a:rPr>
              <a:t>наличие денежных средств</a:t>
            </a:r>
            <a:r>
              <a:rPr sz="4400">
                <a:latin typeface="Verdana"/>
                <a:ea typeface="Verdana"/>
                <a:cs typeface="Verdana"/>
              </a:rPr>
              <a:t>, источник которых не известен</a:t>
            </a:r>
            <a:endParaRPr sz="4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5" name="GroupShape 1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26" name="Shape 126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27" name="Shape 127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28" name="Shape 128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30" name="Shape 130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31" name="Shape 131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783562" y="779831"/>
            <a:ext cx="15650239" cy="230828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Изменение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социального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окружения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и </a:t>
            </a:r>
            <a:r>
              <a:rPr b="true" cap="none" i="false" strike="noStrike" sz="72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последствия</a:t>
            </a:r>
            <a:endParaRPr b="false" cap="none" i="false" strike="noStrike" sz="72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828301" y="3744417"/>
            <a:ext cx="14467046" cy="10987583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появились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новые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друзья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b="true" sz="5400">
                <a:latin typeface="Verdana"/>
                <a:ea typeface="Verdana"/>
                <a:cs typeface="Verdana"/>
              </a:rPr>
              <a:t>(</a:t>
            </a:r>
            <a:r>
              <a:rPr b="true" sz="5400">
                <a:latin typeface="Verdana"/>
                <a:ea typeface="Verdana"/>
                <a:cs typeface="Verdana"/>
              </a:rPr>
              <a:t>или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взрослые</a:t>
            </a:r>
            <a:r>
              <a:rPr b="true" sz="5400">
                <a:latin typeface="Verdana"/>
                <a:ea typeface="Verdana"/>
                <a:cs typeface="Verdana"/>
              </a:rPr>
              <a:t> </a:t>
            </a:r>
            <a:r>
              <a:rPr b="true" sz="5400">
                <a:latin typeface="Verdana"/>
                <a:ea typeface="Verdana"/>
                <a:cs typeface="Verdana"/>
              </a:rPr>
              <a:t>знакомые</a:t>
            </a:r>
            <a:r>
              <a:rPr b="true" sz="5400">
                <a:latin typeface="Verdana"/>
                <a:ea typeface="Verdana"/>
                <a:cs typeface="Verdana"/>
              </a:rPr>
              <a:t>), 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которые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не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относятся</a:t>
            </a:r>
            <a:r>
              <a:rPr sz="5400">
                <a:latin typeface="Verdana"/>
                <a:ea typeface="Verdana"/>
                <a:cs typeface="Verdana"/>
              </a:rPr>
              <a:t> к </a:t>
            </a:r>
            <a:r>
              <a:rPr sz="5400">
                <a:latin typeface="Verdana"/>
                <a:ea typeface="Verdana"/>
                <a:cs typeface="Verdana"/>
              </a:rPr>
              <a:t>той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среде</a:t>
            </a:r>
            <a:r>
              <a:rPr sz="5400">
                <a:latin typeface="Verdana"/>
                <a:ea typeface="Verdana"/>
                <a:cs typeface="Verdana"/>
              </a:rPr>
              <a:t>,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 </a:t>
            </a:r>
            <a:r>
              <a:rPr sz="5400">
                <a:latin typeface="Verdana"/>
                <a:ea typeface="Verdana"/>
                <a:cs typeface="Verdana"/>
              </a:rPr>
              <a:t>которой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рос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обучающийся</a:t>
            </a:r>
            <a:endParaRPr b="true"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общение</a:t>
            </a:r>
            <a:r>
              <a:rPr sz="5400">
                <a:latin typeface="Verdana"/>
                <a:ea typeface="Verdana"/>
                <a:cs typeface="Verdana"/>
              </a:rPr>
              <a:t> с «</a:t>
            </a:r>
            <a:r>
              <a:rPr sz="5400">
                <a:latin typeface="Verdana"/>
                <a:ea typeface="Verdana"/>
                <a:cs typeface="Verdana"/>
              </a:rPr>
              <a:t>новыми</a:t>
            </a:r>
            <a:r>
              <a:rPr sz="5400">
                <a:latin typeface="Verdana"/>
                <a:ea typeface="Verdana"/>
                <a:cs typeface="Verdana"/>
              </a:rPr>
              <a:t>» </a:t>
            </a:r>
            <a:r>
              <a:rPr sz="5400">
                <a:latin typeface="Verdana"/>
                <a:ea typeface="Verdana"/>
                <a:cs typeface="Verdana"/>
              </a:rPr>
              <a:t>друзьями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чаще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всего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происходит</a:t>
            </a:r>
            <a:r>
              <a:rPr sz="5400">
                <a:latin typeface="Verdana"/>
                <a:ea typeface="Verdana"/>
                <a:cs typeface="Verdana"/>
              </a:rPr>
              <a:t> в </a:t>
            </a:r>
            <a:r>
              <a:rPr sz="5400">
                <a:latin typeface="Verdana"/>
                <a:ea typeface="Verdana"/>
                <a:cs typeface="Verdana"/>
              </a:rPr>
              <a:t>онлайн-формате</a:t>
            </a:r>
            <a:endParaRPr b="true" sz="5400">
              <a:latin typeface="Verdana"/>
              <a:ea typeface="Verdana"/>
              <a:cs typeface="Verdana"/>
            </a:endParaRPr>
          </a:p>
          <a:p>
            <a:pPr algn="l" indent="-685800" lvl="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у </a:t>
            </a:r>
            <a:r>
              <a:rPr sz="5400">
                <a:latin typeface="Verdana"/>
                <a:ea typeface="Verdana"/>
                <a:cs typeface="Verdana"/>
              </a:rPr>
              <a:t>обучающегося</a:t>
            </a:r>
            <a:r>
              <a:rPr sz="5400">
                <a:latin typeface="Verdana"/>
                <a:ea typeface="Verdana"/>
                <a:cs typeface="Verdana"/>
              </a:rPr>
              <a:t> и «</a:t>
            </a:r>
            <a:r>
              <a:rPr sz="5400">
                <a:latin typeface="Verdana"/>
                <a:ea typeface="Verdana"/>
                <a:cs typeface="Verdana"/>
              </a:rPr>
              <a:t>новых</a:t>
            </a:r>
            <a:r>
              <a:rPr sz="5400">
                <a:latin typeface="Verdana"/>
                <a:ea typeface="Verdana"/>
                <a:cs typeface="Verdana"/>
              </a:rPr>
              <a:t>»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знакомых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присутствует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очевидное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несовпадение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интересов</a:t>
            </a:r>
            <a:r>
              <a:rPr sz="5400">
                <a:latin typeface="Verdana"/>
                <a:ea typeface="Verdana"/>
                <a:cs typeface="Verdana"/>
              </a:rPr>
              <a:t> и </a:t>
            </a:r>
            <a:r>
              <a:rPr sz="5400">
                <a:latin typeface="Verdana"/>
                <a:ea typeface="Verdana"/>
                <a:cs typeface="Verdana"/>
              </a:rPr>
              <a:t>друзей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в </a:t>
            </a:r>
            <a:r>
              <a:rPr sz="5400">
                <a:latin typeface="Verdana"/>
                <a:ea typeface="Verdana"/>
                <a:cs typeface="Verdana"/>
              </a:rPr>
              <a:t>разговоре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ребенок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стал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чаще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высказываться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на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политические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 </a:t>
            </a:r>
            <a:r>
              <a:rPr sz="5400">
                <a:latin typeface="Verdana"/>
                <a:ea typeface="Verdana"/>
                <a:cs typeface="Verdana"/>
              </a:rPr>
              <a:t>социальные</a:t>
            </a:r>
            <a:r>
              <a:rPr sz="5400">
                <a:latin typeface="Verdana"/>
                <a:ea typeface="Verdana"/>
                <a:cs typeface="Verdana"/>
              </a:rPr>
              <a:t> </a:t>
            </a:r>
            <a:r>
              <a:rPr sz="5400">
                <a:latin typeface="Verdana"/>
                <a:ea typeface="Verdana"/>
                <a:cs typeface="Verdana"/>
              </a:rPr>
              <a:t>темы</a:t>
            </a:r>
            <a:endParaRPr sz="5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5" name="GroupShape 1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36" name="Shape 136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37" name="Shape 137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38" name="Shape 138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40" name="Shape 140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41" name="Shape 141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1 шаг - предупредить:</a:t>
            </a:r>
            <a:endParaRPr b="false" cap="none" i="false" strike="noStrike" sz="77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1103154" y="2569512"/>
            <a:ext cx="14467046" cy="5539938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информировать подростков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об активизации деятельности террористических организации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по вербовке несовершеннолетних,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рассказать об ответственности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(уголовной и административной).</a:t>
            </a:r>
            <a:endParaRPr sz="5400">
              <a:latin typeface="Verdana"/>
              <a:ea typeface="Verdana"/>
              <a:cs typeface="Verdana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899762" y="8241407"/>
            <a:ext cx="15650239" cy="127723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2 шаг - контактировать:</a:t>
            </a:r>
            <a:endParaRPr b="false" cap="none" i="false" strike="noStrike" sz="77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1050925" y="9626350"/>
            <a:ext cx="14467046" cy="553993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всегда интересуйтесь делами ребенка</a:t>
            </a:r>
            <a:r>
              <a:rPr sz="5400">
                <a:latin typeface="Verdana"/>
                <a:ea typeface="Verdana"/>
                <a:cs typeface="Verdana"/>
              </a:rPr>
              <a:t>, с кем дружит, с кем переписывается в сетях,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поддерживайте контакты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b="true" sz="5400">
                <a:latin typeface="Verdana"/>
                <a:ea typeface="Verdana"/>
                <a:cs typeface="Verdana"/>
              </a:rPr>
              <a:t>с друзьями ребенка</a:t>
            </a:r>
            <a:r>
              <a:rPr sz="5400">
                <a:latin typeface="Verdana"/>
                <a:ea typeface="Verdana"/>
                <a:cs typeface="Verdana"/>
              </a:rPr>
              <a:t>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а также их родителями.</a:t>
            </a:r>
            <a:endParaRPr sz="5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7" name="GroupShape 1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48" name="Shape 148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sp>
          <p:nvSpPr>
            <p:cNvPr hidden="false" id="149" name="Shape 149"/>
            <p:cNvSpPr txBox="false"/>
            <p:nvPr isPhoto="false"/>
          </p:nvSpPr>
          <p:spPr>
            <a:xfrm flipH="false" flipV="false" rot="0"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3266" u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hidden="false" id="150" name="Shape 150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3 шаг – научить:</a:t>
            </a:r>
            <a:endParaRPr b="false" cap="none" i="false" strike="noStrike" sz="77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53" name="Shape 153"/>
          <p:cNvSpPr txBox="false"/>
          <p:nvPr isPhoto="false"/>
        </p:nvSpPr>
        <p:spPr>
          <a:xfrm flipH="false" flipV="false" rot="0">
            <a:off x="1103154" y="2109769"/>
            <a:ext cx="14895671" cy="1264957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indent="0" lvl="1"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indent="0" lvl="2" marL="914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indent="0" lvl="3" marL="1371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indent="0" lvl="4" marL="18288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indent="0" lvl="5" marL="22860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indent="0" lvl="6" marL="2743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indent="0" lvl="7" marL="32004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indent="0" lvl="8" marL="36576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не отвечать на сомнительные предложения </a:t>
            </a:r>
            <a:r>
              <a:rPr sz="5400">
                <a:latin typeface="Verdana"/>
                <a:ea typeface="Verdana"/>
                <a:cs typeface="Verdana"/>
              </a:rPr>
              <a:t>и сообщения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от незнакомых людей. 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быть подозрительным, </a:t>
            </a:r>
            <a:r>
              <a:rPr sz="5400">
                <a:latin typeface="Verdana"/>
                <a:ea typeface="Verdana"/>
                <a:cs typeface="Verdana"/>
              </a:rPr>
              <a:t>особенно,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если собеседник требует сохранить тайну переписки.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не разглашать личные данные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 социальных сетях и компьютерных играх (адреса, телефоны и т.д.)</a:t>
            </a:r>
            <a:endParaRPr sz="5400">
              <a:latin typeface="Verdana"/>
              <a:ea typeface="Verdana"/>
              <a:cs typeface="Verdana"/>
            </a:endParaRPr>
          </a:p>
          <a:p>
            <a:pPr algn="l" indent="-685800" marL="68580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true" sz="5400">
                <a:latin typeface="Verdana"/>
                <a:ea typeface="Verdana"/>
                <a:cs typeface="Verdana"/>
              </a:rPr>
              <a:t>сообщать </a:t>
            </a:r>
            <a:r>
              <a:rPr sz="5400">
                <a:latin typeface="Verdana"/>
                <a:ea typeface="Verdana"/>
                <a:cs typeface="Verdana"/>
              </a:rPr>
              <a:t>родителям или педагогам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b="true" sz="5400">
                <a:latin typeface="Verdana"/>
                <a:ea typeface="Verdana"/>
                <a:cs typeface="Verdana"/>
              </a:rPr>
              <a:t>о любых предложениях</a:t>
            </a:r>
            <a:br>
              <a:rPr b="true" sz="5400">
                <a:latin typeface="Verdana"/>
                <a:ea typeface="Verdana"/>
                <a:cs typeface="Verdana"/>
              </a:rPr>
            </a:br>
            <a:r>
              <a:rPr b="true" sz="5400">
                <a:latin typeface="Verdana"/>
                <a:ea typeface="Verdana"/>
                <a:cs typeface="Verdana"/>
              </a:rPr>
              <a:t>от незнакомых людей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(заработка, предоставления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услуг, включение в сообщество)!</a:t>
            </a:r>
            <a:endParaRPr b="true" sz="5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55" name="Shape 155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sp>
          <p:nvSpPr>
            <p:cNvPr hidden="false" id="156" name="Shape 156"/>
            <p:cNvSpPr txBox="false"/>
            <p:nvPr isPhoto="false"/>
          </p:nvSpPr>
          <p:spPr>
            <a:xfrm flipH="false" flipV="false" rot="0"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3266" u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hidden="false" id="157" name="Shape 157"/>
            <p:cNvSpPr txBox="false"/>
            <p:nvPr isPhoto="false"/>
          </p:nvSpPr>
          <p:spPr>
            <a:xfrm flipH="false" flipV="false" rot="0">
              <a:off x="14826007" y="14803441"/>
              <a:ext cx="1196333" cy="119633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Дорогие родители!</a:t>
            </a:r>
            <a:endParaRPr b="false" cap="none" i="false" strike="noStrike" sz="7700" u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926102" y="2523251"/>
            <a:ext cx="14390098" cy="1257263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Будьте максимально бдительными, интересуйтесь планами своих детей</a:t>
            </a:r>
            <a:b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 оградите их от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совершения правонарушения.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3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Чаще разговаривайте с ребенком, делитесь тем, что считаете важным</a:t>
            </a:r>
            <a:b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жизни, </a:t>
            </a: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транслируйте ценности личным примером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3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Направьте энергию </a:t>
            </a: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ребенка</a:t>
            </a:r>
            <a:b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 развитие творческого потенциала, спортивных навыков, участие</a:t>
            </a:r>
            <a:b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волонтерской деятельности и т.д.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4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Берегите детство!</a:t>
            </a:r>
            <a:endParaRPr b="false" cap="none" i="false" strike="noStrike" sz="5400" u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МинОбр">
      <a:dk1>
        <a:srgbClr val="000000"/>
      </a:dk1>
      <a:lt1>
        <a:srgbClr val="FFFFFF"/>
      </a:lt1>
      <a:dk2>
        <a:srgbClr val="505A78"/>
      </a:dk2>
      <a:lt2>
        <a:srgbClr val="EBEBF0"/>
      </a:lt2>
      <a:accent1>
        <a:srgbClr val="64BDE1"/>
      </a:accent1>
      <a:accent2>
        <a:srgbClr val="008BBF"/>
      </a:accent2>
      <a:accent3>
        <a:srgbClr val="D9D9E3"/>
      </a:accent3>
      <a:accent4>
        <a:srgbClr val="677399"/>
      </a:accent4>
      <a:accent5>
        <a:srgbClr val="8FCFE9"/>
      </a:accent5>
      <a:accent6>
        <a:srgbClr val="DC5050"/>
      </a:accent6>
      <a:hlink>
        <a:srgbClr val="3C4155"/>
      </a:hlink>
      <a:folHlink>
        <a:srgbClr val="DC505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2025-12-22T11:23:38Z</dcterms:modified>
</cp:coreProperties>
</file>