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media/image3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724" r:id="rId2"/>
    <p:sldMasterId id="214748374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0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4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0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14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30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6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32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0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1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17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36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07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65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844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7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2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6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192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8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3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50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08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4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0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44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335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10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361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44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034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30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422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21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400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23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062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271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7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5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2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5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7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00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17090" y="1935701"/>
            <a:ext cx="11430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2487295">
              <a:lnSpc>
                <a:spcPct val="100000"/>
              </a:lnSpc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«Революция в области охраны труда: роль искусственного интеллекта и цифровизации на рабочих местах»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438400"/>
            <a:ext cx="6248400" cy="39138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FE384D-B563-4B38-BF2E-032453162DD3}"/>
              </a:ext>
            </a:extLst>
          </p:cNvPr>
          <p:cNvSpPr txBox="1"/>
          <p:nvPr/>
        </p:nvSpPr>
        <p:spPr>
          <a:xfrm>
            <a:off x="275302" y="5151969"/>
            <a:ext cx="10926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2487295" algn="ctr" defTabSz="179388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lang="ru-RU" sz="3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600" b="1" spc="-20" dirty="0">
                <a:solidFill>
                  <a:srgbClr val="FF0000"/>
                </a:solidFill>
                <a:latin typeface="Calibri"/>
                <a:cs typeface="Calibri"/>
              </a:rPr>
              <a:t>Международному</a:t>
            </a:r>
            <a:r>
              <a:rPr lang="ru-RU"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600" b="1" spc="-25" dirty="0">
                <a:solidFill>
                  <a:srgbClr val="FF0000"/>
                </a:solidFill>
                <a:latin typeface="Calibri"/>
                <a:cs typeface="Calibri"/>
              </a:rPr>
              <a:t>дню </a:t>
            </a:r>
            <a:r>
              <a:rPr lang="ru-RU" sz="3600" b="1" dirty="0">
                <a:solidFill>
                  <a:srgbClr val="FF0000"/>
                </a:solidFill>
                <a:latin typeface="Calibri"/>
                <a:cs typeface="Calibri"/>
              </a:rPr>
              <a:t>охраны</a:t>
            </a:r>
            <a:r>
              <a:rPr lang="ru-RU" sz="3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FF0000"/>
                </a:solidFill>
                <a:latin typeface="Calibri"/>
                <a:cs typeface="Calibri"/>
              </a:rPr>
              <a:t>труда 28 апреля 2025 года</a:t>
            </a:r>
            <a:endParaRPr lang="ru-RU" sz="3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07B90-F07F-4147-B30A-74B9D699DF51}"/>
              </a:ext>
            </a:extLst>
          </p:cNvPr>
          <p:cNvSpPr txBox="1"/>
          <p:nvPr/>
        </p:nvSpPr>
        <p:spPr>
          <a:xfrm>
            <a:off x="762000" y="381000"/>
            <a:ext cx="9982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Климовский филиал ГБПОУ «Брянский аграрный техникум имени Героя России А.С. Зайцева»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1808" y="304800"/>
            <a:ext cx="5547594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Благодаря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машинному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обучению</a:t>
            </a:r>
            <a:r>
              <a:rPr sz="3200" b="1" spc="-10" dirty="0">
                <a:latin typeface="Calibri"/>
                <a:cs typeface="Calibri"/>
              </a:rPr>
              <a:t>,</a:t>
            </a:r>
            <a:r>
              <a:rPr lang="ru-RU" sz="3200" spc="-1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системы</a:t>
            </a:r>
            <a:r>
              <a:rPr lang="ru-RU" sz="3200" b="1" spc="-85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искусственного</a:t>
            </a:r>
            <a:r>
              <a:rPr lang="ru-RU" sz="320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интеллекта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могут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адаптироваться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к </a:t>
            </a:r>
            <a:r>
              <a:rPr sz="3200" b="1" spc="-10" dirty="0">
                <a:latin typeface="Calibri"/>
                <a:cs typeface="Calibri"/>
              </a:rPr>
              <a:t>изменяющимся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условиям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и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становиться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еще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более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эффективными</a:t>
            </a:r>
            <a:r>
              <a:rPr sz="3200" b="1" dirty="0">
                <a:latin typeface="Calibri"/>
                <a:cs typeface="Calibri"/>
              </a:rPr>
              <a:t> со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временем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297" y="762000"/>
            <a:ext cx="5306703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FB312-E8ED-4DCF-B6E6-9F9E840AACE9}"/>
              </a:ext>
            </a:extLst>
          </p:cNvPr>
          <p:cNvSpPr txBox="1"/>
          <p:nvPr/>
        </p:nvSpPr>
        <p:spPr>
          <a:xfrm>
            <a:off x="1600200" y="4648200"/>
            <a:ext cx="1043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lang="ru-RU" sz="3200" b="1" dirty="0">
                <a:latin typeface="Calibri"/>
                <a:cs typeface="Calibri"/>
              </a:rPr>
              <a:t>Цифровизация</a:t>
            </a:r>
            <a:r>
              <a:rPr lang="ru-RU" sz="3200" b="1" spc="-6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рабочих</a:t>
            </a:r>
            <a:r>
              <a:rPr lang="ru-RU" sz="3200" b="1" spc="-7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процессов</a:t>
            </a:r>
            <a:r>
              <a:rPr lang="ru-RU" sz="3200" spc="-1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в</a:t>
            </a:r>
            <a:r>
              <a:rPr lang="ru-RU" sz="3200" b="1" spc="-7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охране</a:t>
            </a:r>
            <a:r>
              <a:rPr lang="ru-RU" sz="3200" b="1" spc="-85" dirty="0">
                <a:latin typeface="Calibri"/>
                <a:cs typeface="Calibri"/>
              </a:rPr>
              <a:t> </a:t>
            </a:r>
            <a:r>
              <a:rPr lang="ru-RU" sz="3200" b="1" spc="-20" dirty="0">
                <a:latin typeface="Calibri"/>
                <a:cs typeface="Calibri"/>
              </a:rPr>
              <a:t>труда</a:t>
            </a:r>
            <a:r>
              <a:rPr lang="ru-RU" sz="3200" b="1" spc="-6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повышает</a:t>
            </a:r>
            <a:r>
              <a:rPr lang="ru-RU" sz="320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эффективность</a:t>
            </a:r>
            <a:r>
              <a:rPr lang="ru-RU" sz="3200" b="1" spc="-1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и</a:t>
            </a:r>
            <a:r>
              <a:rPr lang="ru-RU" sz="3200" b="1" spc="-2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безопасность, автоматизируя</a:t>
            </a:r>
            <a:r>
              <a:rPr lang="ru-RU" sz="3200" b="1" spc="-10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мониторинг</a:t>
            </a:r>
            <a:r>
              <a:rPr lang="ru-RU" sz="3200" b="1" spc="-110" dirty="0">
                <a:latin typeface="Calibri"/>
                <a:cs typeface="Calibri"/>
              </a:rPr>
              <a:t> </a:t>
            </a:r>
            <a:r>
              <a:rPr lang="ru-RU" sz="3200" b="1" spc="-50" dirty="0">
                <a:latin typeface="Calibri"/>
                <a:cs typeface="Calibri"/>
              </a:rPr>
              <a:t>и</a:t>
            </a:r>
            <a:r>
              <a:rPr lang="ru-RU" sz="3200" spc="-5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анализ</a:t>
            </a:r>
            <a:r>
              <a:rPr lang="ru-RU" sz="3200" b="1" spc="-7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данных.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200" y="953963"/>
            <a:ext cx="51816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Искусственный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интеллект</a:t>
            </a:r>
            <a:endParaRPr sz="3200" dirty="0">
              <a:latin typeface="Calibri"/>
              <a:cs typeface="Calibri"/>
            </a:endParaRPr>
          </a:p>
          <a:p>
            <a:pPr marL="12700" marR="265430" algn="ctr">
              <a:lnSpc>
                <a:spcPct val="100000"/>
              </a:lnSpc>
            </a:pPr>
            <a:r>
              <a:rPr lang="ru-RU" sz="3200" b="1" dirty="0">
                <a:latin typeface="Calibri"/>
                <a:cs typeface="Calibri"/>
              </a:rPr>
              <a:t>п</a:t>
            </a:r>
            <a:r>
              <a:rPr sz="3200" b="1" dirty="0" err="1">
                <a:latin typeface="Calibri"/>
                <a:cs typeface="Calibri"/>
              </a:rPr>
              <a:t>овышает</a:t>
            </a:r>
            <a:r>
              <a:rPr lang="ru-RU" sz="3200" b="1" spc="-10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эффективность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охраны </a:t>
            </a:r>
            <a:r>
              <a:rPr sz="3200" b="1" spc="-20" dirty="0" err="1">
                <a:latin typeface="Calibri"/>
                <a:cs typeface="Calibri"/>
              </a:rPr>
              <a:t>труда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через</a:t>
            </a:r>
            <a:r>
              <a:rPr lang="ru-RU" sz="3200" b="1" spc="-8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автоматизацию</a:t>
            </a:r>
            <a:r>
              <a:rPr lang="ru-RU" sz="3200" b="1" spc="-1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процессов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анализ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данных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316" y="381000"/>
            <a:ext cx="5777484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43091-4125-4D42-96F8-3EFC7EF7A7D4}"/>
              </a:ext>
            </a:extLst>
          </p:cNvPr>
          <p:cNvSpPr txBox="1"/>
          <p:nvPr/>
        </p:nvSpPr>
        <p:spPr>
          <a:xfrm>
            <a:off x="1676400" y="472440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86055" algn="ctr">
              <a:lnSpc>
                <a:spcPct val="100000"/>
              </a:lnSpc>
            </a:pPr>
            <a:r>
              <a:rPr lang="ru-RU" sz="2800" b="1" spc="-10" dirty="0">
                <a:latin typeface="Calibri"/>
                <a:cs typeface="Calibri"/>
              </a:rPr>
              <a:t>Безопасность</a:t>
            </a:r>
            <a:r>
              <a:rPr lang="ru-RU" sz="2800" b="1" spc="-6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на</a:t>
            </a:r>
            <a:r>
              <a:rPr lang="ru-RU" sz="2800" b="1" spc="-4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рабочем</a:t>
            </a:r>
            <a:r>
              <a:rPr lang="ru-RU" sz="2800" b="1" spc="-6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месте</a:t>
            </a:r>
            <a:r>
              <a:rPr lang="ru-RU" sz="2800" b="1" spc="-40" dirty="0">
                <a:latin typeface="Calibri"/>
                <a:cs typeface="Calibri"/>
              </a:rPr>
              <a:t> </a:t>
            </a:r>
            <a:r>
              <a:rPr lang="ru-RU" sz="2800" b="1" spc="-50" dirty="0">
                <a:latin typeface="Calibri"/>
                <a:cs typeface="Calibri"/>
              </a:rPr>
              <a:t>— </a:t>
            </a:r>
            <a:r>
              <a:rPr lang="ru-RU" sz="2800" b="1" spc="-10" dirty="0">
                <a:latin typeface="Calibri"/>
                <a:cs typeface="Calibri"/>
              </a:rPr>
              <a:t>приоритет</a:t>
            </a:r>
            <a:r>
              <a:rPr lang="ru-RU" sz="2800" b="1" spc="-5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для</a:t>
            </a:r>
            <a:r>
              <a:rPr lang="ru-RU" sz="2800" b="1" spc="-45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эффективной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цифровизации.</a:t>
            </a:r>
            <a:r>
              <a:rPr lang="ru-RU" sz="2800" b="1" spc="-5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Анализ</a:t>
            </a:r>
            <a:r>
              <a:rPr lang="ru-RU" sz="2800" b="1" spc="-7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данных </a:t>
            </a:r>
            <a:r>
              <a:rPr lang="ru-RU" sz="2800" b="1" dirty="0">
                <a:latin typeface="Calibri"/>
                <a:cs typeface="Calibri"/>
              </a:rPr>
              <a:t>играет</a:t>
            </a:r>
            <a:r>
              <a:rPr lang="ru-RU" sz="2800" b="1" spc="-7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ключевую</a:t>
            </a:r>
            <a:r>
              <a:rPr lang="ru-RU" sz="2800" b="1" spc="-8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роль</a:t>
            </a:r>
            <a:r>
              <a:rPr lang="ru-RU" sz="2800" b="1" spc="-75" dirty="0">
                <a:latin typeface="Calibri"/>
                <a:cs typeface="Calibri"/>
              </a:rPr>
              <a:t> </a:t>
            </a:r>
            <a:r>
              <a:rPr lang="ru-RU" sz="2800" b="1" spc="-50" dirty="0">
                <a:latin typeface="Calibri"/>
                <a:cs typeface="Calibri"/>
              </a:rPr>
              <a:t>в</a:t>
            </a:r>
            <a:r>
              <a:rPr lang="ru-RU" sz="2800" spc="-5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повышении</a:t>
            </a:r>
            <a:r>
              <a:rPr lang="ru-RU" sz="2800" b="1" spc="-65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эффективности</a:t>
            </a:r>
            <a:r>
              <a:rPr lang="ru-RU" sz="2800" b="1" spc="-7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охраны труда.</a:t>
            </a:r>
            <a:endParaRPr lang="ru-RU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0" y="621821"/>
            <a:ext cx="6052947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 err="1">
                <a:latin typeface="Calibri"/>
                <a:cs typeface="Calibri"/>
              </a:rPr>
              <a:t>Внедрение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искусственного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интеллекта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цифровых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технологий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рабочем </a:t>
            </a:r>
            <a:r>
              <a:rPr sz="2800" b="1" dirty="0">
                <a:latin typeface="Calibri"/>
                <a:cs typeface="Calibri"/>
              </a:rPr>
              <a:t>месте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имеет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множество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преимуществ. </a:t>
            </a:r>
            <a:r>
              <a:rPr sz="2800" b="1" dirty="0">
                <a:latin typeface="Calibri"/>
                <a:cs typeface="Calibri"/>
              </a:rPr>
              <a:t>Это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включает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себя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улучшение безопасности,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автоматизацию рутинных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задач,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повышение</a:t>
            </a:r>
            <a:endParaRPr sz="2800" dirty="0">
              <a:latin typeface="Calibri"/>
              <a:cs typeface="Calibri"/>
            </a:endParaRPr>
          </a:p>
          <a:p>
            <a:pPr marL="12700" marR="161925"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эффективности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точности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работы,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а </a:t>
            </a:r>
            <a:r>
              <a:rPr sz="2800" b="1" dirty="0">
                <a:latin typeface="Calibri"/>
                <a:cs typeface="Calibri"/>
              </a:rPr>
              <a:t>также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возможность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анализа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больших </a:t>
            </a:r>
            <a:r>
              <a:rPr sz="2800" b="1" dirty="0">
                <a:latin typeface="Calibri"/>
                <a:cs typeface="Calibri"/>
              </a:rPr>
              <a:t>объемов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данных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принятия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обоснованных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решений.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Все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эти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аспекты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способствуют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созданию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более </a:t>
            </a:r>
            <a:r>
              <a:rPr sz="2800" b="1" dirty="0">
                <a:latin typeface="Calibri"/>
                <a:cs typeface="Calibri"/>
              </a:rPr>
              <a:t>безопасной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продуктивной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рабочей среды.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4876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2542"/>
            <a:ext cx="563880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765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Внедрение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искусственного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интеллекта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цифровых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технологий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охрану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труда </a:t>
            </a:r>
            <a:r>
              <a:rPr sz="3200" b="1" dirty="0">
                <a:latin typeface="Calibri"/>
                <a:cs typeface="Calibri"/>
              </a:rPr>
              <a:t>также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открывает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новые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возможности </a:t>
            </a:r>
            <a:r>
              <a:rPr sz="3200" b="1" dirty="0">
                <a:latin typeface="Calibri"/>
                <a:cs typeface="Calibri"/>
              </a:rPr>
              <a:t>для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повышения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безопасности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и</a:t>
            </a:r>
            <a:endParaRPr sz="3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эффективности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работы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304800"/>
            <a:ext cx="5707380" cy="3933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C1107-FC60-4AB1-86A3-269A0E92B16F}"/>
              </a:ext>
            </a:extLst>
          </p:cNvPr>
          <p:cNvSpPr txBox="1"/>
          <p:nvPr/>
        </p:nvSpPr>
        <p:spPr>
          <a:xfrm>
            <a:off x="1371600" y="4419600"/>
            <a:ext cx="10660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lang="ru-RU" sz="3200" b="1" dirty="0">
                <a:latin typeface="Calibri"/>
                <a:cs typeface="Calibri"/>
              </a:rPr>
              <a:t>Одним</a:t>
            </a:r>
            <a:r>
              <a:rPr lang="ru-RU" sz="3200" b="1" spc="-5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из</a:t>
            </a:r>
            <a:r>
              <a:rPr lang="ru-RU" sz="3200" b="1" spc="-7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успешных</a:t>
            </a:r>
            <a:r>
              <a:rPr lang="ru-RU" sz="3200" b="1" spc="-6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примеров</a:t>
            </a:r>
            <a:r>
              <a:rPr lang="ru-RU" sz="3200" b="1" spc="-5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является</a:t>
            </a:r>
            <a:r>
              <a:rPr lang="ru-RU" sz="320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использование</a:t>
            </a:r>
            <a:r>
              <a:rPr lang="ru-RU" sz="3200" b="1" spc="-6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систем</a:t>
            </a:r>
            <a:r>
              <a:rPr lang="ru-RU" sz="3200" b="1" spc="-5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мониторинга </a:t>
            </a:r>
            <a:r>
              <a:rPr lang="ru-RU" sz="3200" b="1" dirty="0">
                <a:latin typeface="Calibri"/>
                <a:cs typeface="Calibri"/>
              </a:rPr>
              <a:t>состояния</a:t>
            </a:r>
            <a:r>
              <a:rPr lang="ru-RU" sz="3200" b="1" spc="-12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здоровья</a:t>
            </a:r>
            <a:r>
              <a:rPr lang="ru-RU" sz="3200" b="1" spc="-9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сотрудников, </a:t>
            </a:r>
            <a:r>
              <a:rPr lang="ru-RU" sz="3200" b="1" dirty="0">
                <a:latin typeface="Calibri"/>
                <a:cs typeface="Calibri"/>
              </a:rPr>
              <a:t>которые</a:t>
            </a:r>
            <a:r>
              <a:rPr lang="ru-RU" sz="3200" b="1" spc="-11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позволяют</a:t>
            </a:r>
            <a:r>
              <a:rPr lang="ru-RU" sz="3200" b="1" spc="-120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своевременно </a:t>
            </a:r>
            <a:r>
              <a:rPr lang="ru-RU" sz="3200" b="1" dirty="0">
                <a:latin typeface="Calibri"/>
                <a:cs typeface="Calibri"/>
              </a:rPr>
              <a:t>выявлять</a:t>
            </a:r>
            <a:r>
              <a:rPr lang="ru-RU" sz="3200" b="1" spc="-5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риски</a:t>
            </a:r>
            <a:r>
              <a:rPr lang="ru-RU" sz="3200" b="1" spc="-5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и</a:t>
            </a:r>
            <a:r>
              <a:rPr lang="ru-RU" sz="3200" b="1" spc="-5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предотвращать заболевания.</a:t>
            </a:r>
            <a:endParaRPr lang="ru-RU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0" y="1143000"/>
            <a:ext cx="61722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Также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стоит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отметить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внедрение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виртуальных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ассистентов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чат-</a:t>
            </a:r>
            <a:r>
              <a:rPr sz="3200" b="1" spc="-10" dirty="0">
                <a:latin typeface="Calibri"/>
                <a:cs typeface="Calibri"/>
              </a:rPr>
              <a:t>ботов, </a:t>
            </a:r>
            <a:r>
              <a:rPr sz="3200" b="1" dirty="0">
                <a:latin typeface="Calibri"/>
                <a:cs typeface="Calibri"/>
              </a:rPr>
              <a:t>которые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помогают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сотрудникам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быстро находить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информацию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обучаться </a:t>
            </a:r>
            <a:r>
              <a:rPr sz="3200" b="1" dirty="0">
                <a:latin typeface="Calibri"/>
                <a:cs typeface="Calibri"/>
              </a:rPr>
              <a:t>новым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процедурам.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Эти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технологии</a:t>
            </a:r>
            <a:endParaRPr sz="3200" dirty="0">
              <a:latin typeface="Calibri"/>
              <a:cs typeface="Calibri"/>
            </a:endParaRPr>
          </a:p>
          <a:p>
            <a:pPr marL="12700" marR="391795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уже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доказали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свою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эффективность</a:t>
            </a:r>
            <a:r>
              <a:rPr sz="3200" b="1" spc="-50" dirty="0">
                <a:latin typeface="Calibri"/>
                <a:cs typeface="Calibri"/>
              </a:rPr>
              <a:t> в </a:t>
            </a:r>
            <a:r>
              <a:rPr sz="3200" b="1" dirty="0">
                <a:latin typeface="Calibri"/>
                <a:cs typeface="Calibri"/>
              </a:rPr>
              <a:t>снижении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травматизма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улучшении </a:t>
            </a:r>
            <a:r>
              <a:rPr sz="3200" b="1" dirty="0">
                <a:latin typeface="Calibri"/>
                <a:cs typeface="Calibri"/>
              </a:rPr>
              <a:t>условий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труда.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466496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04800"/>
            <a:ext cx="111252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Внедрение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роботов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автоматизированных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систем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производстве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может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снизить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физическую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нагрузку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работников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 </a:t>
            </a:r>
            <a:r>
              <a:rPr sz="2800" b="1" dirty="0">
                <a:latin typeface="Calibri"/>
                <a:cs typeface="Calibri"/>
              </a:rPr>
              <a:t>уменьшить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вероятность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возникновения травм.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885335"/>
            <a:ext cx="8077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10490"/>
            <a:ext cx="11049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Роботы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могут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использоваться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5" dirty="0" err="1">
                <a:latin typeface="Calibri"/>
                <a:cs typeface="Calibri"/>
              </a:rPr>
              <a:t>для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выполнения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опасных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задач,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например</a:t>
            </a:r>
            <a:r>
              <a:rPr lang="ru-RU" sz="2400" b="1" spc="-10" dirty="0">
                <a:latin typeface="Calibri"/>
                <a:cs typeface="Calibri"/>
              </a:rPr>
              <a:t>,</a:t>
            </a:r>
            <a:r>
              <a:rPr sz="2400" b="1" spc="-10" dirty="0">
                <a:latin typeface="Calibri"/>
                <a:cs typeface="Calibri"/>
              </a:rPr>
              <a:t> поднимать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тяжести,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выполнять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сварку</a:t>
            </a:r>
            <a:r>
              <a:rPr sz="2400" b="1" spc="6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делать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ремонт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труднодоступных </a:t>
            </a:r>
            <a:r>
              <a:rPr sz="2400" b="1" dirty="0">
                <a:latin typeface="Calibri"/>
                <a:cs typeface="Calibri"/>
              </a:rPr>
              <a:t>местах.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Есть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роботы,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которые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помогают контролировать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воздух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рабочей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среды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местах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повышенными рисками, </a:t>
            </a:r>
            <a:r>
              <a:rPr sz="2400" b="1" dirty="0">
                <a:latin typeface="Calibri"/>
                <a:cs typeface="Calibri"/>
              </a:rPr>
              <a:t>таких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как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угольные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или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соляные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шахты, </a:t>
            </a:r>
            <a:r>
              <a:rPr sz="2400" b="1" dirty="0">
                <a:latin typeface="Calibri"/>
                <a:cs typeface="Calibri"/>
              </a:rPr>
              <a:t>места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добычи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нефти.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8839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95400"/>
            <a:ext cx="539051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Экзоскелеты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позволяют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снизить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травмы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перегрузки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подъёме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тяжестей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длительном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нахождении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неудобной </a:t>
            </a:r>
            <a:r>
              <a:rPr sz="2800" b="1" dirty="0">
                <a:latin typeface="Calibri"/>
                <a:cs typeface="Calibri"/>
              </a:rPr>
              <a:t>позе,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также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помогают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предотвратить </a:t>
            </a:r>
            <a:r>
              <a:rPr sz="2800" b="1" dirty="0">
                <a:latin typeface="Calibri"/>
                <a:cs typeface="Calibri"/>
              </a:rPr>
              <a:t>профессиональные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заболевания,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так </a:t>
            </a:r>
            <a:r>
              <a:rPr sz="2800" b="1" dirty="0">
                <a:latin typeface="Calibri"/>
                <a:cs typeface="Calibri"/>
              </a:rPr>
              <a:t>как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снижают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скелетно-</a:t>
            </a:r>
            <a:r>
              <a:rPr sz="2800" b="1" spc="-10" dirty="0" err="1">
                <a:latin typeface="Calibri"/>
                <a:cs typeface="Calibri"/>
              </a:rPr>
              <a:t>мышечную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нагрузку</a:t>
            </a:r>
            <a:r>
              <a:rPr sz="2800" b="1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240" y="304800"/>
            <a:ext cx="539051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11430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Данная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тема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становится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все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актуальнее,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поэтому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МОТ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готовит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материалы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организует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мероприятия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 err="1">
                <a:latin typeface="Calibri"/>
                <a:cs typeface="Calibri"/>
              </a:rPr>
              <a:t>ко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Всемирному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дню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охраны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труда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2025 </a:t>
            </a:r>
            <a:r>
              <a:rPr sz="2400" b="1" dirty="0">
                <a:latin typeface="Calibri"/>
                <a:cs typeface="Calibri"/>
              </a:rPr>
              <a:t>года,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том,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как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эти</a:t>
            </a:r>
            <a:r>
              <a:rPr lang="ru-RU" sz="2400" b="1" spc="-6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инновации</a:t>
            </a:r>
            <a:r>
              <a:rPr lang="ru-RU" sz="2400" spc="-1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помогают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создать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безопасную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и</a:t>
            </a:r>
            <a:r>
              <a:rPr lang="ru-RU" sz="2400" spc="-5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здоровую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рабочую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среду,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также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что</a:t>
            </a:r>
            <a:endParaRPr sz="2400" dirty="0">
              <a:latin typeface="Calibri"/>
              <a:cs typeface="Calibri"/>
            </a:endParaRPr>
          </a:p>
          <a:p>
            <a:pPr marL="12700" marR="140716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уже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делают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правительства, </a:t>
            </a:r>
            <a:r>
              <a:rPr sz="2400" b="1" spc="-20" dirty="0">
                <a:latin typeface="Calibri"/>
                <a:cs typeface="Calibri"/>
              </a:rPr>
              <a:t>работодатели,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работники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 err="1">
                <a:latin typeface="Calibri"/>
                <a:cs typeface="Calibri"/>
              </a:rPr>
              <a:t>для</a:t>
            </a:r>
            <a:r>
              <a:rPr lang="ru-RU" sz="2400" spc="-2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адаптации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lang="ru-RU" sz="2400" b="1" spc="-4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реагирования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этим </a:t>
            </a:r>
            <a:r>
              <a:rPr sz="2400" b="1" dirty="0">
                <a:latin typeface="Calibri"/>
                <a:cs typeface="Calibri"/>
              </a:rPr>
              <a:t>новым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вызовам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изменениям.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088083"/>
            <a:ext cx="6781800" cy="46740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310039"/>
            <a:ext cx="5492374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040" indent="513080" algn="ctr">
              <a:lnSpc>
                <a:spcPct val="100000"/>
              </a:lnSpc>
            </a:pPr>
            <a:r>
              <a:rPr sz="2600" b="1" dirty="0" err="1">
                <a:latin typeface="Calibri"/>
                <a:cs typeface="Calibri"/>
              </a:rPr>
              <a:t>Самыми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опасными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отраслями,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по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данным </a:t>
            </a:r>
            <a:r>
              <a:rPr sz="2600" b="1" spc="-45" dirty="0">
                <a:latin typeface="Calibri"/>
                <a:cs typeface="Calibri"/>
              </a:rPr>
              <a:t>МОТ,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являются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сельское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хозяйство,</a:t>
            </a:r>
            <a:endParaRPr sz="2600" dirty="0">
              <a:latin typeface="Calibri"/>
              <a:cs typeface="Calibri"/>
            </a:endParaRPr>
          </a:p>
          <a:p>
            <a:pPr marL="12700" marR="152400" algn="ctr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строительство,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лесное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хозяйство,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рыболовство </a:t>
            </a:r>
            <a:r>
              <a:rPr sz="2600" b="1" dirty="0">
                <a:latin typeface="Calibri"/>
                <a:cs typeface="Calibri"/>
              </a:rPr>
              <a:t>и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обрабатывающая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промышленность: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на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них </a:t>
            </a:r>
            <a:r>
              <a:rPr sz="2600" b="1" spc="-10" dirty="0">
                <a:latin typeface="Calibri"/>
                <a:cs typeface="Calibri"/>
              </a:rPr>
              <a:t>приходится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200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тыс.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несчастных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случаев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со</a:t>
            </a:r>
            <a:endParaRPr sz="2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смертельным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исходом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в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год,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или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63%.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0574" y="2819400"/>
            <a:ext cx="5672156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714A3-AE58-40D7-BF26-EAC13E849034}"/>
              </a:ext>
            </a:extLst>
          </p:cNvPr>
          <p:cNvSpPr txBox="1"/>
          <p:nvPr/>
        </p:nvSpPr>
        <p:spPr>
          <a:xfrm>
            <a:off x="820994" y="304800"/>
            <a:ext cx="1082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latin typeface="Calibri"/>
                <a:cs typeface="Calibri"/>
              </a:rPr>
              <a:t>По</a:t>
            </a:r>
            <a:r>
              <a:rPr lang="ru-RU" sz="2400" b="1" spc="-3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оценкам</a:t>
            </a:r>
            <a:r>
              <a:rPr lang="ru-RU" sz="2400" b="1" spc="-50" dirty="0">
                <a:latin typeface="Calibri"/>
                <a:cs typeface="Calibri"/>
              </a:rPr>
              <a:t> </a:t>
            </a:r>
            <a:r>
              <a:rPr lang="ru-RU" sz="2400" b="1" spc="-45" dirty="0">
                <a:latin typeface="Calibri"/>
                <a:cs typeface="Calibri"/>
              </a:rPr>
              <a:t>МОТ,</a:t>
            </a:r>
            <a:r>
              <a:rPr lang="ru-RU" sz="2400" b="1" spc="-5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в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мире</a:t>
            </a:r>
            <a:r>
              <a:rPr lang="ru-RU" sz="2400" b="1" spc="-5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ежегодно</a:t>
            </a:r>
            <a:r>
              <a:rPr lang="ru-RU" sz="2400" b="1" spc="-4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в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результате </a:t>
            </a:r>
            <a:r>
              <a:rPr lang="ru-RU" sz="2400" b="1" dirty="0">
                <a:latin typeface="Calibri"/>
                <a:cs typeface="Calibri"/>
              </a:rPr>
              <a:t>несчастных</a:t>
            </a:r>
            <a:r>
              <a:rPr lang="ru-RU" sz="2400" b="1" spc="-4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случаев</a:t>
            </a:r>
            <a:r>
              <a:rPr lang="ru-RU" sz="2400" b="1" spc="-3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на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работе</a:t>
            </a:r>
            <a:r>
              <a:rPr lang="ru-RU" sz="2400" b="1" spc="-2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гибнет</a:t>
            </a:r>
            <a:r>
              <a:rPr lang="ru-RU" sz="2400" b="1" spc="-3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330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spc="-20" dirty="0">
                <a:latin typeface="Calibri"/>
                <a:cs typeface="Calibri"/>
              </a:rPr>
              <a:t>тыс. </a:t>
            </a:r>
            <a:r>
              <a:rPr lang="ru-RU" sz="2400" b="1" dirty="0">
                <a:latin typeface="Calibri"/>
                <a:cs typeface="Calibri"/>
              </a:rPr>
              <a:t>человек.</a:t>
            </a:r>
            <a:r>
              <a:rPr lang="ru-RU" sz="2400" b="1" spc="-6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Ещё</a:t>
            </a:r>
            <a:r>
              <a:rPr lang="ru-RU" sz="2400" b="1" spc="-4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2,6</a:t>
            </a:r>
            <a:r>
              <a:rPr lang="ru-RU" sz="2400" b="1" spc="-5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млн.</a:t>
            </a:r>
            <a:r>
              <a:rPr lang="ru-RU" sz="2400" b="1" spc="-5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смертей</a:t>
            </a:r>
            <a:r>
              <a:rPr lang="ru-RU" sz="2400" b="1" spc="-45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вызваны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производственными</a:t>
            </a:r>
            <a:r>
              <a:rPr lang="ru-RU" sz="2400" b="1" spc="-3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заболеваниями,</a:t>
            </a:r>
            <a:r>
              <a:rPr lang="ru-RU" sz="2400" b="1" spc="-25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главным </a:t>
            </a:r>
            <a:r>
              <a:rPr lang="ru-RU" sz="2400" b="1" dirty="0">
                <a:latin typeface="Calibri"/>
                <a:cs typeface="Calibri"/>
              </a:rPr>
              <a:t>образом,</a:t>
            </a:r>
            <a:r>
              <a:rPr lang="ru-RU" sz="2400" b="1" spc="-15" dirty="0">
                <a:latin typeface="Calibri"/>
                <a:cs typeface="Calibri"/>
              </a:rPr>
              <a:t> </a:t>
            </a:r>
            <a:r>
              <a:rPr lang="ru-RU" sz="2400" b="1" spc="-20" dirty="0">
                <a:latin typeface="Calibri"/>
                <a:cs typeface="Calibri"/>
              </a:rPr>
              <a:t>сердечно-</a:t>
            </a:r>
            <a:r>
              <a:rPr lang="ru-RU" sz="2400" b="1" spc="-10" dirty="0">
                <a:latin typeface="Calibri"/>
                <a:cs typeface="Calibri"/>
              </a:rPr>
              <a:t>сосудистыми</a:t>
            </a:r>
            <a:r>
              <a:rPr lang="ru-RU" sz="2400" b="1" spc="-15" dirty="0">
                <a:latin typeface="Calibri"/>
                <a:cs typeface="Calibri"/>
              </a:rPr>
              <a:t> </a:t>
            </a:r>
            <a:r>
              <a:rPr lang="ru-RU" sz="2400" b="1" spc="-50" dirty="0">
                <a:latin typeface="Calibri"/>
                <a:cs typeface="Calibri"/>
              </a:rPr>
              <a:t>и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респираторными,</a:t>
            </a:r>
            <a:r>
              <a:rPr lang="ru-RU" sz="2400" b="1" spc="-40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а</a:t>
            </a:r>
            <a:r>
              <a:rPr lang="ru-RU" sz="2400" b="1" spc="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также </a:t>
            </a:r>
            <a:r>
              <a:rPr lang="ru-RU" sz="2400" b="1" spc="-10" dirty="0">
                <a:latin typeface="Calibri"/>
                <a:cs typeface="Calibri"/>
              </a:rPr>
              <a:t>злокачественными новообразованиями.</a:t>
            </a:r>
            <a:endParaRPr lang="ru-RU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2"/>
            <a:ext cx="6096000" cy="65531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0" y="762000"/>
            <a:ext cx="5943600" cy="4790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Международная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организация труда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(МОТ)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объявила</a:t>
            </a:r>
            <a:r>
              <a:rPr sz="2800" b="1" spc="-100" dirty="0">
                <a:latin typeface="Calibri"/>
                <a:cs typeface="Calibri"/>
              </a:rPr>
              <a:t> </a:t>
            </a:r>
            <a:endParaRPr lang="ru-RU" sz="2800" b="1" spc="-1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28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апреля</a:t>
            </a:r>
            <a:r>
              <a:rPr sz="2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2800" b="1" spc="-10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solidFill>
                  <a:srgbClr val="FF0000"/>
                </a:solidFill>
                <a:latin typeface="Calibri"/>
                <a:cs typeface="Calibri"/>
              </a:rPr>
              <a:t>Всемирным</a:t>
            </a:r>
            <a:r>
              <a:rPr sz="2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 err="1">
                <a:solidFill>
                  <a:srgbClr val="FF0000"/>
                </a:solidFill>
                <a:latin typeface="Calibri"/>
                <a:cs typeface="Calibri"/>
              </a:rPr>
              <a:t>днем</a:t>
            </a:r>
            <a:r>
              <a:rPr lang="ru-RU"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охраны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труда</a:t>
            </a:r>
            <a:r>
              <a:rPr sz="2800" b="1" spc="-95" dirty="0">
                <a:latin typeface="Calibri"/>
                <a:cs typeface="Calibri"/>
              </a:rPr>
              <a:t> </a:t>
            </a:r>
            <a:endParaRPr lang="ru-RU" sz="2800" b="1" spc="-95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целью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привлечения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внимания</a:t>
            </a:r>
            <a:endParaRPr sz="2800" dirty="0">
              <a:latin typeface="Calibri"/>
              <a:cs typeface="Calibri"/>
            </a:endParaRPr>
          </a:p>
          <a:p>
            <a:pPr marL="12700" marR="391795"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мировой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общественности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к</a:t>
            </a:r>
            <a:r>
              <a:rPr lang="ru-RU" sz="2800" b="1" spc="-5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масштабам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проблемы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производственного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травматизма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профессиональной</a:t>
            </a:r>
            <a:endParaRPr sz="2800" dirty="0">
              <a:latin typeface="Calibri"/>
              <a:cs typeface="Calibri"/>
            </a:endParaRPr>
          </a:p>
          <a:p>
            <a:pPr marL="12700" marR="334010"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заболеваемости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рабочих </a:t>
            </a:r>
            <a:r>
              <a:rPr sz="2800" b="1" dirty="0">
                <a:latin typeface="Calibri"/>
                <a:cs typeface="Calibri"/>
              </a:rPr>
              <a:t>местах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во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всем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мире.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10896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Экономические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потери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libri"/>
                <a:cs typeface="Calibri"/>
              </a:rPr>
              <a:t>несчастных</a:t>
            </a:r>
            <a:r>
              <a:rPr lang="ru-RU"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libri"/>
                <a:cs typeface="Calibri"/>
              </a:rPr>
              <a:t>случаев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производстве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профессиональных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libri"/>
                <a:cs typeface="Calibri"/>
              </a:rPr>
              <a:t>заболеваний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lang="ru-RU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libri"/>
                <a:cs typeface="Calibri"/>
              </a:rPr>
              <a:t>глобальном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масштабе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составляют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4%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мирового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ВВП.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925A4-8336-468D-9A28-19F9C4C4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06677"/>
            <a:ext cx="4876800" cy="3672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46F7-CF8A-420A-901F-64D4D5010C08}"/>
              </a:ext>
            </a:extLst>
          </p:cNvPr>
          <p:cNvSpPr txBox="1"/>
          <p:nvPr/>
        </p:nvSpPr>
        <p:spPr>
          <a:xfrm>
            <a:off x="762000" y="2209800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880"/>
              </a:spcBef>
            </a:pP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lang="ru-RU" sz="2800" b="1" spc="-8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последние</a:t>
            </a:r>
            <a:r>
              <a:rPr lang="ru-RU" sz="2800" b="1" spc="-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годы</a:t>
            </a:r>
            <a:r>
              <a:rPr lang="ru-RU" sz="2800" b="1" spc="-8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стали</a:t>
            </a:r>
            <a:r>
              <a:rPr lang="ru-RU" sz="2800" b="1" spc="-1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больше</a:t>
            </a:r>
            <a:r>
              <a:rPr lang="ru-RU" sz="2800" b="1" spc="-8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уделять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внимания</a:t>
            </a:r>
            <a:r>
              <a:rPr lang="ru-RU" sz="28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внедрению</a:t>
            </a:r>
            <a:r>
              <a:rPr lang="ru-RU" sz="2800" b="1" spc="-6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новых</a:t>
            </a:r>
            <a:r>
              <a:rPr lang="ru-RU" sz="2800" b="1" spc="-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форм</a:t>
            </a:r>
            <a:r>
              <a:rPr lang="ru-RU" sz="2800" b="1" spc="-7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50" dirty="0">
                <a:solidFill>
                  <a:srgbClr val="0000CC"/>
                </a:solidFill>
                <a:latin typeface="Calibri"/>
                <a:cs typeface="Calibri"/>
              </a:rPr>
              <a:t>и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методов</a:t>
            </a:r>
            <a:r>
              <a:rPr lang="ru-RU" sz="28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профилактической</a:t>
            </a:r>
            <a:r>
              <a:rPr lang="ru-RU" sz="2800" b="1" spc="-6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работы</a:t>
            </a:r>
            <a:r>
              <a:rPr lang="ru-RU" sz="28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25" dirty="0">
                <a:solidFill>
                  <a:srgbClr val="0000CC"/>
                </a:solidFill>
                <a:latin typeface="Calibri"/>
                <a:cs typeface="Calibri"/>
              </a:rPr>
              <a:t>по </a:t>
            </a:r>
            <a:r>
              <a:rPr lang="ru-RU" sz="2800" b="1" spc="-20" dirty="0">
                <a:solidFill>
                  <a:srgbClr val="0000CC"/>
                </a:solidFill>
                <a:latin typeface="Calibri"/>
                <a:cs typeface="Calibri"/>
              </a:rPr>
              <a:t>предупреждению</a:t>
            </a:r>
            <a:r>
              <a:rPr lang="ru-RU" sz="28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производственного</a:t>
            </a:r>
            <a:endParaRPr lang="ru-RU" sz="28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12700" marR="755015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травматизма</a:t>
            </a:r>
            <a:r>
              <a:rPr lang="ru-RU" sz="2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/>
                <a:cs typeface="Calibri"/>
              </a:rPr>
              <a:t>и</a:t>
            </a:r>
            <a:r>
              <a:rPr lang="ru-RU" sz="28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00CC"/>
                </a:solidFill>
                <a:latin typeface="Calibri"/>
                <a:cs typeface="Calibri"/>
              </a:rPr>
              <a:t>профессиональных заболеваний.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1219200"/>
            <a:ext cx="55911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423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Использование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положительного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международного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опыта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вопросах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охраны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труда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несет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себе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большой потенциал.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Существенный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41529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положительный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вклад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продвижение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вопросов</a:t>
            </a:r>
            <a:r>
              <a:rPr sz="2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охраны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труда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внесет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применение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предприятиях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принципов концепции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«Нулевого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травматизма»,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разработанной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Международной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301625"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ассоциацией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социального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обеспечения (МАСО).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5334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25648"/>
            <a:ext cx="63246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основу</a:t>
            </a:r>
            <a:r>
              <a:rPr sz="28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концепции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«</a:t>
            </a:r>
            <a:r>
              <a:rPr sz="2800" b="1" spc="-10" dirty="0" err="1">
                <a:solidFill>
                  <a:srgbClr val="002060"/>
                </a:solidFill>
                <a:latin typeface="Calibri"/>
                <a:cs typeface="Calibri"/>
              </a:rPr>
              <a:t>Нулевого</a:t>
            </a:r>
            <a:r>
              <a:rPr lang="ru-RU" sz="2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002060"/>
                </a:solidFill>
                <a:latin typeface="Calibri"/>
                <a:cs typeface="Calibri"/>
              </a:rPr>
              <a:t>травматизма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»</a:t>
            </a:r>
            <a:r>
              <a:rPr sz="2800"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положено</a:t>
            </a:r>
            <a:r>
              <a:rPr sz="28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признание</a:t>
            </a:r>
            <a:r>
              <a:rPr sz="2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того,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2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несчастные</a:t>
            </a:r>
            <a:r>
              <a:rPr sz="28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случаи</a:t>
            </a:r>
            <a:r>
              <a:rPr sz="28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sz="28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производстве</a:t>
            </a:r>
            <a:r>
              <a:rPr sz="2800" b="1" spc="-50" dirty="0">
                <a:solidFill>
                  <a:srgbClr val="002060"/>
                </a:solidFill>
                <a:latin typeface="Calibri"/>
                <a:cs typeface="Calibri"/>
              </a:rPr>
              <a:t> и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профессиональные</a:t>
            </a:r>
            <a:r>
              <a:rPr sz="2800" b="1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002060"/>
                </a:solidFill>
                <a:latin typeface="Calibri"/>
                <a:cs typeface="Calibri"/>
              </a:rPr>
              <a:t>заболевания</a:t>
            </a:r>
            <a:r>
              <a:rPr sz="28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solidFill>
                  <a:srgbClr val="002060"/>
                </a:solidFill>
                <a:latin typeface="Calibri"/>
                <a:cs typeface="Calibri"/>
              </a:rPr>
              <a:t>не</a:t>
            </a:r>
            <a:r>
              <a:rPr lang="ru-RU" sz="28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002060"/>
                </a:solidFill>
                <a:latin typeface="Calibri"/>
                <a:cs typeface="Calibri"/>
              </a:rPr>
              <a:t>являются</a:t>
            </a:r>
            <a:r>
              <a:rPr sz="2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неизбежными:</a:t>
            </a:r>
            <a:r>
              <a:rPr sz="28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2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них</a:t>
            </a:r>
            <a:r>
              <a:rPr sz="28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всегда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есть</a:t>
            </a:r>
            <a:r>
              <a:rPr sz="28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002060"/>
                </a:solidFill>
                <a:latin typeface="Calibri"/>
                <a:cs typeface="Calibri"/>
              </a:rPr>
              <a:t>причины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624" y="381000"/>
            <a:ext cx="5059975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27622-EE0F-405A-B9A5-F594B6FA47FB}"/>
              </a:ext>
            </a:extLst>
          </p:cNvPr>
          <p:cNvSpPr txBox="1"/>
          <p:nvPr/>
        </p:nvSpPr>
        <p:spPr>
          <a:xfrm>
            <a:off x="1447800" y="4495800"/>
            <a:ext cx="1036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algn="ctr">
              <a:lnSpc>
                <a:spcPct val="100000"/>
              </a:lnSpc>
            </a:pPr>
            <a:r>
              <a:rPr lang="ru-RU" sz="2800" b="1" spc="-10" dirty="0">
                <a:latin typeface="Calibri"/>
                <a:cs typeface="Calibri"/>
              </a:rPr>
              <a:t>Концепция</a:t>
            </a:r>
            <a:r>
              <a:rPr lang="ru-RU" sz="2800" b="1" spc="-25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универсальна</a:t>
            </a:r>
            <a:r>
              <a:rPr lang="ru-RU" sz="2800" b="1" spc="-4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и</a:t>
            </a:r>
            <a:r>
              <a:rPr lang="ru-RU" sz="2800" b="1" spc="-4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может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быть</a:t>
            </a:r>
            <a:r>
              <a:rPr lang="ru-RU" sz="2800" b="1" spc="-2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реализована</a:t>
            </a:r>
            <a:r>
              <a:rPr lang="ru-RU" sz="2800" b="1" spc="-1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в</a:t>
            </a:r>
            <a:r>
              <a:rPr lang="ru-RU" sz="2800" b="1" spc="-3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любой</a:t>
            </a:r>
            <a:r>
              <a:rPr lang="ru-RU" sz="2800" b="1" spc="-30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организации </a:t>
            </a:r>
            <a:r>
              <a:rPr lang="ru-RU" sz="2800" b="1" dirty="0">
                <a:latin typeface="Calibri"/>
                <a:cs typeface="Calibri"/>
              </a:rPr>
              <a:t>независимо</a:t>
            </a:r>
            <a:r>
              <a:rPr lang="ru-RU" sz="2800" b="1" spc="-8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от</a:t>
            </a:r>
            <a:r>
              <a:rPr lang="ru-RU" sz="2800" b="1" spc="-10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численности</a:t>
            </a:r>
            <a:r>
              <a:rPr lang="ru-RU" sz="2800" b="1" spc="-8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работников</a:t>
            </a:r>
            <a:r>
              <a:rPr lang="ru-RU" sz="2800" b="1" spc="-90" dirty="0">
                <a:latin typeface="Calibri"/>
                <a:cs typeface="Calibri"/>
              </a:rPr>
              <a:t> </a:t>
            </a:r>
            <a:r>
              <a:rPr lang="ru-RU" sz="2800" b="1" spc="-50" dirty="0">
                <a:latin typeface="Calibri"/>
                <a:cs typeface="Calibri"/>
              </a:rPr>
              <a:t>и </a:t>
            </a:r>
            <a:r>
              <a:rPr lang="ru-RU" sz="2800" b="1" dirty="0">
                <a:latin typeface="Calibri"/>
                <a:cs typeface="Calibri"/>
              </a:rPr>
              <a:t>вида</a:t>
            </a:r>
            <a:r>
              <a:rPr lang="ru-RU" sz="2800" b="1" spc="-65" dirty="0">
                <a:latin typeface="Calibri"/>
                <a:cs typeface="Calibri"/>
              </a:rPr>
              <a:t> </a:t>
            </a:r>
            <a:r>
              <a:rPr lang="ru-RU" sz="2800" b="1" spc="-10" dirty="0">
                <a:latin typeface="Calibri"/>
                <a:cs typeface="Calibri"/>
              </a:rPr>
              <a:t>деятельности.</a:t>
            </a:r>
            <a:endParaRPr lang="ru-RU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303" y="1371600"/>
            <a:ext cx="50292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основе</a:t>
            </a:r>
            <a:r>
              <a:rPr sz="24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концепции</a:t>
            </a:r>
            <a:r>
              <a:rPr sz="2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—</a:t>
            </a:r>
            <a:r>
              <a:rPr sz="2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осознанная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деятельность</a:t>
            </a:r>
            <a:r>
              <a:rPr sz="24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всех</a:t>
            </a:r>
            <a:r>
              <a:rPr sz="2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участников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производственного</a:t>
            </a:r>
            <a:r>
              <a:rPr sz="2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процесса,</a:t>
            </a:r>
            <a:r>
              <a:rPr sz="2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начиная</a:t>
            </a:r>
            <a:r>
              <a:rPr sz="2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от 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руководителя</a:t>
            </a:r>
            <a:r>
              <a:rPr sz="2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организации</a:t>
            </a:r>
            <a:r>
              <a:rPr sz="2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заканчивая работниками,</a:t>
            </a:r>
            <a:r>
              <a:rPr sz="2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целью</a:t>
            </a:r>
            <a:r>
              <a:rPr sz="2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предотвратить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720090" algn="ctr">
              <a:lnSpc>
                <a:spcPct val="100000"/>
              </a:lnSpc>
            </a:pP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любые</a:t>
            </a:r>
            <a:r>
              <a:rPr sz="2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несчастные</a:t>
            </a:r>
            <a:r>
              <a:rPr sz="2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случаи</a:t>
            </a:r>
            <a:r>
              <a:rPr sz="2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профессиональные</a:t>
            </a:r>
            <a:r>
              <a:rPr sz="2400" b="1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заболевания</a:t>
            </a:r>
            <a:r>
              <a:rPr sz="2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производстве,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организациях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учебных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заведениях.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400"/>
            <a:ext cx="5863608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28600"/>
            <a:ext cx="11125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Развитие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эффективной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культуры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профилактики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позволяет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их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устранить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предотвратить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производственные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аварии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ущерб,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также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профессиональные заболевания,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ведь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здоровье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–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национальное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богатство,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экономия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охране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труда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«псевдоэкономия».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905000"/>
            <a:ext cx="7391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609600"/>
            <a:ext cx="66294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Безопасные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условия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труда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экономически выгодны.</a:t>
            </a:r>
            <a:endParaRPr sz="32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744220"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Даже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переменчивом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мире,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мы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можем</a:t>
            </a:r>
            <a:r>
              <a:rPr sz="32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идти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НИ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КАКИЕ</a:t>
            </a:r>
            <a:endParaRPr sz="32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210820" algn="ctr">
              <a:lnSpc>
                <a:spcPct val="100000"/>
              </a:lnSpc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КОМПРОМИССЫ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вопросе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соблюдения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права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работников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безопасные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здоровые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условия</a:t>
            </a:r>
            <a:r>
              <a:rPr sz="32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труда.</a:t>
            </a:r>
            <a:r>
              <a:rPr sz="32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Особенно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учетом</a:t>
            </a:r>
            <a:r>
              <a:rPr sz="32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того,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что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безопасный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труд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32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это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важная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составная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часть</a:t>
            </a:r>
            <a:r>
              <a:rPr sz="32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охраны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труда.</a:t>
            </a:r>
            <a:endParaRPr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81000"/>
            <a:ext cx="4346448" cy="57119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152400"/>
            <a:ext cx="54826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</a:rPr>
              <a:t>ПОМНИТЕ: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95400" y="1243704"/>
            <a:ext cx="5867400" cy="4784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93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chemeClr val="tx1"/>
                </a:solidFill>
              </a:rPr>
              <a:t>смертность</a:t>
            </a:r>
            <a:r>
              <a:rPr sz="2000" b="1" spc="-6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на</a:t>
            </a:r>
            <a:r>
              <a:rPr sz="2000" b="1" spc="-10" dirty="0">
                <a:solidFill>
                  <a:schemeClr val="tx1"/>
                </a:solidFill>
              </a:rPr>
              <a:t> производстве</a:t>
            </a:r>
            <a:r>
              <a:rPr sz="2000" b="1" spc="-3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не</a:t>
            </a:r>
            <a:r>
              <a:rPr sz="2000" b="1" spc="-15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является </a:t>
            </a:r>
            <a:r>
              <a:rPr sz="2000" b="1" dirty="0">
                <a:solidFill>
                  <a:schemeClr val="tx1"/>
                </a:solidFill>
              </a:rPr>
              <a:t>фатально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неотвратимой;</a:t>
            </a:r>
          </a:p>
          <a:p>
            <a:pPr marL="355600" marR="497205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solidFill>
                  <a:schemeClr val="tx1"/>
                </a:solidFill>
              </a:rPr>
              <a:t>-</a:t>
            </a:r>
            <a:r>
              <a:rPr sz="2000" b="1" dirty="0">
                <a:solidFill>
                  <a:schemeClr val="tx1"/>
                </a:solidFill>
              </a:rPr>
              <a:t>несчастные</a:t>
            </a:r>
            <a:r>
              <a:rPr sz="2000" b="1" spc="-4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случаи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не</a:t>
            </a:r>
            <a:r>
              <a:rPr sz="2000" b="1" spc="-20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происходят</a:t>
            </a:r>
            <a:r>
              <a:rPr sz="2000" b="1" spc="-5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сами</a:t>
            </a:r>
            <a:r>
              <a:rPr sz="2000" b="1" spc="-30" dirty="0">
                <a:solidFill>
                  <a:schemeClr val="tx1"/>
                </a:solidFill>
              </a:rPr>
              <a:t> </a:t>
            </a:r>
            <a:r>
              <a:rPr sz="2000" b="1" spc="-25" dirty="0">
                <a:solidFill>
                  <a:schemeClr val="tx1"/>
                </a:solidFill>
              </a:rPr>
              <a:t>по </a:t>
            </a:r>
            <a:r>
              <a:rPr sz="2000" b="1" spc="-10" dirty="0">
                <a:solidFill>
                  <a:schemeClr val="tx1"/>
                </a:solidFill>
              </a:rPr>
              <a:t>себе;</a:t>
            </a: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dirty="0">
                <a:solidFill>
                  <a:schemeClr val="tx1"/>
                </a:solidFill>
              </a:rPr>
              <a:t>болезнь</a:t>
            </a:r>
            <a:r>
              <a:rPr sz="2000" b="1" spc="-5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не</a:t>
            </a:r>
            <a:r>
              <a:rPr sz="2000" b="1" spc="-2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возникает</a:t>
            </a:r>
            <a:r>
              <a:rPr sz="2000" b="1" spc="-7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из</a:t>
            </a:r>
            <a:r>
              <a:rPr sz="2000" b="1" spc="-15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ничего;</a:t>
            </a: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dirty="0">
                <a:solidFill>
                  <a:schemeClr val="tx1"/>
                </a:solidFill>
              </a:rPr>
              <a:t>у</a:t>
            </a:r>
            <a:r>
              <a:rPr sz="2000" b="1" spc="-1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всех</a:t>
            </a:r>
            <a:r>
              <a:rPr sz="2000" b="1" spc="-3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этих</a:t>
            </a:r>
            <a:r>
              <a:rPr sz="2000" b="1" spc="-2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несчастий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есть</a:t>
            </a:r>
            <a:r>
              <a:rPr sz="2000" b="1" spc="-20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причины;</a:t>
            </a:r>
          </a:p>
          <a:p>
            <a:pPr marL="355600" marR="18034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chemeClr val="tx1"/>
                </a:solidFill>
              </a:rPr>
              <a:t>большинство</a:t>
            </a:r>
            <a:r>
              <a:rPr sz="2000" b="1" spc="-7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смертей,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несчастных</a:t>
            </a:r>
            <a:r>
              <a:rPr sz="2000" b="1" spc="-5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случаев</a:t>
            </a:r>
            <a:r>
              <a:rPr sz="2000" b="1" spc="-50" dirty="0">
                <a:solidFill>
                  <a:schemeClr val="tx1"/>
                </a:solidFill>
              </a:rPr>
              <a:t> </a:t>
            </a:r>
            <a:r>
              <a:rPr sz="2000" b="1" spc="-25" dirty="0">
                <a:solidFill>
                  <a:schemeClr val="tx1"/>
                </a:solidFill>
              </a:rPr>
              <a:t>на </a:t>
            </a:r>
            <a:r>
              <a:rPr sz="2000" b="1" spc="-10" dirty="0">
                <a:solidFill>
                  <a:schemeClr val="tx1"/>
                </a:solidFill>
              </a:rPr>
              <a:t>производстве</a:t>
            </a:r>
            <a:r>
              <a:rPr sz="2000" b="1" spc="-2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и </a:t>
            </a:r>
            <a:r>
              <a:rPr sz="2000" b="1" spc="-10" dirty="0">
                <a:solidFill>
                  <a:schemeClr val="tx1"/>
                </a:solidFill>
              </a:rPr>
              <a:t>профессиональных</a:t>
            </a: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</a:rPr>
              <a:t>заболеваний</a:t>
            </a:r>
            <a:r>
              <a:rPr sz="2000" b="1" spc="-7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можно</a:t>
            </a:r>
            <a:r>
              <a:rPr sz="2000" b="1" spc="-55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предотвратить.</a:t>
            </a: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</a:rPr>
              <a:t>Все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имеют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право</a:t>
            </a:r>
            <a:r>
              <a:rPr sz="2000" b="1" spc="-5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на</a:t>
            </a:r>
            <a:r>
              <a:rPr sz="2000" b="1" spc="-3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безопасные</a:t>
            </a:r>
            <a:r>
              <a:rPr sz="2000" b="1" spc="-5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условия</a:t>
            </a:r>
            <a:r>
              <a:rPr sz="2000" b="1" spc="-45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труда</a:t>
            </a:r>
            <a:r>
              <a:rPr sz="2000" b="1" spc="-45" dirty="0">
                <a:solidFill>
                  <a:schemeClr val="tx1"/>
                </a:solidFill>
              </a:rPr>
              <a:t> </a:t>
            </a:r>
            <a:r>
              <a:rPr sz="2000" b="1" spc="-50" dirty="0">
                <a:solidFill>
                  <a:schemeClr val="tx1"/>
                </a:solidFill>
              </a:rPr>
              <a:t>и </a:t>
            </a:r>
            <a:r>
              <a:rPr sz="2000" b="1" dirty="0">
                <a:solidFill>
                  <a:schemeClr val="tx1"/>
                </a:solidFill>
              </a:rPr>
              <a:t>все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хотят</a:t>
            </a:r>
            <a:r>
              <a:rPr sz="2000" b="1" spc="-4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и</a:t>
            </a:r>
            <a:r>
              <a:rPr sz="2000" b="1" spc="-3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должны</a:t>
            </a:r>
            <a:r>
              <a:rPr sz="2000" b="1" spc="-45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возвращаться</a:t>
            </a:r>
            <a:r>
              <a:rPr sz="2000" b="1" spc="-7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с</a:t>
            </a:r>
            <a:r>
              <a:rPr sz="2000" b="1" spc="-3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работы</a:t>
            </a:r>
            <a:r>
              <a:rPr sz="2000" b="1" spc="-50" dirty="0">
                <a:solidFill>
                  <a:schemeClr val="tx1"/>
                </a:solidFill>
              </a:rPr>
              <a:t> </a:t>
            </a:r>
            <a:r>
              <a:rPr sz="2000" b="1" spc="-10" dirty="0">
                <a:solidFill>
                  <a:schemeClr val="tx1"/>
                </a:solidFill>
              </a:rPr>
              <a:t>домой </a:t>
            </a:r>
            <a:r>
              <a:rPr sz="2000" b="1" dirty="0">
                <a:solidFill>
                  <a:schemeClr val="tx1"/>
                </a:solidFill>
              </a:rPr>
              <a:t>живыми</a:t>
            </a:r>
            <a:r>
              <a:rPr sz="2000" b="1" spc="-20" dirty="0">
                <a:solidFill>
                  <a:schemeClr val="tx1"/>
                </a:solidFill>
              </a:rPr>
              <a:t> </a:t>
            </a:r>
            <a:r>
              <a:rPr sz="2000" b="1" dirty="0">
                <a:solidFill>
                  <a:schemeClr val="tx1"/>
                </a:solidFill>
              </a:rPr>
              <a:t>и</a:t>
            </a:r>
            <a:r>
              <a:rPr sz="2000" b="1" spc="-10" dirty="0">
                <a:solidFill>
                  <a:schemeClr val="tx1"/>
                </a:solidFill>
              </a:rPr>
              <a:t> невредимыми.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531906"/>
            <a:ext cx="4876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130247"/>
            <a:ext cx="56388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4659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Первоначально</a:t>
            </a:r>
            <a:r>
              <a:rPr sz="2800" b="1" spc="4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этот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день </a:t>
            </a:r>
            <a:r>
              <a:rPr sz="2800" b="1" dirty="0" err="1">
                <a:latin typeface="Calibri"/>
                <a:cs typeface="Calibri"/>
              </a:rPr>
              <a:t>отмечался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только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трудящимися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США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Канады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был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связан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Днем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памяти </a:t>
            </a:r>
            <a:r>
              <a:rPr sz="2800" b="1" dirty="0" err="1">
                <a:latin typeface="Calibri"/>
                <a:cs typeface="Calibri"/>
              </a:rPr>
              <a:t>рабочих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lang="ru-RU" sz="2800" b="1" spc="-12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погибших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или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получивших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травмы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работе.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092318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0" y="1008715"/>
            <a:ext cx="632460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085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28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апреля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это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не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просто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день </a:t>
            </a:r>
            <a:r>
              <a:rPr sz="2800" b="1" dirty="0">
                <a:latin typeface="Calibri"/>
                <a:cs typeface="Calibri"/>
              </a:rPr>
              <a:t>памяти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жертвах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прошлого.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Он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помогает</a:t>
            </a:r>
            <a:r>
              <a:rPr lang="ru-RU" sz="2800" b="1" spc="-9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привлечь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внимание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к</a:t>
            </a:r>
            <a:r>
              <a:rPr lang="ru-RU" sz="2800" spc="-5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ныне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живущим,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</a:t>
            </a:r>
            <a:r>
              <a:rPr lang="ru-RU" sz="2800" b="1" spc="-5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тем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чья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жизнь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</a:t>
            </a:r>
            <a:r>
              <a:rPr lang="ru-RU" sz="2800" spc="-5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здоровье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продолжают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подвергаться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риску,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таким</a:t>
            </a:r>
            <a:r>
              <a:rPr lang="ru-RU" sz="2800" b="1" spc="-1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образом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способствует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символическому</a:t>
            </a:r>
            <a:endParaRPr sz="28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800" b="1" spc="-10" dirty="0" err="1">
                <a:latin typeface="Calibri"/>
                <a:cs typeface="Calibri"/>
              </a:rPr>
              <a:t>трансформированию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чувств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потери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горечи,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скорби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печали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позитивные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действия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для</a:t>
            </a:r>
            <a:r>
              <a:rPr lang="ru-RU" sz="2800" b="1" spc="-6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ведения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диалога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осуществления</a:t>
            </a:r>
            <a:r>
              <a:rPr lang="ru-RU" sz="2800" b="1" spc="-5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перемен</a:t>
            </a:r>
            <a:r>
              <a:rPr sz="2800" b="1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156" y="647700"/>
            <a:ext cx="4330444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5200" y="533400"/>
            <a:ext cx="4648200" cy="4816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Поэтому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28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апреля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это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не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только </a:t>
            </a:r>
            <a:r>
              <a:rPr sz="3200" b="1" dirty="0">
                <a:latin typeface="Calibri"/>
                <a:cs typeface="Calibri"/>
              </a:rPr>
              <a:t>день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скорби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печали,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но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день </a:t>
            </a:r>
            <a:r>
              <a:rPr sz="3200" b="1" dirty="0">
                <a:latin typeface="Calibri"/>
                <a:cs typeface="Calibri"/>
              </a:rPr>
              <a:t>действий,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обращенных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будущее.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России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мероприятия</a:t>
            </a:r>
            <a:r>
              <a:rPr lang="ru-RU" sz="3200" b="1" spc="-10" dirty="0">
                <a:latin typeface="Calibri"/>
                <a:cs typeface="Calibri"/>
              </a:rPr>
              <a:t>,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связанные</a:t>
            </a:r>
            <a:r>
              <a:rPr sz="3200" b="1" spc="-50" dirty="0">
                <a:latin typeface="Calibri"/>
                <a:cs typeface="Calibri"/>
              </a:rPr>
              <a:t> с</a:t>
            </a:r>
            <a:r>
              <a:rPr lang="ru-RU" sz="3200" b="1" spc="-50" dirty="0">
                <a:latin typeface="Calibri"/>
                <a:cs typeface="Calibri"/>
              </a:rPr>
              <a:t>о</a:t>
            </a:r>
            <a:r>
              <a:rPr lang="ru-RU" sz="320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Всемирным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дн</a:t>
            </a:r>
            <a:r>
              <a:rPr lang="ru-RU" sz="3200" b="1" dirty="0">
                <a:latin typeface="Calibri"/>
                <a:cs typeface="Calibri"/>
              </a:rPr>
              <a:t>ё</a:t>
            </a:r>
            <a:r>
              <a:rPr sz="3200" b="1" dirty="0">
                <a:latin typeface="Calibri"/>
                <a:cs typeface="Calibri"/>
              </a:rPr>
              <a:t>м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охраны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труда, проводятся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2003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года.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5562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8903" y="394844"/>
            <a:ext cx="5450697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0000CC"/>
                </a:solidFill>
                <a:latin typeface="Calibri"/>
                <a:cs typeface="Calibri"/>
              </a:rPr>
              <a:t>Тема</a:t>
            </a:r>
            <a:r>
              <a:rPr sz="3000" b="1" spc="-8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CC"/>
                </a:solidFill>
                <a:latin typeface="Calibri"/>
                <a:cs typeface="Calibri"/>
              </a:rPr>
              <a:t>Всемирного</a:t>
            </a:r>
            <a:r>
              <a:rPr sz="3000" b="1" spc="-9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CC"/>
                </a:solidFill>
                <a:latin typeface="Calibri"/>
                <a:cs typeface="Calibri"/>
              </a:rPr>
              <a:t>дня</a:t>
            </a:r>
            <a:r>
              <a:rPr sz="30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 err="1">
                <a:solidFill>
                  <a:srgbClr val="0000CC"/>
                </a:solidFill>
                <a:latin typeface="Calibri"/>
                <a:cs typeface="Calibri"/>
              </a:rPr>
              <a:t>охраны</a:t>
            </a:r>
            <a:r>
              <a:rPr sz="3000" b="1" spc="-9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spc="-10" dirty="0" err="1">
                <a:solidFill>
                  <a:srgbClr val="0000CC"/>
                </a:solidFill>
                <a:latin typeface="Calibri"/>
                <a:cs typeface="Calibri"/>
              </a:rPr>
              <a:t>труда</a:t>
            </a:r>
            <a:r>
              <a:rPr lang="ru-RU" sz="3000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sz="3000" b="1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CC"/>
                </a:solidFill>
                <a:latin typeface="Calibri"/>
                <a:cs typeface="Calibri"/>
              </a:rPr>
              <a:t>2025</a:t>
            </a:r>
            <a:r>
              <a:rPr sz="3000" b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CC"/>
                </a:solidFill>
                <a:latin typeface="Calibri"/>
                <a:cs typeface="Calibri"/>
              </a:rPr>
              <a:t>году</a:t>
            </a:r>
            <a:r>
              <a:rPr sz="3000" b="1" spc="-6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CC"/>
                </a:solidFill>
                <a:latin typeface="Calibri"/>
                <a:cs typeface="Calibri"/>
              </a:rPr>
              <a:t>–</a:t>
            </a:r>
            <a:r>
              <a:rPr sz="3000" b="1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3000" b="1" spc="-10" dirty="0" err="1">
                <a:solidFill>
                  <a:srgbClr val="FF0000"/>
                </a:solidFill>
                <a:latin typeface="Calibri"/>
                <a:cs typeface="Calibri"/>
              </a:rPr>
              <a:t>Революция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lang="ru-RU" sz="3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 err="1">
                <a:solidFill>
                  <a:srgbClr val="FF0000"/>
                </a:solidFill>
                <a:latin typeface="Calibri"/>
                <a:cs typeface="Calibri"/>
              </a:rPr>
              <a:t>области</a:t>
            </a:r>
            <a:r>
              <a:rPr sz="30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охраны</a:t>
            </a:r>
            <a:r>
              <a:rPr sz="3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труда</a:t>
            </a:r>
            <a:r>
              <a:rPr sz="3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техники безопасности:</a:t>
            </a:r>
            <a:r>
              <a:rPr sz="3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роль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искусственного интеллекта</a:t>
            </a:r>
            <a:r>
              <a:rPr sz="3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цифровизации</a:t>
            </a: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рабочем</a:t>
            </a:r>
            <a:r>
              <a:rPr sz="30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 err="1">
                <a:solidFill>
                  <a:srgbClr val="FF0000"/>
                </a:solidFill>
                <a:latin typeface="Calibri"/>
                <a:cs typeface="Calibri"/>
              </a:rPr>
              <a:t>месте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».</a:t>
            </a:r>
            <a:endParaRPr lang="ru-RU" sz="30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В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рамках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этой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темы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планируется</a:t>
            </a:r>
            <a:endParaRPr sz="3000" dirty="0">
              <a:latin typeface="Calibri"/>
              <a:cs typeface="Calibri"/>
            </a:endParaRPr>
          </a:p>
          <a:p>
            <a:pPr marL="12700" marR="784860" algn="ctr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latin typeface="Calibri"/>
                <a:cs typeface="Calibri"/>
              </a:rPr>
              <a:t>рассмотреть</a:t>
            </a:r>
            <a:r>
              <a:rPr sz="3000" b="1" spc="-1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влияние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новых </a:t>
            </a:r>
            <a:r>
              <a:rPr sz="3000" b="1" dirty="0">
                <a:latin typeface="Calibri"/>
                <a:cs typeface="Calibri"/>
              </a:rPr>
              <a:t>технологий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на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безопасность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50" dirty="0">
                <a:latin typeface="Calibri"/>
                <a:cs typeface="Calibri"/>
              </a:rPr>
              <a:t>и </a:t>
            </a:r>
            <a:r>
              <a:rPr sz="3000" b="1" dirty="0">
                <a:latin typeface="Calibri"/>
                <a:cs typeface="Calibri"/>
              </a:rPr>
              <a:t>здоровье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работников.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85012"/>
            <a:ext cx="5583936" cy="5209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97857"/>
            <a:ext cx="9220200" cy="869288"/>
          </a:xfrm>
          <a:prstGeom prst="rect">
            <a:avLst/>
          </a:prstGeom>
        </p:spPr>
        <p:txBody>
          <a:bodyPr vert="horz" wrap="square" lIns="0" tIns="312241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CC"/>
                </a:solidFill>
              </a:rPr>
              <a:t>Вот</a:t>
            </a:r>
            <a:r>
              <a:rPr b="1" spc="-30" dirty="0">
                <a:solidFill>
                  <a:srgbClr val="0000CC"/>
                </a:solidFill>
              </a:rPr>
              <a:t> </a:t>
            </a:r>
            <a:r>
              <a:rPr b="1" spc="-10" dirty="0">
                <a:solidFill>
                  <a:srgbClr val="0000CC"/>
                </a:solidFill>
              </a:rPr>
              <a:t>некоторые</a:t>
            </a:r>
            <a:r>
              <a:rPr b="1" spc="-30" dirty="0">
                <a:solidFill>
                  <a:srgbClr val="0000CC"/>
                </a:solidFill>
              </a:rPr>
              <a:t> </a:t>
            </a:r>
            <a:r>
              <a:rPr b="1" dirty="0">
                <a:solidFill>
                  <a:srgbClr val="0000CC"/>
                </a:solidFill>
              </a:rPr>
              <a:t>из</a:t>
            </a:r>
            <a:r>
              <a:rPr b="1" spc="-40" dirty="0">
                <a:solidFill>
                  <a:srgbClr val="0000CC"/>
                </a:solidFill>
              </a:rPr>
              <a:t> </a:t>
            </a:r>
            <a:r>
              <a:rPr b="1" spc="-20" dirty="0">
                <a:solidFill>
                  <a:srgbClr val="0000CC"/>
                </a:solidFill>
              </a:rPr>
              <a:t>них: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3200" y="1219200"/>
            <a:ext cx="5417820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искусственный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интеллект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машинное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обучение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прогнозирования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рисков;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889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роботы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экзоскелеты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повышения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эффективности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снижения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нагрузки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работников;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4699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беспилотники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(БПЛА)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мониторинга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опасных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зон;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1026794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  <a:tab pos="411480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интернет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вещей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(IoT)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для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отслеживания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условий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труда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реальном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времени;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виртуальная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дополненная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реальность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обучения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моделирования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опасных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ситуаций.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5417820" cy="44805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5784" y="3016789"/>
            <a:ext cx="4776216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67D1F-3ACE-4501-979E-EB5B4B04A5CD}"/>
              </a:ext>
            </a:extLst>
          </p:cNvPr>
          <p:cNvSpPr txBox="1"/>
          <p:nvPr/>
        </p:nvSpPr>
        <p:spPr>
          <a:xfrm>
            <a:off x="838200" y="457200"/>
            <a:ext cx="11201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48994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Искусственный</a:t>
            </a:r>
            <a:r>
              <a:rPr lang="ru-RU" sz="3600" b="1" spc="-6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интеллект</a:t>
            </a:r>
            <a:r>
              <a:rPr lang="ru-RU" sz="36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50" dirty="0">
                <a:solidFill>
                  <a:srgbClr val="0000CC"/>
                </a:solidFill>
                <a:latin typeface="Calibri"/>
                <a:cs typeface="Calibri"/>
              </a:rPr>
              <a:t>и </a:t>
            </a:r>
            <a:r>
              <a:rPr lang="ru-RU" sz="3600" b="1" dirty="0">
                <a:solidFill>
                  <a:srgbClr val="0000CC"/>
                </a:solidFill>
                <a:latin typeface="Calibri"/>
                <a:cs typeface="Calibri"/>
              </a:rPr>
              <a:t>цифровизация</a:t>
            </a:r>
            <a:r>
              <a:rPr lang="ru-RU" sz="3600" b="1" spc="-1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кардинально</a:t>
            </a:r>
            <a:r>
              <a:rPr lang="ru-RU" sz="3600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Calibri"/>
                <a:cs typeface="Calibri"/>
              </a:rPr>
              <a:t>меняют</a:t>
            </a:r>
            <a:r>
              <a:rPr lang="ru-RU" sz="36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25" dirty="0">
                <a:solidFill>
                  <a:srgbClr val="0000CC"/>
                </a:solidFill>
                <a:latin typeface="Calibri"/>
                <a:cs typeface="Calibri"/>
              </a:rPr>
              <a:t>подходы</a:t>
            </a:r>
            <a:r>
              <a:rPr lang="ru-RU" sz="3600" b="1" spc="-7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Calibri"/>
                <a:cs typeface="Calibri"/>
              </a:rPr>
              <a:t>к</a:t>
            </a:r>
            <a:r>
              <a:rPr lang="ru-RU" sz="36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Calibri"/>
                <a:cs typeface="Calibri"/>
              </a:rPr>
              <a:t>охране</a:t>
            </a:r>
            <a:r>
              <a:rPr lang="ru-RU" sz="3600" b="1" spc="-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труда, </a:t>
            </a:r>
            <a:r>
              <a:rPr lang="ru-RU" sz="3600" b="1" dirty="0">
                <a:solidFill>
                  <a:srgbClr val="0000CC"/>
                </a:solidFill>
                <a:latin typeface="Calibri"/>
                <a:cs typeface="Calibri"/>
              </a:rPr>
              <a:t>повышая</a:t>
            </a:r>
            <a:r>
              <a:rPr lang="ru-RU" sz="3600" b="1" spc="-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безопасность</a:t>
            </a:r>
            <a:r>
              <a:rPr lang="ru-RU" sz="3600" b="1" spc="-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60" dirty="0">
                <a:solidFill>
                  <a:srgbClr val="0000CC"/>
                </a:solidFill>
                <a:latin typeface="Calibri"/>
                <a:cs typeface="Calibri"/>
              </a:rPr>
              <a:t>и</a:t>
            </a:r>
            <a:r>
              <a:rPr lang="ru-RU" sz="360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эффективность</a:t>
            </a:r>
            <a:r>
              <a:rPr lang="ru-RU" sz="36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rgbClr val="0000CC"/>
                </a:solidFill>
                <a:latin typeface="Calibri"/>
                <a:cs typeface="Calibri"/>
              </a:rPr>
              <a:t>работы.</a:t>
            </a:r>
            <a:endParaRPr lang="ru-RU" sz="36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A7D39-FD5B-4448-B85F-CA724D0AD878}"/>
              </a:ext>
            </a:extLst>
          </p:cNvPr>
          <p:cNvSpPr txBox="1"/>
          <p:nvPr/>
        </p:nvSpPr>
        <p:spPr>
          <a:xfrm>
            <a:off x="1524000" y="2286000"/>
            <a:ext cx="5638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48994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latin typeface="Calibri"/>
                <a:cs typeface="Calibri"/>
              </a:rPr>
              <a:t>Искусственный</a:t>
            </a:r>
            <a:r>
              <a:rPr lang="ru-RU" sz="3200" b="1" spc="-5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интеллект</a:t>
            </a:r>
            <a:r>
              <a:rPr lang="ru-RU" sz="3200" b="1" spc="-40" dirty="0">
                <a:latin typeface="Calibri"/>
                <a:cs typeface="Calibri"/>
              </a:rPr>
              <a:t> </a:t>
            </a:r>
            <a:r>
              <a:rPr lang="ru-RU" sz="3200" b="1" spc="-25" dirty="0">
                <a:latin typeface="Calibri"/>
                <a:cs typeface="Calibri"/>
              </a:rPr>
              <a:t>уже </a:t>
            </a:r>
            <a:r>
              <a:rPr lang="ru-RU" sz="3200" b="1" dirty="0">
                <a:latin typeface="Calibri"/>
                <a:cs typeface="Calibri"/>
              </a:rPr>
              <a:t>сейчас</a:t>
            </a:r>
            <a:r>
              <a:rPr lang="ru-RU" sz="3200" b="1" spc="-8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играет</a:t>
            </a:r>
            <a:r>
              <a:rPr lang="ru-RU" sz="3200" b="1" spc="-6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ключевую</a:t>
            </a:r>
            <a:r>
              <a:rPr lang="ru-RU" sz="3200" b="1" spc="-7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роль</a:t>
            </a:r>
            <a:r>
              <a:rPr lang="ru-RU" sz="3200" b="1" spc="-85" dirty="0">
                <a:latin typeface="Calibri"/>
                <a:cs typeface="Calibri"/>
              </a:rPr>
              <a:t> </a:t>
            </a:r>
            <a:r>
              <a:rPr lang="ru-RU" sz="3200" b="1" spc="-50" dirty="0">
                <a:latin typeface="Calibri"/>
                <a:cs typeface="Calibri"/>
              </a:rPr>
              <a:t>в </a:t>
            </a:r>
            <a:r>
              <a:rPr lang="ru-RU" sz="3200" b="1" dirty="0">
                <a:latin typeface="Calibri"/>
                <a:cs typeface="Calibri"/>
              </a:rPr>
              <a:t>обеспечении</a:t>
            </a:r>
            <a:r>
              <a:rPr lang="ru-RU" sz="3200" b="1" spc="-7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безопасности</a:t>
            </a:r>
            <a:r>
              <a:rPr lang="ru-RU" sz="3200" b="1" spc="-80" dirty="0">
                <a:latin typeface="Calibri"/>
                <a:cs typeface="Calibri"/>
              </a:rPr>
              <a:t> </a:t>
            </a:r>
            <a:r>
              <a:rPr lang="ru-RU" sz="3200" b="1" spc="-25" dirty="0">
                <a:latin typeface="Calibri"/>
                <a:cs typeface="Calibri"/>
              </a:rPr>
              <a:t>на </a:t>
            </a:r>
            <a:r>
              <a:rPr lang="ru-RU" sz="3200" b="1" dirty="0">
                <a:latin typeface="Calibri"/>
                <a:cs typeface="Calibri"/>
              </a:rPr>
              <a:t>рабочем</a:t>
            </a:r>
            <a:r>
              <a:rPr lang="ru-RU" sz="3200" b="1" spc="-6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месте,</a:t>
            </a:r>
            <a:r>
              <a:rPr lang="ru-RU" sz="3200" b="1" spc="-5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анализируя</a:t>
            </a:r>
            <a:endParaRPr lang="ru-RU"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3200" b="1" dirty="0">
                <a:latin typeface="Calibri"/>
                <a:cs typeface="Calibri"/>
              </a:rPr>
              <a:t>данные</a:t>
            </a:r>
            <a:r>
              <a:rPr lang="ru-RU" sz="3200" b="1" spc="-60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и</a:t>
            </a:r>
            <a:r>
              <a:rPr lang="ru-RU" sz="3200" b="1" spc="-75" dirty="0">
                <a:latin typeface="Calibri"/>
                <a:cs typeface="Calibri"/>
              </a:rPr>
              <a:t> </a:t>
            </a:r>
            <a:r>
              <a:rPr lang="ru-RU" sz="3200" b="1" dirty="0">
                <a:latin typeface="Calibri"/>
                <a:cs typeface="Calibri"/>
              </a:rPr>
              <a:t>выявляя</a:t>
            </a:r>
            <a:r>
              <a:rPr lang="ru-RU" sz="3200" b="1" spc="-65" dirty="0">
                <a:latin typeface="Calibri"/>
                <a:cs typeface="Calibri"/>
              </a:rPr>
              <a:t> </a:t>
            </a:r>
            <a:r>
              <a:rPr lang="ru-RU" sz="3200" b="1" spc="-10" dirty="0">
                <a:latin typeface="Calibri"/>
                <a:cs typeface="Calibri"/>
              </a:rPr>
              <a:t>потенциальные риски.</a:t>
            </a:r>
            <a:endParaRPr lang="ru-RU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8400" y="533400"/>
            <a:ext cx="57150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834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Он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может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мониторить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условия труда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в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режиме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реального </a:t>
            </a:r>
            <a:r>
              <a:rPr sz="3600" b="1" dirty="0">
                <a:latin typeface="Calibri"/>
                <a:cs typeface="Calibri"/>
              </a:rPr>
              <a:t>времени,</a:t>
            </a:r>
            <a:r>
              <a:rPr sz="3600" b="1" spc="-1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предупреждать</a:t>
            </a:r>
            <a:endParaRPr sz="3600" dirty="0">
              <a:latin typeface="Calibri"/>
              <a:cs typeface="Calibri"/>
            </a:endParaRPr>
          </a:p>
          <a:p>
            <a:pPr marL="12700" marR="536575" algn="ctr">
              <a:lnSpc>
                <a:spcPct val="100000"/>
              </a:lnSpc>
            </a:pPr>
            <a:r>
              <a:rPr sz="3600" b="1" spc="-20" dirty="0">
                <a:latin typeface="Calibri"/>
                <a:cs typeface="Calibri"/>
              </a:rPr>
              <a:t>сотрудников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о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возможных </a:t>
            </a:r>
            <a:r>
              <a:rPr sz="3600" b="1" dirty="0">
                <a:latin typeface="Calibri"/>
                <a:cs typeface="Calibri"/>
              </a:rPr>
              <a:t>опасностях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и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даже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предлагать оптимальные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маршруты</a:t>
            </a:r>
            <a:endParaRPr sz="36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Calibri"/>
                <a:cs typeface="Calibri"/>
              </a:rPr>
              <a:t>эвакуации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в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случае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чрезвычайной ситуации.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3" y="838200"/>
            <a:ext cx="5344667" cy="33390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1106</Words>
  <Application>Microsoft Office PowerPoint</Application>
  <PresentationFormat>Широкоэкранный</PresentationFormat>
  <Paragraphs>87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Gill Sans MT</vt:lpstr>
      <vt:lpstr>Times New Roman</vt:lpstr>
      <vt:lpstr>Wingdings</vt:lpstr>
      <vt:lpstr>Wingdings 3</vt:lpstr>
      <vt:lpstr>1_Галерея</vt:lpstr>
      <vt:lpstr>Легкий дым</vt:lpstr>
      <vt:lpstr>1_Легкий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некоторые из них: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Давыдова</dc:creator>
  <cp:lastModifiedBy>User</cp:lastModifiedBy>
  <cp:revision>5</cp:revision>
  <dcterms:created xsi:type="dcterms:W3CDTF">2025-05-05T07:06:28Z</dcterms:created>
  <dcterms:modified xsi:type="dcterms:W3CDTF">2025-05-05T07:46:42Z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2025-05-05T00:00:00Z</vt:filetime>
  </property>
  <property fmtid="{D5CDD505-2E9C-101B-9397-08002B2CF9AE}" pid="5" name="Producer">
    <vt:lpwstr>Microsoft® PowerPoint® LTSC</vt:lpwstr>
  </property>
</Properties>
</file>