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5" r:id="rId5"/>
    <p:sldId id="261" r:id="rId6"/>
    <p:sldId id="277" r:id="rId7"/>
    <p:sldId id="273" r:id="rId8"/>
    <p:sldId id="268" r:id="rId9"/>
    <p:sldId id="278" r:id="rId10"/>
    <p:sldId id="264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85210438401924E-2"/>
          <c:y val="0.1998684400067291"/>
          <c:w val="0.81379380596401873"/>
          <c:h val="0.70926248837769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</c:v>
                </c:pt>
              </c:strCache>
            </c:strRef>
          </c:tx>
          <c:explosion val="25"/>
          <c:dPt>
            <c:idx val="0"/>
            <c:bubble3D val="0"/>
            <c:explosion val="34"/>
            <c:extLst>
              <c:ext xmlns:c16="http://schemas.microsoft.com/office/drawing/2014/chart" uri="{C3380CC4-5D6E-409C-BE32-E72D297353CC}">
                <c16:uniqueId val="{00000002-ABD4-4C4D-9799-6D238D96DB8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BD4-4C4D-9799-6D238D96DB8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B6D7-46F1-A932-EC2C7CB177D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B6D7-46F1-A932-EC2C7CB177D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83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D4-4C4D-9799-6D238D96DB8B}"/>
                </c:ext>
              </c:extLst>
            </c:dLbl>
            <c:dLbl>
              <c:idx val="1"/>
              <c:layout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17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D4-4C4D-9799-6D238D96D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4-4C4D-9799-6D238D96DB8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5838514813828E-2"/>
          <c:y val="0.17957694315260145"/>
          <c:w val="0.82283229703723437"/>
          <c:h val="0.723137011659123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1-407E-49E8-A212-01CE490BC18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5E61-4359-B365-2E42D2D7F02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E61-4359-B365-2E42D2D7F02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5E61-4359-B365-2E42D2D7F021}"/>
              </c:ext>
            </c:extLst>
          </c:dPt>
          <c:dLbls>
            <c:dLbl>
              <c:idx val="0"/>
              <c:layout>
                <c:manualLayout>
                  <c:x val="6.2745377744725175E-3"/>
                  <c:y val="-0.1940037409988273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547451274981"/>
                      <c:h val="0.163349215238819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7E-49E8-A212-01CE490BC1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1"/>
                <c:pt idx="0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E-49E8-A212-01CE490BC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13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1-8B80-40E9-AA3C-BB0E2317C2BC}"/>
              </c:ext>
            </c:extLst>
          </c:dPt>
          <c:dPt>
            <c:idx val="1"/>
            <c:bubble3D val="0"/>
            <c:explosion val="3"/>
            <c:extLst>
              <c:ext xmlns:c16="http://schemas.microsoft.com/office/drawing/2014/chart" uri="{C3380CC4-5D6E-409C-BE32-E72D297353CC}">
                <c16:uniqueId val="{00000002-8B80-40E9-AA3C-BB0E2317C2B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42DB-4337-A011-1A7044E0B54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42DB-4337-A011-1A7044E0B546}"/>
              </c:ext>
            </c:extLst>
          </c:dPt>
          <c:dLbls>
            <c:dLbl>
              <c:idx val="0"/>
              <c:layout>
                <c:manualLayout>
                  <c:x val="-5.9159167604049497E-2"/>
                  <c:y val="-0.2140921246309662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92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12337662337662"/>
                      <c:h val="0.16230952420777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80-40E9-AA3C-BB0E2317C2BC}"/>
                </c:ext>
              </c:extLst>
            </c:dLbl>
            <c:dLbl>
              <c:idx val="1"/>
              <c:layout>
                <c:manualLayout>
                  <c:x val="3.6417988788787145E-2"/>
                  <c:y val="0.1107215917252956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80-40E9-AA3C-BB0E2317C2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0-40E9-AA3C-BB0E2317C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34493629619909538"/>
          <c:y val="0.82125776150156138"/>
          <c:w val="0.26325662359603547"/>
          <c:h val="5.4540827492172483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5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1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90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22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7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7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4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7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9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0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5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1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6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8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7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40FD-7761-41A5-A763-A77DB624808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9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5042" y="142956"/>
            <a:ext cx="8321039" cy="1028021"/>
          </a:xfrm>
        </p:spPr>
        <p:txBody>
          <a:bodyPr/>
          <a:lstStyle/>
          <a:p>
            <a:pPr algn="ctr"/>
            <a:r>
              <a:rPr lang="ru-RU" sz="4400" dirty="0"/>
              <a:t>«Актовый зал нашей мечты»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368" y="142956"/>
            <a:ext cx="8131628" cy="6715044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</a:rPr>
              <a:t>                                      «Школьная инициатива»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367212"/>
            <a:ext cx="12009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общеобразовательное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Коробинская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ООШ»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4" y="1208375"/>
            <a:ext cx="3016333" cy="31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5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540" y="560251"/>
            <a:ext cx="847972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«Школьная инициатива»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Ожидаемые результаты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201452" cy="4697411"/>
          </a:xfrm>
        </p:spPr>
        <p:txBody>
          <a:bodyPr>
            <a:normAutofit/>
          </a:bodyPr>
          <a:lstStyle/>
          <a:p>
            <a:r>
              <a:rPr lang="ru-RU" sz="2400" dirty="0"/>
              <a:t>Вовлечение обучающихся </a:t>
            </a:r>
            <a:r>
              <a:rPr lang="ru-RU" sz="2400" dirty="0" smtClean="0"/>
              <a:t>школы </a:t>
            </a:r>
            <a:r>
              <a:rPr lang="ru-RU" sz="2400" dirty="0"/>
              <a:t>в атмосферу творчества и созидания.</a:t>
            </a:r>
          </a:p>
          <a:p>
            <a:r>
              <a:rPr lang="ru-RU" sz="2400" dirty="0"/>
              <a:t>Улучшение материально-технической базы </a:t>
            </a:r>
            <a:r>
              <a:rPr lang="ru-RU" sz="2400" dirty="0" smtClean="0"/>
              <a:t>школы.</a:t>
            </a:r>
            <a:endParaRPr lang="ru-RU" sz="2400" dirty="0"/>
          </a:p>
          <a:p>
            <a:r>
              <a:rPr lang="ru-RU" sz="2400" dirty="0"/>
              <a:t>Сплочение коллектива обучающихся и педагогов.</a:t>
            </a:r>
          </a:p>
          <a:p>
            <a:r>
              <a:rPr lang="ru-RU" sz="2400" dirty="0"/>
              <a:t>Повышение привлекательности </a:t>
            </a:r>
            <a:r>
              <a:rPr lang="ru-RU" sz="2400" dirty="0" smtClean="0"/>
              <a:t>школы </a:t>
            </a:r>
            <a:r>
              <a:rPr lang="ru-RU" sz="2400" dirty="0"/>
              <a:t>среди </a:t>
            </a:r>
            <a:r>
              <a:rPr lang="ru-RU" sz="2400" dirty="0" smtClean="0"/>
              <a:t>жителей.</a:t>
            </a:r>
            <a:endParaRPr lang="ru-RU" sz="2400" dirty="0"/>
          </a:p>
          <a:p>
            <a:r>
              <a:rPr lang="ru-RU" sz="2400" dirty="0"/>
              <a:t>Привлечение обучающихся </a:t>
            </a:r>
            <a:r>
              <a:rPr lang="en-US" sz="2400" dirty="0"/>
              <a:t>“</a:t>
            </a:r>
            <a:r>
              <a:rPr lang="ru-RU" sz="2400" dirty="0"/>
              <a:t>группы риска</a:t>
            </a:r>
            <a:r>
              <a:rPr lang="en-US" sz="2400" dirty="0"/>
              <a:t>”</a:t>
            </a:r>
            <a:r>
              <a:rPr lang="ru-RU" sz="2400" dirty="0"/>
              <a:t>, с ОВЗ к внеклассным мероприятиям с целью расширения равенства образовательных возможностей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97282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«Школьная инициатива»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764787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/>
              <a:t> </a:t>
            </a:r>
            <a:endParaRPr lang="ru-RU" sz="7200" dirty="0"/>
          </a:p>
          <a:p>
            <a:pPr marL="0" indent="0" algn="ctr">
              <a:buNone/>
            </a:pPr>
            <a:r>
              <a:rPr lang="ru-RU" sz="7200" i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5409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8149" y="143692"/>
            <a:ext cx="3667240" cy="4572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«Школьная инициатива»</a:t>
            </a:r>
            <a:br>
              <a:rPr lang="ru-RU" sz="2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0738" y="73805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</a:rPr>
              <a:t>Цель проекта: </a:t>
            </a:r>
            <a:r>
              <a:rPr lang="ru-RU" sz="2400" dirty="0">
                <a:solidFill>
                  <a:schemeClr val="tx1"/>
                </a:solidFill>
              </a:rPr>
              <a:t>создание комфортных условий для реализации творческого потенциала всех участников  образовательных отношений.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Объект проекта </a:t>
            </a:r>
            <a:r>
              <a:rPr lang="ru-RU" sz="2400" dirty="0">
                <a:solidFill>
                  <a:schemeClr val="tx1"/>
                </a:solidFill>
              </a:rPr>
              <a:t>– организация внеурочная деятельность – составляющая часть образования.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Задачи проекта</a:t>
            </a:r>
            <a:r>
              <a:rPr lang="ru-RU" sz="2400" dirty="0">
                <a:solidFill>
                  <a:schemeClr val="accent1"/>
                </a:solidFill>
              </a:rPr>
              <a:t>: 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1) Создать более комфортных условий для самореализации обучающихся, педагогов.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2) Способствовать реализации </a:t>
            </a:r>
            <a:r>
              <a:rPr lang="ru-RU" sz="2400" dirty="0" smtClean="0">
                <a:solidFill>
                  <a:schemeClr val="tx1"/>
                </a:solidFill>
              </a:rPr>
              <a:t>программы </a:t>
            </a:r>
            <a:r>
              <a:rPr lang="ru-RU" sz="2400" dirty="0">
                <a:solidFill>
                  <a:schemeClr val="tx1"/>
                </a:solidFill>
              </a:rPr>
              <a:t>воспитания </a:t>
            </a:r>
            <a:r>
              <a:rPr lang="ru-RU" sz="2400" dirty="0" smtClean="0">
                <a:solidFill>
                  <a:schemeClr val="tx1"/>
                </a:solidFill>
              </a:rPr>
              <a:t>школы.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3) Объединить обучающихся, педагогов, родителей для реализации проекта.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accent1"/>
                </a:solidFill>
              </a:rPr>
              <a:t>Лозунг проекта: </a:t>
            </a:r>
            <a:r>
              <a:rPr lang="ru-RU" sz="2400" b="1" i="1" dirty="0">
                <a:solidFill>
                  <a:schemeClr val="tx1"/>
                </a:solidFill>
              </a:rPr>
              <a:t>«Красиво. Удобно. Функционально.»</a:t>
            </a:r>
          </a:p>
        </p:txBody>
      </p:sp>
    </p:spTree>
    <p:extLst>
      <p:ext uri="{BB962C8B-B14F-4D97-AF65-F5344CB8AC3E}">
        <p14:creationId xmlns:p14="http://schemas.microsoft.com/office/powerpoint/2010/main" val="183910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4886" y="169816"/>
            <a:ext cx="7543800" cy="1280161"/>
          </a:xfrm>
        </p:spPr>
        <p:txBody>
          <a:bodyPr/>
          <a:lstStyle/>
          <a:p>
            <a:pPr algn="ctr"/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2000" dirty="0"/>
              <a:t>«Школьная инициатива»</a:t>
            </a:r>
            <a:br>
              <a:rPr lang="ru-RU" sz="2000" dirty="0"/>
            </a:br>
            <a:r>
              <a:rPr lang="ru-RU" sz="4800" dirty="0"/>
              <a:t>Нам есть чем гордиться!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4886" y="1449977"/>
            <a:ext cx="8352220" cy="5277394"/>
          </a:xfrm>
        </p:spPr>
        <p:txBody>
          <a:bodyPr>
            <a:normAutofit/>
          </a:bodyPr>
          <a:lstStyle/>
          <a:p>
            <a:pPr algn="l"/>
            <a:endParaRPr lang="ru-RU" sz="2300" dirty="0">
              <a:solidFill>
                <a:schemeClr val="tx1"/>
              </a:solidFill>
            </a:endParaRP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●Создан школьный спортивный клуб </a:t>
            </a:r>
            <a:r>
              <a:rPr lang="ru-RU" sz="2300" dirty="0" smtClean="0">
                <a:solidFill>
                  <a:schemeClr val="tx1"/>
                </a:solidFill>
              </a:rPr>
              <a:t>«Олимп»</a:t>
            </a:r>
            <a:endParaRPr lang="ru-RU" sz="2300" dirty="0">
              <a:solidFill>
                <a:schemeClr val="tx1"/>
              </a:solidFill>
            </a:endParaRP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●Открыт центр естественно-научного направления «Точка роста» (</a:t>
            </a:r>
            <a:r>
              <a:rPr lang="ru-RU" sz="2300" dirty="0" smtClean="0">
                <a:solidFill>
                  <a:schemeClr val="tx1"/>
                </a:solidFill>
              </a:rPr>
              <a:t>2023г)</a:t>
            </a:r>
            <a:endParaRPr lang="ru-RU" sz="2300" dirty="0">
              <a:solidFill>
                <a:schemeClr val="tx1"/>
              </a:solidFill>
            </a:endParaRP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●Наши спортсмены - призеры </a:t>
            </a:r>
            <a:r>
              <a:rPr lang="ru-RU" sz="2300" dirty="0" smtClean="0">
                <a:solidFill>
                  <a:schemeClr val="tx1"/>
                </a:solidFill>
              </a:rPr>
              <a:t>и активные участники муниципальных  соревнований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● </a:t>
            </a:r>
            <a:r>
              <a:rPr lang="ru-RU" sz="2300" dirty="0" smtClean="0">
                <a:solidFill>
                  <a:schemeClr val="tx1"/>
                </a:solidFill>
              </a:rPr>
              <a:t>Создан на базе школы комната боевой и трудовой славы</a:t>
            </a: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●Неоднократные участники муниципального фестиваля детского творчества</a:t>
            </a:r>
          </a:p>
          <a:p>
            <a:pPr algn="l"/>
            <a:endParaRPr lang="ru-RU" sz="2300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Но у нас нет Актового зала!!!</a:t>
            </a:r>
          </a:p>
          <a:p>
            <a:pPr algn="l"/>
            <a:endParaRPr lang="ru-RU" sz="2300" dirty="0">
              <a:solidFill>
                <a:schemeClr val="tx1"/>
              </a:solidFill>
            </a:endParaRPr>
          </a:p>
          <a:p>
            <a:pPr algn="l"/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4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430718"/>
              </p:ext>
            </p:extLst>
          </p:nvPr>
        </p:nvGraphicFramePr>
        <p:xfrm>
          <a:off x="335328" y="2060962"/>
          <a:ext cx="4564875" cy="397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85109" y="261257"/>
            <a:ext cx="7720149" cy="1546491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«Школьная инициатива»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</a:rPr>
              <a:t>Мы провели социальный опрос: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700" dirty="0">
                <a:solidFill>
                  <a:schemeClr val="bg2">
                    <a:lumMod val="25000"/>
                  </a:schemeClr>
                </a:solidFill>
              </a:rPr>
              <a:t>По вашему мнению, нужен ли актовый зал в нашей </a:t>
            </a: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школе?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98342419"/>
              </p:ext>
            </p:extLst>
          </p:nvPr>
        </p:nvGraphicFramePr>
        <p:xfrm>
          <a:off x="3561409" y="2130879"/>
          <a:ext cx="5288677" cy="427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15753141"/>
              </p:ext>
            </p:extLst>
          </p:nvPr>
        </p:nvGraphicFramePr>
        <p:xfrm>
          <a:off x="7314740" y="2122716"/>
          <a:ext cx="4877260" cy="460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807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1064" y="143691"/>
            <a:ext cx="8596668" cy="1320800"/>
          </a:xfrm>
        </p:spPr>
        <p:txBody>
          <a:bodyPr/>
          <a:lstStyle/>
          <a:p>
            <a:pPr algn="ctr"/>
            <a:r>
              <a:rPr lang="ru-RU" sz="2000" dirty="0"/>
              <a:t>«Школьная инициатива»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139" y="442949"/>
            <a:ext cx="7649481" cy="447269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Все мероприятия мы вынуждены проводить в </a:t>
            </a:r>
            <a:r>
              <a:rPr lang="ru-RU" sz="2400" dirty="0" smtClean="0">
                <a:solidFill>
                  <a:schemeClr val="tx1"/>
                </a:solidFill>
              </a:rPr>
              <a:t>рекреациях </a:t>
            </a:r>
            <a:r>
              <a:rPr lang="ru-RU" sz="2400" dirty="0">
                <a:solidFill>
                  <a:schemeClr val="tx1"/>
                </a:solidFill>
              </a:rPr>
              <a:t>на </a:t>
            </a:r>
            <a:r>
              <a:rPr lang="ru-RU" sz="2400" dirty="0" smtClean="0">
                <a:solidFill>
                  <a:schemeClr val="tx1"/>
                </a:solidFill>
              </a:rPr>
              <a:t>1 или 2 этажах, или в спортивном зале.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7" y="1534227"/>
            <a:ext cx="2994866" cy="2246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44" y="1464491"/>
            <a:ext cx="2734140" cy="20506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73" y="1364567"/>
            <a:ext cx="2967954" cy="2225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6" y="4135730"/>
            <a:ext cx="2877787" cy="2158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6" y="3894096"/>
            <a:ext cx="2865912" cy="2149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91" y="4227615"/>
            <a:ext cx="3143003" cy="23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1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5" y="1092531"/>
            <a:ext cx="3459677" cy="25947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780" y="142503"/>
            <a:ext cx="2836718" cy="3782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58" y="486887"/>
            <a:ext cx="4124695" cy="3093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9" y="4067298"/>
            <a:ext cx="3175907" cy="2381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53" y="4288125"/>
            <a:ext cx="3451761" cy="1940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53" y="3924794"/>
            <a:ext cx="3426500" cy="25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4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8" y="202804"/>
            <a:ext cx="8426548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«Школьная инициатива»</a:t>
            </a:r>
            <a:br>
              <a:rPr lang="ru-RU" sz="2000" dirty="0"/>
            </a:br>
            <a:r>
              <a:rPr lang="ru-RU" sz="2800" b="1" dirty="0"/>
              <a:t>Оборудование для нашего </a:t>
            </a:r>
            <a:br>
              <a:rPr lang="ru-RU" sz="2800" b="1" dirty="0"/>
            </a:br>
            <a:r>
              <a:rPr lang="ru-RU" sz="2800" b="1" dirty="0" smtClean="0"/>
              <a:t> </a:t>
            </a:r>
            <a:r>
              <a:rPr lang="ru-RU" sz="2800" b="1" dirty="0"/>
              <a:t>актового зала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519" y="202804"/>
            <a:ext cx="1818678" cy="323320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7" y="1346216"/>
            <a:ext cx="2541691" cy="4518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29" y="1523604"/>
            <a:ext cx="4425538" cy="2311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31" y="3605496"/>
            <a:ext cx="1700528" cy="3023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06" y="4036390"/>
            <a:ext cx="1459551" cy="25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1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73271"/>
              </p:ext>
            </p:extLst>
          </p:nvPr>
        </p:nvGraphicFramePr>
        <p:xfrm>
          <a:off x="1419990" y="461666"/>
          <a:ext cx="9008029" cy="633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67">
                  <a:extLst>
                    <a:ext uri="{9D8B030D-6E8A-4147-A177-3AD203B41FA5}">
                      <a16:colId xmlns:a16="http://schemas.microsoft.com/office/drawing/2014/main" val="1397257106"/>
                    </a:ext>
                  </a:extLst>
                </a:gridCol>
                <a:gridCol w="2491307">
                  <a:extLst>
                    <a:ext uri="{9D8B030D-6E8A-4147-A177-3AD203B41FA5}">
                      <a16:colId xmlns:a16="http://schemas.microsoft.com/office/drawing/2014/main" val="140660155"/>
                    </a:ext>
                  </a:extLst>
                </a:gridCol>
                <a:gridCol w="1467725">
                  <a:extLst>
                    <a:ext uri="{9D8B030D-6E8A-4147-A177-3AD203B41FA5}">
                      <a16:colId xmlns:a16="http://schemas.microsoft.com/office/drawing/2014/main" val="870755031"/>
                    </a:ext>
                  </a:extLst>
                </a:gridCol>
                <a:gridCol w="2323989">
                  <a:extLst>
                    <a:ext uri="{9D8B030D-6E8A-4147-A177-3AD203B41FA5}">
                      <a16:colId xmlns:a16="http://schemas.microsoft.com/office/drawing/2014/main" val="3518762605"/>
                    </a:ext>
                  </a:extLst>
                </a:gridCol>
                <a:gridCol w="2121241">
                  <a:extLst>
                    <a:ext uri="{9D8B030D-6E8A-4147-A177-3AD203B41FA5}">
                      <a16:colId xmlns:a16="http://schemas.microsoft.com/office/drawing/2014/main" val="315210128"/>
                    </a:ext>
                  </a:extLst>
                </a:gridCol>
              </a:tblGrid>
              <a:tr h="108654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наименования</a:t>
                      </a:r>
                    </a:p>
                    <a:p>
                      <a:r>
                        <a:rPr lang="ru-RU" sz="1600" dirty="0"/>
                        <a:t>оборудования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Ед. измерения\кол-во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стоимость</a:t>
                      </a:r>
                    </a:p>
                    <a:p>
                      <a:r>
                        <a:rPr lang="ru-RU" sz="1600" dirty="0"/>
                        <a:t>1 </a:t>
                      </a:r>
                      <a:r>
                        <a:rPr lang="ru-RU" sz="1600" dirty="0" err="1"/>
                        <a:t>ед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руб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общая стоимость, </a:t>
                      </a:r>
                      <a:r>
                        <a:rPr lang="ru-RU" sz="1600" dirty="0" err="1"/>
                        <a:t>руб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47016"/>
                  </a:ext>
                </a:extLst>
              </a:tr>
              <a:tr h="2535265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Комплект</a:t>
                      </a:r>
                      <a:r>
                        <a:rPr lang="ru-RU" sz="1400" b="1" baseline="0" dirty="0" smtClean="0"/>
                        <a:t> оборудования для озвучивания актовых залов школ и спортивных мероприятий( 2 активные колонки, микшерский пульт на 4 микрофонных входа, провода специальные для подключения)</a:t>
                      </a:r>
                      <a:endParaRPr lang="ru-RU" sz="1400" b="1" dirty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</a:t>
                      </a:r>
                      <a:r>
                        <a:rPr lang="ru-RU" sz="1600" dirty="0" err="1"/>
                        <a:t>шт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152850,00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152850,00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92663"/>
                  </a:ext>
                </a:extLst>
              </a:tr>
              <a:tr h="1643744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Комплект</a:t>
                      </a:r>
                      <a:r>
                        <a:rPr lang="ru-RU" sz="1400" b="1" baseline="0" dirty="0" smtClean="0"/>
                        <a:t> оборудования для демонстрации ( Ноутбук </a:t>
                      </a:r>
                      <a:r>
                        <a:rPr lang="en-US" sz="1400" b="1" baseline="0" dirty="0" smtClean="0"/>
                        <a:t>DEXP </a:t>
                      </a:r>
                      <a:r>
                        <a:rPr lang="en-US" sz="1400" b="1" baseline="0" dirty="0" err="1" smtClean="0"/>
                        <a:t>Aquilon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baseline="0" dirty="0" smtClean="0"/>
                        <a:t>проектор </a:t>
                      </a:r>
                      <a:r>
                        <a:rPr lang="en-US" sz="1400" b="1" baseline="0" dirty="0" smtClean="0"/>
                        <a:t>Wando Projector</a:t>
                      </a:r>
                      <a:r>
                        <a:rPr lang="ru-RU" sz="1400" b="1" baseline="0" dirty="0" smtClean="0"/>
                        <a:t>, экран для проектора </a:t>
                      </a:r>
                      <a:r>
                        <a:rPr lang="en-US" sz="1400" b="1" baseline="0" dirty="0" smtClean="0"/>
                        <a:t>DEXP WM-96</a:t>
                      </a:r>
                      <a:r>
                        <a:rPr lang="ru-RU" sz="1400" b="1" baseline="0" dirty="0" smtClean="0"/>
                        <a:t>)</a:t>
                      </a:r>
                      <a:endParaRPr lang="ru-RU" sz="1400" b="1" dirty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</a:t>
                      </a:r>
                      <a:r>
                        <a:rPr lang="ru-RU" sz="1600" dirty="0" err="1"/>
                        <a:t>шт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61241,00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61241,00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077237"/>
                  </a:ext>
                </a:extLst>
              </a:tr>
              <a:tr h="827962"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Диван 3 –х местных </a:t>
                      </a:r>
                      <a:r>
                        <a:rPr lang="ru-RU" sz="1400" b="1" dirty="0" err="1" smtClean="0"/>
                        <a:t>кож.зам</a:t>
                      </a:r>
                      <a:r>
                        <a:rPr lang="ru-RU" sz="1400" b="1" dirty="0" smtClean="0"/>
                        <a:t> коричневый</a:t>
                      </a:r>
                      <a:endParaRPr lang="ru-RU" sz="1400" b="1" dirty="0"/>
                    </a:p>
                    <a:p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шт.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14500,00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217500,00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56624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66605" y="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С</a:t>
            </a:r>
            <a:r>
              <a:rPr lang="ru-RU" sz="2400" dirty="0" smtClean="0">
                <a:solidFill>
                  <a:schemeClr val="accent1"/>
                </a:solidFill>
              </a:rPr>
              <a:t>мета </a:t>
            </a:r>
            <a:r>
              <a:rPr lang="ru-RU" sz="2400" dirty="0">
                <a:solidFill>
                  <a:schemeClr val="accent1"/>
                </a:solidFill>
              </a:rPr>
              <a:t>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182314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проекта актового зала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426095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Итого средств областного бюджета 244250, 00</a:t>
            </a:r>
          </a:p>
          <a:p>
            <a:r>
              <a:rPr lang="ru-RU" sz="2400" dirty="0" smtClean="0"/>
              <a:t>2. Итого средств местного бюджета 187341, 00</a:t>
            </a:r>
          </a:p>
          <a:p>
            <a:r>
              <a:rPr lang="ru-RU" sz="2400" dirty="0" smtClean="0"/>
              <a:t>3. Приобретено оборудования на сумму 431591,00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22595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</TotalTime>
  <Words>304</Words>
  <Application>Microsoft Office PowerPoint</Application>
  <PresentationFormat>Широкоэкранный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«Актовый зал нашей мечты»</vt:lpstr>
      <vt:lpstr>«Школьная инициатива» </vt:lpstr>
      <vt:lpstr>   «Школьная инициатива» Нам есть чем гордиться! </vt:lpstr>
      <vt:lpstr>«Школьная инициатива» Мы провели социальный опрос: «По вашему мнению, нужен ли актовый зал в нашей школе?  </vt:lpstr>
      <vt:lpstr>«Школьная инициатива» </vt:lpstr>
      <vt:lpstr>Презентация PowerPoint</vt:lpstr>
      <vt:lpstr>«Школьная инициатива» Оборудование для нашего   актового зала</vt:lpstr>
      <vt:lpstr>Презентация PowerPoint</vt:lpstr>
      <vt:lpstr>Стоимость проекта актового зала</vt:lpstr>
      <vt:lpstr>«Школьная инициатива» Ожидаемые результаты реализации проекта:</vt:lpstr>
      <vt:lpstr>«Школьная инициатива»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«Актовый зал нашей мечты»</dc:title>
  <dc:creator>User</dc:creator>
  <cp:lastModifiedBy>Пользователь</cp:lastModifiedBy>
  <cp:revision>32</cp:revision>
  <dcterms:created xsi:type="dcterms:W3CDTF">2022-01-24T05:21:28Z</dcterms:created>
  <dcterms:modified xsi:type="dcterms:W3CDTF">2024-08-23T07:36:55Z</dcterms:modified>
</cp:coreProperties>
</file>