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0" r:id="rId4"/>
    <p:sldId id="270" r:id="rId5"/>
    <p:sldId id="276" r:id="rId6"/>
    <p:sldId id="271" r:id="rId7"/>
    <p:sldId id="272" r:id="rId8"/>
    <p:sldId id="273" r:id="rId9"/>
    <p:sldId id="262" r:id="rId10"/>
    <p:sldId id="263" r:id="rId11"/>
    <p:sldId id="268" r:id="rId12"/>
    <p:sldId id="277" r:id="rId13"/>
    <p:sldId id="264" r:id="rId14"/>
    <p:sldId id="265" r:id="rId15"/>
    <p:sldId id="274" r:id="rId16"/>
    <p:sldId id="275" r:id="rId17"/>
    <p:sldId id="266" r:id="rId18"/>
    <p:sldId id="261" r:id="rId19"/>
    <p:sldId id="267" r:id="rId20"/>
    <p:sldId id="25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C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481" autoAdjust="0"/>
  </p:normalViewPr>
  <p:slideViewPr>
    <p:cSldViewPr>
      <p:cViewPr varScale="1">
        <p:scale>
          <a:sx n="57" d="100"/>
          <a:sy n="57" d="100"/>
        </p:scale>
        <p:origin x="-16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1F07E8-A473-45C9-9028-0F1C708EB3E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BA37A6-18DF-4FEA-8A51-8CB304BAE6E4}">
      <dgm:prSet phldrT="[Текст]" custT="1"/>
      <dgm:spPr>
        <a:solidFill>
          <a:srgbClr val="AFDC7E"/>
        </a:soli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Участвуя в Марафоне, я узнала, что на карте города в 1971 году появилась улица, названная в честь А.В. Лопатина, которая раньше называлась  улица 9 января.</a:t>
          </a:r>
          <a:endParaRPr lang="ru-RU" sz="1400" b="1" dirty="0">
            <a:solidFill>
              <a:schemeClr val="tx1"/>
            </a:solidFill>
          </a:endParaRPr>
        </a:p>
      </dgm:t>
    </dgm:pt>
    <dgm:pt modelId="{0FEE3B1D-99C8-442E-B313-ECD22DEBB0A6}" type="parTrans" cxnId="{514D8F75-1969-4059-972E-49C4A382C23E}">
      <dgm:prSet/>
      <dgm:spPr/>
      <dgm:t>
        <a:bodyPr/>
        <a:lstStyle/>
        <a:p>
          <a:endParaRPr lang="ru-RU"/>
        </a:p>
      </dgm:t>
    </dgm:pt>
    <dgm:pt modelId="{918E04AF-1719-4783-9C5A-18DFC5272947}" type="sibTrans" cxnId="{514D8F75-1969-4059-972E-49C4A382C23E}">
      <dgm:prSet/>
      <dgm:spPr/>
      <dgm:t>
        <a:bodyPr/>
        <a:lstStyle/>
        <a:p>
          <a:endParaRPr lang="ru-RU"/>
        </a:p>
      </dgm:t>
    </dgm:pt>
    <dgm:pt modelId="{C166EBBA-0A62-4569-8CD2-471E00863907}">
      <dgm:prSet phldrT="[Текст]"/>
      <dgm:spPr/>
      <dgm:t>
        <a:bodyPr/>
        <a:lstStyle/>
        <a:p>
          <a:r>
            <a:rPr lang="ru-RU" b="1" dirty="0" smtClean="0"/>
            <a:t>Участвуя в Марафоне, я научился быть внимательным к каждой детали в рассказе экскурсоводов, потому что нас потом ждали вопросы и задания.</a:t>
          </a:r>
          <a:endParaRPr lang="ru-RU" b="1" dirty="0"/>
        </a:p>
      </dgm:t>
    </dgm:pt>
    <dgm:pt modelId="{E0772032-CB80-4E15-95C4-96BAC3F110C1}" type="parTrans" cxnId="{647582A6-7251-431B-8B65-9424EFA4DC2B}">
      <dgm:prSet/>
      <dgm:spPr/>
      <dgm:t>
        <a:bodyPr/>
        <a:lstStyle/>
        <a:p>
          <a:endParaRPr lang="ru-RU"/>
        </a:p>
      </dgm:t>
    </dgm:pt>
    <dgm:pt modelId="{D66628F0-D422-4973-9406-F1836FA9473C}" type="sibTrans" cxnId="{647582A6-7251-431B-8B65-9424EFA4DC2B}">
      <dgm:prSet/>
      <dgm:spPr/>
      <dgm:t>
        <a:bodyPr/>
        <a:lstStyle/>
        <a:p>
          <a:endParaRPr lang="ru-RU"/>
        </a:p>
      </dgm:t>
    </dgm:pt>
    <dgm:pt modelId="{DA5D69D0-35D4-42A6-8D3A-2DFDB6CEA007}">
      <dgm:prSet phldrT="[Текст]" custT="1"/>
      <dgm:spPr>
        <a:solidFill>
          <a:srgbClr val="AFDC7E"/>
        </a:soli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Я узнала много фактов о жизни и героическом подвиге нашего земляка А.В.. Лопатина. А еще я узнала , что среди героев-</a:t>
          </a:r>
          <a:r>
            <a:rPr lang="ru-RU" sz="1400" b="1" dirty="0" err="1" smtClean="0">
              <a:solidFill>
                <a:schemeClr val="tx1"/>
              </a:solidFill>
            </a:rPr>
            <a:t>ковровчан</a:t>
          </a:r>
          <a:r>
            <a:rPr lang="ru-RU" sz="1400" b="1" dirty="0" smtClean="0">
              <a:solidFill>
                <a:schemeClr val="tx1"/>
              </a:solidFill>
            </a:rPr>
            <a:t>  было много летчиков.</a:t>
          </a:r>
          <a:endParaRPr lang="ru-RU" sz="1400" b="1" dirty="0">
            <a:solidFill>
              <a:schemeClr val="tx1"/>
            </a:solidFill>
          </a:endParaRPr>
        </a:p>
      </dgm:t>
    </dgm:pt>
    <dgm:pt modelId="{648A05E4-87E9-4BF5-92F6-6091844CB560}" type="parTrans" cxnId="{7D1CD69F-5C50-4614-AD9B-5A4315C6B134}">
      <dgm:prSet/>
      <dgm:spPr/>
      <dgm:t>
        <a:bodyPr/>
        <a:lstStyle/>
        <a:p>
          <a:endParaRPr lang="ru-RU"/>
        </a:p>
      </dgm:t>
    </dgm:pt>
    <dgm:pt modelId="{CE50FFBA-933F-4743-A469-2A6FAA5F8C2D}" type="sibTrans" cxnId="{7D1CD69F-5C50-4614-AD9B-5A4315C6B134}">
      <dgm:prSet/>
      <dgm:spPr/>
      <dgm:t>
        <a:bodyPr/>
        <a:lstStyle/>
        <a:p>
          <a:endParaRPr lang="ru-RU"/>
        </a:p>
      </dgm:t>
    </dgm:pt>
    <dgm:pt modelId="{1C998D7F-9B5B-468D-9242-BFE9D86BA10C}">
      <dgm:prSet phldrT="[Текст]" custT="1"/>
      <dgm:spPr/>
      <dgm:t>
        <a:bodyPr/>
        <a:lstStyle/>
        <a:p>
          <a:r>
            <a:rPr lang="ru-RU" sz="1600" b="1" dirty="0" smtClean="0"/>
            <a:t>Я почувствовала настоящий командный дух, еще больше сплотилась с ребятами. Спасибо Музейному марафону за это!</a:t>
          </a:r>
          <a:endParaRPr lang="ru-RU" sz="1600" b="1" dirty="0"/>
        </a:p>
      </dgm:t>
    </dgm:pt>
    <dgm:pt modelId="{1041DCFD-6B0D-4DCC-B7D3-8E0470C7793E}" type="parTrans" cxnId="{3DB2580A-7A43-4A7E-8532-8A060A97D20D}">
      <dgm:prSet/>
      <dgm:spPr/>
      <dgm:t>
        <a:bodyPr/>
        <a:lstStyle/>
        <a:p>
          <a:endParaRPr lang="ru-RU"/>
        </a:p>
      </dgm:t>
    </dgm:pt>
    <dgm:pt modelId="{94252082-D493-420E-8839-F0DD7D629595}" type="sibTrans" cxnId="{3DB2580A-7A43-4A7E-8532-8A060A97D20D}">
      <dgm:prSet/>
      <dgm:spPr/>
      <dgm:t>
        <a:bodyPr/>
        <a:lstStyle/>
        <a:p>
          <a:endParaRPr lang="ru-RU"/>
        </a:p>
      </dgm:t>
    </dgm:pt>
    <dgm:pt modelId="{9FF78362-4A6E-4B80-B39C-CAA894D55B28}">
      <dgm:prSet phldrT="[Текст]"/>
      <dgm:spPr/>
      <dgm:t>
        <a:bodyPr/>
        <a:lstStyle/>
        <a:p>
          <a:r>
            <a:rPr lang="ru-RU" b="1" dirty="0" smtClean="0"/>
            <a:t>Я научилась искать различные объекты на карте города и отвечать на вопросы.</a:t>
          </a:r>
          <a:endParaRPr lang="ru-RU" b="1" dirty="0"/>
        </a:p>
      </dgm:t>
    </dgm:pt>
    <dgm:pt modelId="{D308160D-519B-4E59-A63F-2B673C72805B}" type="parTrans" cxnId="{612F4F14-339B-4FBF-B849-710F1574EBC6}">
      <dgm:prSet/>
      <dgm:spPr/>
      <dgm:t>
        <a:bodyPr/>
        <a:lstStyle/>
        <a:p>
          <a:endParaRPr lang="ru-RU"/>
        </a:p>
      </dgm:t>
    </dgm:pt>
    <dgm:pt modelId="{7AEEDC43-F183-48FA-9258-9F8587FBF603}" type="sibTrans" cxnId="{612F4F14-339B-4FBF-B849-710F1574EBC6}">
      <dgm:prSet/>
      <dgm:spPr/>
      <dgm:t>
        <a:bodyPr/>
        <a:lstStyle/>
        <a:p>
          <a:endParaRPr lang="ru-RU"/>
        </a:p>
      </dgm:t>
    </dgm:pt>
    <dgm:pt modelId="{0E8DFC7D-4288-47DA-AAFF-61F20873422A}" type="pres">
      <dgm:prSet presAssocID="{C31F07E8-A473-45C9-9028-0F1C708EB3E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3A3E7F-1F38-4C13-A2D9-4C97F06D5147}" type="pres">
      <dgm:prSet presAssocID="{94BA37A6-18DF-4FEA-8A51-8CB304BAE6E4}" presName="parentText" presStyleLbl="node1" presStyleIdx="0" presStyleCnt="2" custScaleY="97074" custLinFactNeighborX="2394" custLinFactNeighborY="-5135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DD6548-4E92-4C3F-B1C0-7CED1CD7BB3B}" type="pres">
      <dgm:prSet presAssocID="{94BA37A6-18DF-4FEA-8A51-8CB304BAE6E4}" presName="childText" presStyleLbl="revTx" presStyleIdx="0" presStyleCnt="2" custScaleY="438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E5310A-0E46-414B-9087-15A4FA78E3EB}" type="pres">
      <dgm:prSet presAssocID="{DA5D69D0-35D4-42A6-8D3A-2DFDB6CEA007}" presName="parentText" presStyleLbl="node1" presStyleIdx="1" presStyleCnt="2" custScaleY="8713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99EBE3-725F-4313-96AE-5BEBDAD8CFAA}" type="pres">
      <dgm:prSet presAssocID="{DA5D69D0-35D4-42A6-8D3A-2DFDB6CEA007}" presName="childText" presStyleLbl="revTx" presStyleIdx="1" presStyleCnt="2" custScaleY="979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7582A6-7251-431B-8B65-9424EFA4DC2B}" srcId="{94BA37A6-18DF-4FEA-8A51-8CB304BAE6E4}" destId="{C166EBBA-0A62-4569-8CD2-471E00863907}" srcOrd="0" destOrd="0" parTransId="{E0772032-CB80-4E15-95C4-96BAC3F110C1}" sibTransId="{D66628F0-D422-4973-9406-F1836FA9473C}"/>
    <dgm:cxn modelId="{44FACC92-D165-4139-8C9D-2ADB3D8E7F73}" type="presOf" srcId="{1C998D7F-9B5B-468D-9242-BFE9D86BA10C}" destId="{A799EBE3-725F-4313-96AE-5BEBDAD8CFAA}" srcOrd="0" destOrd="0" presId="urn:microsoft.com/office/officeart/2005/8/layout/vList2"/>
    <dgm:cxn modelId="{62F095A0-4BC5-4100-B30E-C7C8949B5C59}" type="presOf" srcId="{DA5D69D0-35D4-42A6-8D3A-2DFDB6CEA007}" destId="{BDE5310A-0E46-414B-9087-15A4FA78E3EB}" srcOrd="0" destOrd="0" presId="urn:microsoft.com/office/officeart/2005/8/layout/vList2"/>
    <dgm:cxn modelId="{2DE32268-3F66-40B8-BE4D-987B67095BC2}" type="presOf" srcId="{9FF78362-4A6E-4B80-B39C-CAA894D55B28}" destId="{9BDD6548-4E92-4C3F-B1C0-7CED1CD7BB3B}" srcOrd="0" destOrd="1" presId="urn:microsoft.com/office/officeart/2005/8/layout/vList2"/>
    <dgm:cxn modelId="{612F4F14-339B-4FBF-B849-710F1574EBC6}" srcId="{94BA37A6-18DF-4FEA-8A51-8CB304BAE6E4}" destId="{9FF78362-4A6E-4B80-B39C-CAA894D55B28}" srcOrd="1" destOrd="0" parTransId="{D308160D-519B-4E59-A63F-2B673C72805B}" sibTransId="{7AEEDC43-F183-48FA-9258-9F8587FBF603}"/>
    <dgm:cxn modelId="{514D8F75-1969-4059-972E-49C4A382C23E}" srcId="{C31F07E8-A473-45C9-9028-0F1C708EB3E6}" destId="{94BA37A6-18DF-4FEA-8A51-8CB304BAE6E4}" srcOrd="0" destOrd="0" parTransId="{0FEE3B1D-99C8-442E-B313-ECD22DEBB0A6}" sibTransId="{918E04AF-1719-4783-9C5A-18DFC5272947}"/>
    <dgm:cxn modelId="{3DB2580A-7A43-4A7E-8532-8A060A97D20D}" srcId="{DA5D69D0-35D4-42A6-8D3A-2DFDB6CEA007}" destId="{1C998D7F-9B5B-468D-9242-BFE9D86BA10C}" srcOrd="0" destOrd="0" parTransId="{1041DCFD-6B0D-4DCC-B7D3-8E0470C7793E}" sibTransId="{94252082-D493-420E-8839-F0DD7D629595}"/>
    <dgm:cxn modelId="{943DF390-6E28-441C-96CD-FD07AA40EDBC}" type="presOf" srcId="{C31F07E8-A473-45C9-9028-0F1C708EB3E6}" destId="{0E8DFC7D-4288-47DA-AAFF-61F20873422A}" srcOrd="0" destOrd="0" presId="urn:microsoft.com/office/officeart/2005/8/layout/vList2"/>
    <dgm:cxn modelId="{B9CC4186-4CF8-4184-800D-6C6A018CFF18}" type="presOf" srcId="{C166EBBA-0A62-4569-8CD2-471E00863907}" destId="{9BDD6548-4E92-4C3F-B1C0-7CED1CD7BB3B}" srcOrd="0" destOrd="0" presId="urn:microsoft.com/office/officeart/2005/8/layout/vList2"/>
    <dgm:cxn modelId="{B9FDA635-29F4-4C72-B5CD-FE2CFFB89DCB}" type="presOf" srcId="{94BA37A6-18DF-4FEA-8A51-8CB304BAE6E4}" destId="{383A3E7F-1F38-4C13-A2D9-4C97F06D5147}" srcOrd="0" destOrd="0" presId="urn:microsoft.com/office/officeart/2005/8/layout/vList2"/>
    <dgm:cxn modelId="{7D1CD69F-5C50-4614-AD9B-5A4315C6B134}" srcId="{C31F07E8-A473-45C9-9028-0F1C708EB3E6}" destId="{DA5D69D0-35D4-42A6-8D3A-2DFDB6CEA007}" srcOrd="1" destOrd="0" parTransId="{648A05E4-87E9-4BF5-92F6-6091844CB560}" sibTransId="{CE50FFBA-933F-4743-A469-2A6FAA5F8C2D}"/>
    <dgm:cxn modelId="{38C3A17A-8BBD-4364-A919-87B69F30860D}" type="presParOf" srcId="{0E8DFC7D-4288-47DA-AAFF-61F20873422A}" destId="{383A3E7F-1F38-4C13-A2D9-4C97F06D5147}" srcOrd="0" destOrd="0" presId="urn:microsoft.com/office/officeart/2005/8/layout/vList2"/>
    <dgm:cxn modelId="{AD61FBB4-92DE-4CEB-9E15-505996C6863A}" type="presParOf" srcId="{0E8DFC7D-4288-47DA-AAFF-61F20873422A}" destId="{9BDD6548-4E92-4C3F-B1C0-7CED1CD7BB3B}" srcOrd="1" destOrd="0" presId="urn:microsoft.com/office/officeart/2005/8/layout/vList2"/>
    <dgm:cxn modelId="{FB5298FB-0314-4729-A230-D8F89092E877}" type="presParOf" srcId="{0E8DFC7D-4288-47DA-AAFF-61F20873422A}" destId="{BDE5310A-0E46-414B-9087-15A4FA78E3EB}" srcOrd="2" destOrd="0" presId="urn:microsoft.com/office/officeart/2005/8/layout/vList2"/>
    <dgm:cxn modelId="{8F67D427-029E-48CB-BBBB-19B452C0F9E1}" type="presParOf" srcId="{0E8DFC7D-4288-47DA-AAFF-61F20873422A}" destId="{A799EBE3-725F-4313-96AE-5BEBDAD8CFA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A3E7F-1F38-4C13-A2D9-4C97F06D5147}">
      <dsp:nvSpPr>
        <dsp:cNvPr id="0" name=""/>
        <dsp:cNvSpPr/>
      </dsp:nvSpPr>
      <dsp:spPr>
        <a:xfrm>
          <a:off x="0" y="0"/>
          <a:ext cx="3008313" cy="1308402"/>
        </a:xfrm>
        <a:prstGeom prst="roundRect">
          <a:avLst/>
        </a:prstGeom>
        <a:solidFill>
          <a:srgbClr val="AFDC7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Участвуя в Марафоне, я узнала, что на карте города в 1971 году появилась улица, названная в честь А.В. Лопатина, которая раньше называлась  улица 9 января.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63871" y="63871"/>
        <a:ext cx="2880571" cy="1180660"/>
      </dsp:txXfrm>
    </dsp:sp>
    <dsp:sp modelId="{9BDD6548-4E92-4C3F-B1C0-7CED1CD7BB3B}">
      <dsp:nvSpPr>
        <dsp:cNvPr id="0" name=""/>
        <dsp:cNvSpPr/>
      </dsp:nvSpPr>
      <dsp:spPr>
        <a:xfrm>
          <a:off x="0" y="1399806"/>
          <a:ext cx="3008313" cy="1373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14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b="1" kern="1200" dirty="0" smtClean="0"/>
            <a:t>Участвуя в Марафоне, я научился быть внимательным к каждой детали в рассказе экскурсоводов, потому что нас потом ждали вопросы и задания.</a:t>
          </a:r>
          <a:endParaRPr lang="ru-RU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b="1" kern="1200" dirty="0" smtClean="0"/>
            <a:t>Я научилась искать различные объекты на карте города и отвечать на вопросы.</a:t>
          </a:r>
          <a:endParaRPr lang="ru-RU" sz="1200" b="1" kern="1200" dirty="0"/>
        </a:p>
      </dsp:txBody>
      <dsp:txXfrm>
        <a:off x="0" y="1399806"/>
        <a:ext cx="3008313" cy="1373530"/>
      </dsp:txXfrm>
    </dsp:sp>
    <dsp:sp modelId="{BDE5310A-0E46-414B-9087-15A4FA78E3EB}">
      <dsp:nvSpPr>
        <dsp:cNvPr id="0" name=""/>
        <dsp:cNvSpPr/>
      </dsp:nvSpPr>
      <dsp:spPr>
        <a:xfrm>
          <a:off x="0" y="2773336"/>
          <a:ext cx="3008313" cy="1174372"/>
        </a:xfrm>
        <a:prstGeom prst="roundRect">
          <a:avLst/>
        </a:prstGeom>
        <a:solidFill>
          <a:srgbClr val="AFDC7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Я узнала много фактов о жизни и героическом подвиге нашего земляка А.В.. Лопатина. А еще я узнала , что среди героев-</a:t>
          </a:r>
          <a:r>
            <a:rPr lang="ru-RU" sz="1400" b="1" kern="1200" dirty="0" err="1" smtClean="0">
              <a:solidFill>
                <a:schemeClr val="tx1"/>
              </a:solidFill>
            </a:rPr>
            <a:t>ковровчан</a:t>
          </a:r>
          <a:r>
            <a:rPr lang="ru-RU" sz="1400" b="1" kern="1200" dirty="0" smtClean="0">
              <a:solidFill>
                <a:schemeClr val="tx1"/>
              </a:solidFill>
            </a:rPr>
            <a:t>  было много летчиков.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57328" y="2830664"/>
        <a:ext cx="2893657" cy="1059716"/>
      </dsp:txXfrm>
    </dsp:sp>
    <dsp:sp modelId="{A799EBE3-725F-4313-96AE-5BEBDAD8CFAA}">
      <dsp:nvSpPr>
        <dsp:cNvPr id="0" name=""/>
        <dsp:cNvSpPr/>
      </dsp:nvSpPr>
      <dsp:spPr>
        <a:xfrm>
          <a:off x="0" y="3947709"/>
          <a:ext cx="3008313" cy="1289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14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dirty="0" smtClean="0"/>
            <a:t>Я почувствовала настоящий командный дух, еще больше сплотилась с ребятами. Спасибо Музейному марафону за это!</a:t>
          </a:r>
          <a:endParaRPr lang="ru-RU" sz="1600" b="1" kern="1200" dirty="0"/>
        </a:p>
      </dsp:txBody>
      <dsp:txXfrm>
        <a:off x="0" y="3947709"/>
        <a:ext cx="3008313" cy="1289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43BB4-F739-426D-A401-91BADA92805C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13AF4-A219-470C-B5AF-D97054726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44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13AF4-A219-470C-B5AF-D970547265D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596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6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8.jp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052736"/>
            <a:ext cx="8640960" cy="244827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Музейный марафон</a:t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 Мы помним»</a:t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80- 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летию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Победы в Великой Отечественной войне</a:t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Ковров, 2025 год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3789040"/>
            <a:ext cx="5400600" cy="1872208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</a:rPr>
              <a:t>Команда 6 А класса« Правнуки Победы»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</a:rPr>
              <a:t>муниципального бюджетного общеобразовательного учреждения  города </a:t>
            </a:r>
            <a:r>
              <a:rPr lang="ru-RU" sz="2400" b="1" dirty="0" err="1" smtClean="0">
                <a:solidFill>
                  <a:schemeClr val="tx1"/>
                </a:solidFill>
              </a:rPr>
              <a:t>Коврова</a:t>
            </a:r>
            <a:r>
              <a:rPr lang="ru-RU" sz="2400" b="1" dirty="0" smtClean="0">
                <a:solidFill>
                  <a:schemeClr val="tx1"/>
                </a:solidFill>
              </a:rPr>
              <a:t>  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« Средняя общеобразовательная  школа № 9 </a:t>
            </a:r>
          </a:p>
          <a:p>
            <a:pPr>
              <a:spcBef>
                <a:spcPts val="0"/>
              </a:spcBef>
            </a:pPr>
            <a:r>
              <a:rPr lang="ru-RU" sz="2400" b="1" dirty="0">
                <a:solidFill>
                  <a:schemeClr val="tx1"/>
                </a:solidFill>
              </a:rPr>
              <a:t>имени  Героя Советского Союза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400" b="1" dirty="0" err="1" smtClean="0">
                <a:solidFill>
                  <a:schemeClr val="tx1"/>
                </a:solidFill>
              </a:rPr>
              <a:t>Авиарда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Гавриловича Фастовца» </a:t>
            </a:r>
          </a:p>
        </p:txBody>
      </p:sp>
    </p:spTree>
    <p:extLst>
      <p:ext uri="{BB962C8B-B14F-4D97-AF65-F5344CB8AC3E}">
        <p14:creationId xmlns:p14="http://schemas.microsoft.com/office/powerpoint/2010/main" val="7835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2008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Станция 3. Стела Герою Советского Союза А.В. Лопатину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4040188" cy="762099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1. В честь нашего героя-земляка В.А. Лопатина была создана стела. Стела находится на пересечении улицы Лопатина и улицы Циолковского.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76872"/>
            <a:ext cx="3842379" cy="3312369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572000" y="1412776"/>
            <a:ext cx="4041775" cy="711770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2. Мы нашли 2 звезды  в архитектурном ансамбле мемориальной стелы :  вырезанная звезда на стеле, и звезда на гербе, на пограничном столбе.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5712" y="2489400"/>
            <a:ext cx="3600400" cy="3031331"/>
          </a:xfrm>
        </p:spPr>
      </p:pic>
    </p:spTree>
    <p:extLst>
      <p:ext uri="{BB962C8B-B14F-4D97-AF65-F5344CB8AC3E}">
        <p14:creationId xmlns:p14="http://schemas.microsoft.com/office/powerpoint/2010/main" val="274127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Станция 3. Стела Герою Советского Союза А.В. Лопатину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3. А.В</a:t>
            </a:r>
            <a:r>
              <a:rPr lang="ru-RU" dirty="0"/>
              <a:t>.</a:t>
            </a:r>
            <a:r>
              <a:rPr lang="ru-RU" dirty="0" smtClean="0"/>
              <a:t> Лопатин в июне 1941 года имел воинское звание лейтенанта.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1800" dirty="0" smtClean="0"/>
              <a:t>Об этом свидетельствует надпись на стеле.</a:t>
            </a:r>
            <a:endParaRPr lang="ru-RU" sz="1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242419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276872"/>
            <a:ext cx="3152623" cy="3951288"/>
          </a:xfrm>
        </p:spPr>
      </p:pic>
    </p:spTree>
    <p:extLst>
      <p:ext uri="{BB962C8B-B14F-4D97-AF65-F5344CB8AC3E}">
        <p14:creationId xmlns:p14="http://schemas.microsoft.com/office/powerpoint/2010/main" val="101389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Станция 3. Стела Герою Советского Союза А.В. Лопатину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6305" y="1268351"/>
            <a:ext cx="5399782" cy="4248472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/>
              <a:t>В ходе выполнения задания Музейного марафона нам захотелось больше узнать о создании стелы. Мы вышли на создателя этой стелы- </a:t>
            </a:r>
          </a:p>
          <a:p>
            <a:r>
              <a:rPr lang="ru-RU" sz="1600" b="1" dirty="0" smtClean="0"/>
              <a:t>ТИХОМИРОВА ВАЛЕРИЯ АЛЕКСАНДРОВИЧА, художника, чьи работы представлены на выставках в музеях и галереях, а малые архитектурные формы  можно увидеть в парках  и на улицах города.</a:t>
            </a:r>
          </a:p>
          <a:p>
            <a:r>
              <a:rPr lang="ru-RU" sz="1600" b="1" dirty="0" smtClean="0"/>
              <a:t>Он нам рассказал о подвиге В. А. Лопатина,  об идее создания стелы, ее истории.</a:t>
            </a:r>
          </a:p>
          <a:p>
            <a:r>
              <a:rPr lang="ru-RU" sz="1600" b="1" dirty="0" smtClean="0"/>
              <a:t>(Смотрите интервью).</a:t>
            </a:r>
          </a:p>
        </p:txBody>
      </p:sp>
    </p:spTree>
    <p:extLst>
      <p:ext uri="{BB962C8B-B14F-4D97-AF65-F5344CB8AC3E}">
        <p14:creationId xmlns:p14="http://schemas.microsoft.com/office/powerpoint/2010/main" val="361380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Станция 4. Площадь Победы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467544" y="1196752"/>
            <a:ext cx="4402832" cy="44930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/>
              <a:t>1.В </a:t>
            </a:r>
            <a:r>
              <a:rPr lang="ru-RU" sz="2000" b="1" dirty="0" smtClean="0">
                <a:solidFill>
                  <a:srgbClr val="C00000"/>
                </a:solidFill>
              </a:rPr>
              <a:t>1965 </a:t>
            </a:r>
            <a:r>
              <a:rPr lang="ru-RU" sz="2000" b="1" dirty="0" smtClean="0"/>
              <a:t>году площади было присвоено имя </a:t>
            </a:r>
            <a:r>
              <a:rPr lang="ru-RU" sz="2000" b="1" dirty="0" smtClean="0">
                <a:solidFill>
                  <a:srgbClr val="C00000"/>
                </a:solidFill>
              </a:rPr>
              <a:t>Площадь Победы.</a:t>
            </a:r>
          </a:p>
          <a:p>
            <a:pPr marL="0" indent="0">
              <a:buNone/>
            </a:pPr>
            <a:r>
              <a:rPr lang="ru-RU" sz="2000" b="1" dirty="0" smtClean="0"/>
              <a:t>2.В центре площади находится  </a:t>
            </a:r>
            <a:r>
              <a:rPr lang="ru-RU" sz="2000" b="1" dirty="0" smtClean="0">
                <a:solidFill>
                  <a:srgbClr val="C00000"/>
                </a:solidFill>
              </a:rPr>
              <a:t>Монумент Славы</a:t>
            </a:r>
            <a:r>
              <a:rPr lang="ru-RU" sz="2000" b="1" dirty="0" smtClean="0"/>
              <a:t>. Мы измерили  площадь основания монумента. В ширину 20-21 шаг, в длину 46-47 шагов               ( количество шагов может отличаться в зависимости от длины шага. Шаг равен 50-60 сантиметрам). Путем простых математических действий мы пришли к выводу, что площадь основания равна приблизительно </a:t>
            </a:r>
            <a:r>
              <a:rPr lang="ru-RU" sz="2000" b="1" dirty="0" smtClean="0">
                <a:solidFill>
                  <a:srgbClr val="C00000"/>
                </a:solidFill>
              </a:rPr>
              <a:t>300 м2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7787" y="2419117"/>
            <a:ext cx="4601897" cy="3451423"/>
          </a:xfrm>
        </p:spPr>
      </p:pic>
    </p:spTree>
    <p:extLst>
      <p:ext uri="{BB962C8B-B14F-4D97-AF65-F5344CB8AC3E}">
        <p14:creationId xmlns:p14="http://schemas.microsoft.com/office/powerpoint/2010/main" val="403282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762872" cy="851694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Станция 4. Площадь Победы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82700"/>
            <a:ext cx="5454022" cy="4090516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200" y="1196752"/>
            <a:ext cx="3008313" cy="4929411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3.Памятник </a:t>
            </a:r>
            <a:r>
              <a:rPr lang="ru-RU" sz="1800" b="1" dirty="0"/>
              <a:t>представляет собой три пирамиды из красного полированного гранита. Они прорезаны венком-кольцом, по которому сделана надпись «П</a:t>
            </a:r>
            <a:r>
              <a:rPr lang="ru-RU" sz="1800" b="1" dirty="0">
                <a:solidFill>
                  <a:srgbClr val="C00000"/>
                </a:solidFill>
              </a:rPr>
              <a:t>о</a:t>
            </a:r>
            <a:r>
              <a:rPr lang="ru-RU" sz="1800" b="1" dirty="0"/>
              <a:t>мни, жив</a:t>
            </a:r>
            <a:r>
              <a:rPr lang="ru-RU" sz="1800" b="1" dirty="0">
                <a:solidFill>
                  <a:srgbClr val="C00000"/>
                </a:solidFill>
              </a:rPr>
              <a:t>о</a:t>
            </a:r>
            <a:r>
              <a:rPr lang="ru-RU" sz="1800" b="1" dirty="0"/>
              <a:t>й, </a:t>
            </a:r>
            <a:r>
              <a:rPr lang="ru-RU" sz="1800" b="1" dirty="0">
                <a:solidFill>
                  <a:srgbClr val="C00000"/>
                </a:solidFill>
              </a:rPr>
              <a:t>о</a:t>
            </a:r>
            <a:r>
              <a:rPr lang="ru-RU" sz="1800" b="1" dirty="0"/>
              <a:t> жертвах б</a:t>
            </a:r>
            <a:r>
              <a:rPr lang="ru-RU" sz="1800" b="1" dirty="0">
                <a:solidFill>
                  <a:srgbClr val="C00000"/>
                </a:solidFill>
              </a:rPr>
              <a:t>о</a:t>
            </a:r>
            <a:r>
              <a:rPr lang="ru-RU" sz="1800" b="1" dirty="0"/>
              <a:t>ёв, подумай </a:t>
            </a:r>
            <a:r>
              <a:rPr lang="ru-RU" sz="1800" b="1" dirty="0">
                <a:solidFill>
                  <a:srgbClr val="C00000"/>
                </a:solidFill>
              </a:rPr>
              <a:t>о </a:t>
            </a:r>
            <a:r>
              <a:rPr lang="ru-RU" sz="1800" b="1" dirty="0"/>
              <a:t>страданиях павших, как </a:t>
            </a:r>
            <a:r>
              <a:rPr lang="ru-RU" sz="1800" b="1" dirty="0">
                <a:solidFill>
                  <a:srgbClr val="C00000"/>
                </a:solidFill>
              </a:rPr>
              <a:t>о</a:t>
            </a:r>
            <a:r>
              <a:rPr lang="ru-RU" sz="1800" b="1" dirty="0"/>
              <a:t>ни шли в </a:t>
            </a:r>
            <a:r>
              <a:rPr lang="ru-RU" sz="1800" b="1" dirty="0">
                <a:solidFill>
                  <a:srgbClr val="C00000"/>
                </a:solidFill>
              </a:rPr>
              <a:t>о</a:t>
            </a:r>
            <a:r>
              <a:rPr lang="ru-RU" sz="1800" b="1" dirty="0"/>
              <a:t>г</a:t>
            </a:r>
            <a:r>
              <a:rPr lang="ru-RU" sz="1800" b="1" dirty="0">
                <a:solidFill>
                  <a:srgbClr val="C00000"/>
                </a:solidFill>
              </a:rPr>
              <a:t>о</a:t>
            </a:r>
            <a:r>
              <a:rPr lang="ru-RU" sz="1800" b="1" dirty="0"/>
              <a:t>нь на б</a:t>
            </a:r>
            <a:r>
              <a:rPr lang="ru-RU" sz="1800" b="1" dirty="0">
                <a:solidFill>
                  <a:srgbClr val="C00000"/>
                </a:solidFill>
              </a:rPr>
              <a:t>о</a:t>
            </a:r>
            <a:r>
              <a:rPr lang="ru-RU" sz="1800" b="1" dirty="0"/>
              <a:t>рьбу за тв</a:t>
            </a:r>
            <a:r>
              <a:rPr lang="ru-RU" sz="1800" b="1" dirty="0">
                <a:solidFill>
                  <a:srgbClr val="C00000"/>
                </a:solidFill>
              </a:rPr>
              <a:t>о</a:t>
            </a:r>
            <a:r>
              <a:rPr lang="ru-RU" sz="1800" b="1" dirty="0"/>
              <a:t>и мечты и идеалы. Вечная слава им, павшим в б</a:t>
            </a:r>
            <a:r>
              <a:rPr lang="ru-RU" sz="1800" b="1" dirty="0">
                <a:solidFill>
                  <a:srgbClr val="C00000"/>
                </a:solidFill>
              </a:rPr>
              <a:t>о</a:t>
            </a:r>
            <a:r>
              <a:rPr lang="ru-RU" sz="1800" b="1" dirty="0"/>
              <a:t>ях за св</a:t>
            </a:r>
            <a:r>
              <a:rPr lang="ru-RU" sz="1800" b="1" dirty="0">
                <a:solidFill>
                  <a:srgbClr val="C00000"/>
                </a:solidFill>
              </a:rPr>
              <a:t>о</a:t>
            </a:r>
            <a:r>
              <a:rPr lang="ru-RU" sz="1800" b="1" dirty="0"/>
              <a:t>б</a:t>
            </a:r>
            <a:r>
              <a:rPr lang="ru-RU" sz="1800" b="1" dirty="0">
                <a:solidFill>
                  <a:srgbClr val="C00000"/>
                </a:solidFill>
              </a:rPr>
              <a:t>о</a:t>
            </a:r>
            <a:r>
              <a:rPr lang="ru-RU" sz="1800" b="1" dirty="0"/>
              <a:t>ду нашей Р</a:t>
            </a:r>
            <a:r>
              <a:rPr lang="ru-RU" sz="1800" b="1" dirty="0">
                <a:solidFill>
                  <a:srgbClr val="C00000"/>
                </a:solidFill>
              </a:rPr>
              <a:t>о</a:t>
            </a:r>
            <a:r>
              <a:rPr lang="ru-RU" sz="1800" b="1" dirty="0"/>
              <a:t>дины</a:t>
            </a:r>
            <a:r>
              <a:rPr lang="ru-RU" sz="1800" b="1" dirty="0" smtClean="0"/>
              <a:t>»</a:t>
            </a:r>
          </a:p>
          <a:p>
            <a:r>
              <a:rPr lang="ru-RU" sz="1800" b="1" dirty="0"/>
              <a:t> </a:t>
            </a:r>
            <a:r>
              <a:rPr lang="ru-RU" sz="1800" b="1" dirty="0" smtClean="0">
                <a:solidFill>
                  <a:srgbClr val="C00000"/>
                </a:solidFill>
              </a:rPr>
              <a:t>Мы насчитали 14 букв «О»</a:t>
            </a:r>
            <a:endParaRPr lang="ru-RU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3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3888432" cy="72008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Станция 4. Площадь Победы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23" y="836712"/>
            <a:ext cx="4416491" cy="331236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348880"/>
            <a:ext cx="3250704" cy="3777283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4. </a:t>
            </a:r>
            <a:r>
              <a:rPr lang="ru-RU" sz="2000" b="1" dirty="0" smtClean="0"/>
              <a:t>Слева от Вечного огня установлены плиты с именами военнослужащих, захороненных в братской могиле, которые умерли от ран в госпиталях города </a:t>
            </a:r>
            <a:r>
              <a:rPr lang="ru-RU" sz="2000" b="1" dirty="0" err="1" smtClean="0"/>
              <a:t>Коврова</a:t>
            </a:r>
            <a:r>
              <a:rPr lang="ru-RU" sz="2000" b="1" dirty="0" smtClean="0"/>
              <a:t>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В списках 193 фамилии.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099" name="Picture 3" descr="C:\Users\Марина\Downloads\20250415_1249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44417"/>
            <a:ext cx="441649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34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51694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Станция 4. Площадь Победы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0684" y="1375691"/>
            <a:ext cx="5855684" cy="439176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124744"/>
            <a:ext cx="3106688" cy="5400600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5. В 2000 году на Площади Победы открыта  </a:t>
            </a:r>
            <a:r>
              <a:rPr lang="ru-RU" sz="1800" b="1" dirty="0" smtClean="0">
                <a:solidFill>
                  <a:srgbClr val="C00000"/>
                </a:solidFill>
              </a:rPr>
              <a:t>Аллея Героев, </a:t>
            </a:r>
            <a:r>
              <a:rPr lang="ru-RU" sz="1800" b="1" dirty="0" smtClean="0"/>
              <a:t>увековечившая память </a:t>
            </a:r>
            <a:r>
              <a:rPr lang="ru-RU" sz="1800" b="1" dirty="0" err="1" smtClean="0"/>
              <a:t>ковровчан</a:t>
            </a:r>
            <a:r>
              <a:rPr lang="ru-RU" sz="1800" b="1" dirty="0" smtClean="0"/>
              <a:t>-Героев Советского Союза. Сегодня на этой аллее </a:t>
            </a:r>
            <a:r>
              <a:rPr lang="ru-RU" sz="1800" b="1" dirty="0" smtClean="0">
                <a:solidFill>
                  <a:srgbClr val="C00000"/>
                </a:solidFill>
              </a:rPr>
              <a:t>20 стел </a:t>
            </a:r>
            <a:r>
              <a:rPr lang="ru-RU" sz="1800" b="1" dirty="0" smtClean="0"/>
              <a:t>с именами наших героев.</a:t>
            </a:r>
          </a:p>
          <a:p>
            <a:r>
              <a:rPr lang="ru-RU" sz="1800" b="1" dirty="0"/>
              <a:t> </a:t>
            </a:r>
            <a:r>
              <a:rPr lang="ru-RU" sz="1800" b="1" dirty="0" smtClean="0"/>
              <a:t>Среди Героев Советского Союза</a:t>
            </a:r>
            <a:r>
              <a:rPr lang="ru-RU" sz="1800" b="1" dirty="0" smtClean="0">
                <a:solidFill>
                  <a:srgbClr val="C00000"/>
                </a:solidFill>
              </a:rPr>
              <a:t> 8 летчиков:</a:t>
            </a:r>
          </a:p>
          <a:p>
            <a:r>
              <a:rPr lang="ru-RU" sz="1800" b="1" dirty="0" err="1" smtClean="0"/>
              <a:t>Бурматов</a:t>
            </a:r>
            <a:r>
              <a:rPr lang="ru-RU" sz="1800" b="1" dirty="0" smtClean="0"/>
              <a:t> В.А.</a:t>
            </a:r>
          </a:p>
          <a:p>
            <a:r>
              <a:rPr lang="ru-RU" sz="1800" b="1" dirty="0" err="1" smtClean="0"/>
              <a:t>Заевский</a:t>
            </a:r>
            <a:r>
              <a:rPr lang="ru-RU" sz="1800" b="1" dirty="0" smtClean="0"/>
              <a:t> В.А.</a:t>
            </a:r>
          </a:p>
          <a:p>
            <a:r>
              <a:rPr lang="ru-RU" sz="1800" b="1" dirty="0" smtClean="0"/>
              <a:t>Бирюков В.Н.</a:t>
            </a:r>
          </a:p>
          <a:p>
            <a:r>
              <a:rPr lang="ru-RU" sz="1800" b="1" dirty="0" err="1" smtClean="0"/>
              <a:t>Першутов</a:t>
            </a:r>
            <a:r>
              <a:rPr lang="ru-RU" sz="1800" b="1" dirty="0" smtClean="0"/>
              <a:t> И.В.</a:t>
            </a:r>
          </a:p>
          <a:p>
            <a:r>
              <a:rPr lang="ru-RU" sz="1800" b="1" dirty="0" smtClean="0"/>
              <a:t>Мартынов А.П.</a:t>
            </a:r>
          </a:p>
          <a:p>
            <a:r>
              <a:rPr lang="ru-RU" sz="1800" b="1" dirty="0" smtClean="0"/>
              <a:t>Смирнов О.И.</a:t>
            </a:r>
          </a:p>
          <a:p>
            <a:r>
              <a:rPr lang="ru-RU" sz="1800" b="1" dirty="0" smtClean="0"/>
              <a:t>Кузнецов Н.А.</a:t>
            </a:r>
          </a:p>
          <a:p>
            <a:r>
              <a:rPr lang="ru-RU" sz="1800" b="1" dirty="0" smtClean="0"/>
              <a:t>Фастовец А.Г.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83814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5338936" cy="779686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Станция 4. Площадь Победы</a:t>
            </a:r>
            <a:endParaRPr lang="ru-RU" sz="28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1124744"/>
            <a:ext cx="4114800" cy="5001419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 smtClean="0"/>
              <a:t>6.В сквере  Площади Победы в 2019 году были </a:t>
            </a:r>
            <a:r>
              <a:rPr lang="ru-RU" sz="1800" b="1" dirty="0"/>
              <a:t>установлены </a:t>
            </a:r>
            <a:r>
              <a:rPr lang="ru-RU" sz="1800" b="1" dirty="0" smtClean="0"/>
              <a:t>бюсты выдающихся деятелей </a:t>
            </a:r>
            <a:r>
              <a:rPr lang="ru-RU" sz="1800" b="1" dirty="0"/>
              <a:t>оборонной промышленности Советского Союза: </a:t>
            </a:r>
            <a:r>
              <a:rPr lang="ru-RU" sz="1800" b="1" dirty="0">
                <a:solidFill>
                  <a:srgbClr val="C00000"/>
                </a:solidFill>
              </a:rPr>
              <a:t>маршалу Дмитрию Устинову и министру Павлу </a:t>
            </a:r>
            <a:r>
              <a:rPr lang="ru-RU" sz="1800" b="1" dirty="0" err="1" smtClean="0">
                <a:solidFill>
                  <a:srgbClr val="C00000"/>
                </a:solidFill>
              </a:rPr>
              <a:t>Финогенову</a:t>
            </a:r>
            <a:r>
              <a:rPr lang="ru-RU" sz="1800" b="1" dirty="0" smtClean="0"/>
              <a:t>.</a:t>
            </a:r>
          </a:p>
          <a:p>
            <a:pPr algn="just"/>
            <a:r>
              <a:rPr lang="ru-RU" sz="1800" b="1" dirty="0"/>
              <a:t>Оба они неразрывно связаны с </a:t>
            </a:r>
            <a:r>
              <a:rPr lang="ru-RU" sz="1800" b="1" dirty="0" smtClean="0"/>
              <a:t>Ковровом. Оборонная </a:t>
            </a:r>
            <a:r>
              <a:rPr lang="ru-RU" sz="1800" b="1" dirty="0"/>
              <a:t>промышленность города развивалась огромными темпами во многом благодаря кураторству Дмитрия Фёдоровича Устинова. </a:t>
            </a:r>
            <a:endParaRPr lang="ru-RU" sz="1800" b="1" dirty="0" smtClean="0"/>
          </a:p>
          <a:p>
            <a:pPr algn="just"/>
            <a:r>
              <a:rPr lang="ru-RU" sz="1800" b="1" dirty="0" smtClean="0"/>
              <a:t>Павел Васильевич </a:t>
            </a:r>
            <a:r>
              <a:rPr lang="ru-RU" sz="1800" b="1" dirty="0" err="1" smtClean="0"/>
              <a:t>Финогенов</a:t>
            </a:r>
            <a:r>
              <a:rPr lang="ru-RU" sz="1800" b="1" dirty="0" smtClean="0"/>
              <a:t> в </a:t>
            </a:r>
            <a:r>
              <a:rPr lang="ru-RU" sz="1800" b="1" dirty="0"/>
              <a:t>годы Великой Отечественной </a:t>
            </a:r>
            <a:r>
              <a:rPr lang="ru-RU" sz="1800" b="1"/>
              <a:t>войны </a:t>
            </a:r>
            <a:r>
              <a:rPr lang="ru-RU" sz="1800" b="1" smtClean="0"/>
              <a:t>работал </a:t>
            </a:r>
            <a:r>
              <a:rPr lang="ru-RU" sz="1800" b="1" dirty="0"/>
              <a:t>на заводе им. </a:t>
            </a:r>
            <a:r>
              <a:rPr lang="ru-RU" sz="1800" b="1" dirty="0" err="1"/>
              <a:t>Киркижа</a:t>
            </a:r>
            <a:r>
              <a:rPr lang="ru-RU" sz="1800" b="1" dirty="0"/>
              <a:t>, ныне заводе им. Дегтярёва, 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9006" y="779826"/>
            <a:ext cx="3577357" cy="2683017"/>
          </a:xfrm>
        </p:spPr>
      </p:pic>
      <p:pic>
        <p:nvPicPr>
          <p:cNvPr id="5124" name="Picture 4" descr="C:\Users\Марина\Downloads\20250415_1242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12766" y="3328194"/>
            <a:ext cx="3802060" cy="285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12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996" y="543818"/>
            <a:ext cx="8610279" cy="50891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Команда « Правнуки Победы» о Музейном </a:t>
            </a:r>
            <a:r>
              <a:rPr lang="ru-RU" sz="2800" b="1" dirty="0" smtClean="0">
                <a:solidFill>
                  <a:srgbClr val="C00000"/>
                </a:solidFill>
              </a:rPr>
              <a:t>марафоне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47732"/>
            <a:ext cx="7416824" cy="5022558"/>
          </a:xfr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299996" y="4941156"/>
            <a:ext cx="3119876" cy="1296156"/>
          </a:xfrm>
          <a:prstGeom prst="wedgeRoundRectCallout">
            <a:avLst>
              <a:gd name="adj1" fmla="val 14194"/>
              <a:gd name="adj2" fmla="val -155897"/>
              <a:gd name="adj3" fmla="val 16667"/>
            </a:avLst>
          </a:prstGeom>
          <a:solidFill>
            <a:srgbClr val="AFDC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Я узнала очень много об истории нашего города, открыла для себя некоторые тайны его.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3059833" y="4151754"/>
            <a:ext cx="3183966" cy="789402"/>
          </a:xfrm>
          <a:prstGeom prst="wedgeRoundRectCallout">
            <a:avLst>
              <a:gd name="adj1" fmla="val -52018"/>
              <a:gd name="adj2" fmla="val -127853"/>
              <a:gd name="adj3" fmla="val 16667"/>
            </a:avLst>
          </a:prstGeom>
          <a:solidFill>
            <a:srgbClr val="AFDC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Участвуя в Марафоне я осознала, что нельзя забывать что сделал наш народ в годы войны.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228184" y="1172161"/>
            <a:ext cx="2717914" cy="763790"/>
          </a:xfrm>
          <a:prstGeom prst="wedgeRoundRectCallout">
            <a:avLst>
              <a:gd name="adj1" fmla="val -12871"/>
              <a:gd name="adj2" fmla="val 206594"/>
              <a:gd name="adj3" fmla="val 16667"/>
            </a:avLst>
          </a:prstGeom>
          <a:solidFill>
            <a:srgbClr val="AFDC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Я ощутил гордость за свой город, за наших жителей.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4716016" y="4973746"/>
            <a:ext cx="3024336" cy="975534"/>
          </a:xfrm>
          <a:prstGeom prst="wedgeRoundRectCallout">
            <a:avLst>
              <a:gd name="adj1" fmla="val 42357"/>
              <a:gd name="adj2" fmla="val -150927"/>
              <a:gd name="adj3" fmla="val 16667"/>
            </a:avLst>
          </a:prstGeom>
          <a:solidFill>
            <a:srgbClr val="AFDC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Участие Марафоне мне дало много знаний о героях нашего города.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2555776" y="1172161"/>
            <a:ext cx="2664296" cy="763789"/>
          </a:xfrm>
          <a:prstGeom prst="wedgeRoundRectCallout">
            <a:avLst>
              <a:gd name="adj1" fmla="val 75599"/>
              <a:gd name="adj2" fmla="val 248526"/>
              <a:gd name="adj3" fmla="val 16667"/>
            </a:avLst>
          </a:prstGeom>
          <a:solidFill>
            <a:srgbClr val="AFDC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Я узнала много имен  героев  </a:t>
            </a:r>
          </a:p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ковровчан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5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20688"/>
            <a:ext cx="5111750" cy="4337868"/>
          </a:xfr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592253326"/>
              </p:ext>
            </p:extLst>
          </p:nvPr>
        </p:nvGraphicFramePr>
        <p:xfrm>
          <a:off x="467544" y="548680"/>
          <a:ext cx="3008313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3970784" y="4941168"/>
            <a:ext cx="4273624" cy="1296144"/>
          </a:xfrm>
          <a:prstGeom prst="roundRect">
            <a:avLst/>
          </a:prstGeom>
          <a:solidFill>
            <a:srgbClr val="AFDC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Мое  участие в марафоне  дало много положительных эмоций, знаний. Я ощутила свою связь с историей города, его жителей. И я бы хотела участвовать в таких мероприятиях.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712" cy="1139726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Команда « Правнуки Победы». Маршрут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« Герои»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94257">
            <a:off x="4067812" y="669445"/>
            <a:ext cx="4862083" cy="3646562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322712" cy="5096364"/>
          </a:xfrm>
        </p:spPr>
        <p:txBody>
          <a:bodyPr>
            <a:noAutofit/>
          </a:bodyPr>
          <a:lstStyle/>
          <a:p>
            <a:pPr algn="just"/>
            <a:r>
              <a:rPr lang="ru-RU" sz="1200" b="1" dirty="0" smtClean="0"/>
              <a:t>В конце марта взял свое начало  Музейный марафон «Мы помним», посвященный 80- </a:t>
            </a:r>
            <a:r>
              <a:rPr lang="ru-RU" sz="1200" b="1" dirty="0" err="1" smtClean="0"/>
              <a:t>летию</a:t>
            </a:r>
            <a:r>
              <a:rPr lang="ru-RU" sz="1200" b="1" dirty="0" smtClean="0"/>
              <a:t> Великой Победы.</a:t>
            </a:r>
          </a:p>
          <a:p>
            <a:pPr algn="just"/>
            <a:r>
              <a:rPr lang="ru-RU" sz="1200" b="1" smtClean="0"/>
              <a:t>Я, </a:t>
            </a:r>
            <a:r>
              <a:rPr lang="ru-RU" sz="1200" b="1" dirty="0" smtClean="0"/>
              <a:t>Степанова Ксения, </a:t>
            </a:r>
            <a:r>
              <a:rPr lang="ru-RU" sz="1200" b="1" dirty="0"/>
              <a:t>как командир команды вместе с моим классным </a:t>
            </a:r>
            <a:r>
              <a:rPr lang="ru-RU" sz="1200" b="1" dirty="0" smtClean="0"/>
              <a:t>руководителем, </a:t>
            </a:r>
            <a:r>
              <a:rPr lang="ru-RU" sz="1200" b="1" dirty="0"/>
              <a:t>отправились в </a:t>
            </a:r>
            <a:r>
              <a:rPr lang="ru-RU" sz="1200" b="1" dirty="0" smtClean="0"/>
              <a:t>Администрацию </a:t>
            </a:r>
            <a:r>
              <a:rPr lang="ru-RU" sz="1200" b="1" dirty="0"/>
              <a:t>образования города </a:t>
            </a:r>
            <a:r>
              <a:rPr lang="ru-RU" sz="1200" b="1" dirty="0" err="1"/>
              <a:t>Коврова</a:t>
            </a:r>
            <a:r>
              <a:rPr lang="ru-RU" sz="1200" b="1" dirty="0"/>
              <a:t>, чтобы получить маршрут с заданиями для прохождения конкурса «Музейный марафон</a:t>
            </a:r>
            <a:r>
              <a:rPr lang="ru-RU" sz="1200" b="1" dirty="0" smtClean="0"/>
              <a:t>».</a:t>
            </a:r>
            <a:endParaRPr lang="ru-RU" sz="1200" b="1" dirty="0"/>
          </a:p>
          <a:p>
            <a:pPr algn="just"/>
            <a:r>
              <a:rPr lang="ru-RU" sz="1200" b="1" dirty="0"/>
              <a:t>      Организаторы  конкурса объяснили всем участникам правила марафона и выдали каждому командиру треугольник с определённым маршрутом, с его помощью мы должны были посещать разные точки нашего города и отвечать на вопросы, выполнять задания. Нам достался маршрут «Герои».</a:t>
            </a:r>
          </a:p>
          <a:p>
            <a:pPr algn="just"/>
            <a:r>
              <a:rPr lang="ru-RU" sz="1200" b="1" dirty="0" smtClean="0"/>
              <a:t> Мы создали команду и назвали ее                         «Правнуки Победы» Почему такое название выбрали?  Мы относимся к поколению уже правнуков наших защитников Родины в годы Великой Отечественной войны, и наша задача продолжить вахту памяти предыдущих поколений.</a:t>
            </a:r>
          </a:p>
          <a:p>
            <a:pPr algn="just"/>
            <a:r>
              <a:rPr lang="ru-RU" sz="1200" b="1" dirty="0" smtClean="0"/>
              <a:t>И мы пошли по станциям нашего маршрута…</a:t>
            </a:r>
            <a:endParaRPr lang="ru-RU" sz="1200" b="1" dirty="0"/>
          </a:p>
        </p:txBody>
      </p:sp>
      <p:pic>
        <p:nvPicPr>
          <p:cNvPr id="1027" name="Picture 3" descr="C:\Users\Марина\Downloads\20250320_132157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23152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Нам хотелось бы закончить наше повествование следующими словами: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8136904" cy="5112568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Noto Serif"/>
              </a:rPr>
              <a:t>«От</a:t>
            </a:r>
            <a:r>
              <a:rPr lang="ru-RU" sz="2800" b="1" dirty="0">
                <a:solidFill>
                  <a:srgbClr val="002060"/>
                </a:solidFill>
                <a:latin typeface="Noto Serif"/>
              </a:rPr>
              <a:t> героев былых времен не осталось порой имен, —</a:t>
            </a:r>
            <a:r>
              <a:rPr lang="ru-RU" sz="2800" b="1" dirty="0">
                <a:solidFill>
                  <a:srgbClr val="002060"/>
                </a:solidFill>
              </a:rPr>
              <a:t/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  <a:latin typeface="Noto Serif"/>
              </a:rPr>
              <a:t>Те, кто приняли смертный бой, стали просто землей и травой.</a:t>
            </a:r>
            <a:r>
              <a:rPr lang="ru-RU" sz="2800" b="1" dirty="0">
                <a:solidFill>
                  <a:srgbClr val="002060"/>
                </a:solidFill>
              </a:rPr>
              <a:t/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  <a:latin typeface="Noto Serif"/>
              </a:rPr>
              <a:t>Только грозная доблесть их поселилась в сердцах живых.</a:t>
            </a:r>
            <a:r>
              <a:rPr lang="ru-RU" sz="2800" b="1" dirty="0">
                <a:solidFill>
                  <a:srgbClr val="002060"/>
                </a:solidFill>
              </a:rPr>
              <a:t/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  <a:latin typeface="Noto Serif"/>
              </a:rPr>
              <a:t>Этот вечный огонь, нам </a:t>
            </a:r>
            <a:r>
              <a:rPr lang="ru-RU" sz="2800" b="1" dirty="0" smtClean="0">
                <a:solidFill>
                  <a:srgbClr val="002060"/>
                </a:solidFill>
                <a:latin typeface="Noto Serif"/>
              </a:rPr>
              <a:t>завещанный </a:t>
            </a:r>
            <a:r>
              <a:rPr lang="ru-RU" sz="2800" b="1" dirty="0">
                <a:solidFill>
                  <a:srgbClr val="002060"/>
                </a:solidFill>
                <a:latin typeface="Noto Serif"/>
              </a:rPr>
              <a:t>одним, мы в груди храним</a:t>
            </a:r>
            <a:r>
              <a:rPr lang="ru-RU" sz="2800" b="1" dirty="0" smtClean="0">
                <a:solidFill>
                  <a:srgbClr val="002060"/>
                </a:solidFill>
                <a:latin typeface="Noto Serif"/>
              </a:rPr>
              <a:t>.»</a:t>
            </a:r>
          </a:p>
          <a:p>
            <a:pPr marL="0" indent="0" algn="just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Noto Serif"/>
              </a:rPr>
              <a:t>«Вот и нам Музейный марафон помог вспомнить наших героев–прадедов, взглянуть на их героическое прошлое, ощутить  незримую связь с историей родного города. МЫ ПОМНИМ!»-</a:t>
            </a:r>
          </a:p>
          <a:p>
            <a:pPr marL="0" indent="0" algn="just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ru-RU" sz="2000" b="1" dirty="0">
              <a:solidFill>
                <a:srgbClr val="C00000"/>
              </a:solidFill>
              <a:latin typeface="Noto Serif"/>
            </a:endParaRPr>
          </a:p>
          <a:p>
            <a:pPr marL="0" indent="0" algn="just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Noto Serif"/>
              </a:rPr>
              <a:t>КОМАНДА « ПРАВНУКИ ПОБЕДЫ»</a:t>
            </a:r>
          </a:p>
          <a:p>
            <a:pPr marL="0" indent="0" algn="just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2000" b="1" dirty="0">
                <a:solidFill>
                  <a:srgbClr val="C00000"/>
                </a:solidFill>
                <a:latin typeface="Noto Serif"/>
              </a:rPr>
              <a:t> </a:t>
            </a:r>
            <a:endParaRPr lang="ru-RU" sz="2000" b="1" dirty="0" smtClean="0">
              <a:solidFill>
                <a:srgbClr val="C00000"/>
              </a:solidFill>
              <a:latin typeface="Noto Serif"/>
            </a:endParaRPr>
          </a:p>
          <a:p>
            <a:pPr marL="0" indent="0" algn="just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ru-RU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77232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Станция 1. Школьный музей памяти А. В. Лопатина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57200" y="1484784"/>
            <a:ext cx="4114800" cy="690091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Наша команда побывала в школьном музее. Ученики МБОУ СОШ № 24 провели экскурсию, познакомив нас с интересными фактами и экспонатами, связанными с жизнью и военной службой героя войны.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 Мы получили путеводитель по музею. Нам предстояло внимательно рассмотреть экспонаты и выполнить задания.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" y="2204863"/>
            <a:ext cx="4040188" cy="3460725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04864"/>
            <a:ext cx="3936438" cy="3816424"/>
          </a:xfrm>
        </p:spPr>
      </p:pic>
    </p:spTree>
    <p:extLst>
      <p:ext uri="{BB962C8B-B14F-4D97-AF65-F5344CB8AC3E}">
        <p14:creationId xmlns:p14="http://schemas.microsoft.com/office/powerpoint/2010/main" val="826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762872" cy="77968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Вопросы задания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1023" y="1619697"/>
            <a:ext cx="5111750" cy="383381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52736"/>
            <a:ext cx="3826768" cy="5073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/>
              <a:t>1. Назови экспонаты, которые могли окружать Алексея Лопатина в детстве?</a:t>
            </a:r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r>
              <a:rPr lang="ru-RU" sz="1600" b="1" dirty="0">
                <a:solidFill>
                  <a:srgbClr val="C00000"/>
                </a:solidFill>
              </a:rPr>
              <a:t>Половик, керосиновая лампа, ложки, полотенце, весы, коромысло</a:t>
            </a:r>
            <a:r>
              <a:rPr lang="ru-RU" sz="1600" b="1" dirty="0" smtClean="0">
                <a:solidFill>
                  <a:srgbClr val="C00000"/>
                </a:solidFill>
              </a:rPr>
              <a:t>, нательный  </a:t>
            </a:r>
            <a:r>
              <a:rPr lang="ru-RU" sz="1600" b="1" dirty="0">
                <a:solidFill>
                  <a:srgbClr val="C00000"/>
                </a:solidFill>
              </a:rPr>
              <a:t>крестик, кувшин, чернильница, готовальня, </a:t>
            </a:r>
            <a:r>
              <a:rPr lang="ru-RU" sz="1600" b="1" dirty="0" smtClean="0">
                <a:solidFill>
                  <a:srgbClr val="C00000"/>
                </a:solidFill>
              </a:rPr>
              <a:t>лукошко, инструменты, книги.</a:t>
            </a:r>
            <a:endParaRPr lang="ru-RU" sz="1600" b="1" dirty="0"/>
          </a:p>
          <a:p>
            <a:pPr marL="0" indent="0">
              <a:buNone/>
            </a:pPr>
            <a:r>
              <a:rPr lang="ru-RU" sz="1600" b="1" dirty="0"/>
              <a:t>2. Изучи список пограничников 13-ой </a:t>
            </a:r>
            <a:r>
              <a:rPr lang="ru-RU" sz="1600" b="1" dirty="0" smtClean="0"/>
              <a:t>заставы. Отметь </a:t>
            </a:r>
            <a:r>
              <a:rPr lang="ru-RU" sz="1600" b="1" dirty="0"/>
              <a:t>верные утверждения:</a:t>
            </a:r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r>
              <a:rPr lang="ru-RU" sz="1600" b="1" dirty="0"/>
              <a:t>- Стрелок Павленко А.С. </a:t>
            </a:r>
            <a:r>
              <a:rPr lang="ru-RU" sz="1600" b="1" dirty="0" smtClean="0"/>
              <a:t>Выжил-</a:t>
            </a:r>
            <a:r>
              <a:rPr lang="ru-RU" sz="1600" b="1" dirty="0" smtClean="0">
                <a:solidFill>
                  <a:srgbClr val="C00000"/>
                </a:solidFill>
              </a:rPr>
              <a:t>нет</a:t>
            </a:r>
            <a:endParaRPr lang="ru-RU" sz="16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1600" b="1" dirty="0"/>
              <a:t>- Младший командир старшина Фурман И.И. </a:t>
            </a:r>
            <a:r>
              <a:rPr lang="ru-RU" sz="1600" b="1" dirty="0" smtClean="0"/>
              <a:t>погиб- </a:t>
            </a:r>
            <a:r>
              <a:rPr lang="ru-RU" sz="1600" b="1" dirty="0">
                <a:solidFill>
                  <a:srgbClr val="C00000"/>
                </a:solidFill>
              </a:rPr>
              <a:t>нет</a:t>
            </a:r>
          </a:p>
          <a:p>
            <a:pPr marL="0" indent="0">
              <a:buNone/>
            </a:pPr>
            <a:r>
              <a:rPr lang="ru-RU" sz="1600" b="1" dirty="0"/>
              <a:t>- Зам. начальника заставы Погорелый Г.И. </a:t>
            </a:r>
            <a:r>
              <a:rPr lang="ru-RU" sz="1600" b="1" dirty="0" smtClean="0"/>
              <a:t>погиб- </a:t>
            </a:r>
            <a:r>
              <a:rPr lang="ru-RU" sz="1600" b="1" dirty="0">
                <a:solidFill>
                  <a:srgbClr val="C00000"/>
                </a:solidFill>
              </a:rPr>
              <a:t>да</a:t>
            </a:r>
          </a:p>
          <a:p>
            <a:pPr marL="0" indent="0">
              <a:buNone/>
            </a:pPr>
            <a:r>
              <a:rPr lang="ru-RU" sz="1600" b="1" dirty="0"/>
              <a:t>- Стрелок Васильев В.И. </a:t>
            </a:r>
            <a:r>
              <a:rPr lang="ru-RU" sz="1600" b="1" dirty="0" smtClean="0"/>
              <a:t>погиб- </a:t>
            </a:r>
            <a:r>
              <a:rPr lang="ru-RU" sz="1600" b="1" dirty="0">
                <a:solidFill>
                  <a:srgbClr val="C00000"/>
                </a:solidFill>
              </a:rPr>
              <a:t>да</a:t>
            </a:r>
          </a:p>
          <a:p>
            <a:endParaRPr lang="ru-RU" sz="1400" b="1" dirty="0"/>
          </a:p>
          <a:p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6637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258816" cy="1067718"/>
          </a:xfrm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</a:rPr>
              <a:t>Вопросы задания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970784" cy="4691063"/>
          </a:xfrm>
        </p:spPr>
        <p:txBody>
          <a:bodyPr>
            <a:norm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</a:rPr>
              <a:t>3. Найди документ, в котором говорится о присвоении А.В. Лопатину звания Героя Советского Союза. В каком году присвоено звание?</a:t>
            </a:r>
          </a:p>
          <a:p>
            <a:pPr lvl="0"/>
            <a:r>
              <a:rPr lang="ru-RU" sz="1600" b="1" dirty="0">
                <a:solidFill>
                  <a:srgbClr val="C00000"/>
                </a:solidFill>
              </a:rPr>
              <a:t>В 1957 году ,28 декабря.</a:t>
            </a:r>
          </a:p>
          <a:p>
            <a:pPr lvl="0"/>
            <a:endParaRPr lang="ru-RU" sz="1600" b="1" dirty="0">
              <a:solidFill>
                <a:prstClr val="black"/>
              </a:solidFill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4. Рассмотри карту памятных мест:</a:t>
            </a:r>
          </a:p>
          <a:p>
            <a:pPr lvl="0"/>
            <a:endParaRPr lang="ru-RU" sz="1600" b="1" dirty="0">
              <a:solidFill>
                <a:prstClr val="black"/>
              </a:solidFill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1) Сколько памятных мест, связанных с именем А.В. Лопатина, ты насчитал? </a:t>
            </a:r>
            <a:r>
              <a:rPr lang="ru-RU" sz="1600" b="1" dirty="0">
                <a:solidFill>
                  <a:srgbClr val="C00000"/>
                </a:solidFill>
              </a:rPr>
              <a:t>-  </a:t>
            </a:r>
            <a:r>
              <a:rPr lang="ru-RU" sz="1600" b="1" dirty="0" smtClean="0">
                <a:solidFill>
                  <a:srgbClr val="C00000"/>
                </a:solidFill>
              </a:rPr>
              <a:t>5</a:t>
            </a:r>
            <a:endParaRPr lang="ru-RU" sz="1600" b="1" dirty="0">
              <a:solidFill>
                <a:srgbClr val="C00000"/>
              </a:solidFill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2) Улица Лопатина выделена красным цветом. Где она начинается и где заканчивается?</a:t>
            </a:r>
          </a:p>
          <a:p>
            <a:pPr lvl="0"/>
            <a:r>
              <a:rPr lang="ru-RU" sz="1600" b="1" dirty="0">
                <a:solidFill>
                  <a:srgbClr val="C00000"/>
                </a:solidFill>
              </a:rPr>
              <a:t>От пешеходного железнодорожного моста до ул. Пугачева.</a:t>
            </a:r>
          </a:p>
          <a:p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82700"/>
            <a:ext cx="4186808" cy="4450556"/>
          </a:xfrm>
        </p:spPr>
      </p:pic>
    </p:spTree>
    <p:extLst>
      <p:ext uri="{BB962C8B-B14F-4D97-AF65-F5344CB8AC3E}">
        <p14:creationId xmlns:p14="http://schemas.microsoft.com/office/powerpoint/2010/main" val="268056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47248" cy="7796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Вопросы задания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1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610744" cy="4658196"/>
          </a:xfrm>
        </p:spPr>
        <p:txBody>
          <a:bodyPr>
            <a:normAutofit fontScale="92500"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</a:rPr>
              <a:t>3) Как улица называлась прежде? Прежнее название улицы найдешь на почтовом конверте в витрине №4.</a:t>
            </a:r>
          </a:p>
          <a:p>
            <a:pPr lvl="0"/>
            <a:r>
              <a:rPr lang="ru-RU" b="1" dirty="0">
                <a:solidFill>
                  <a:srgbClr val="C00000"/>
                </a:solidFill>
              </a:rPr>
              <a:t>Улица 9 </a:t>
            </a:r>
            <a:r>
              <a:rPr lang="ru-RU" b="1" dirty="0" smtClean="0">
                <a:solidFill>
                  <a:srgbClr val="C00000"/>
                </a:solidFill>
              </a:rPr>
              <a:t>января</a:t>
            </a:r>
            <a:endParaRPr lang="ru-RU" b="1" dirty="0">
              <a:solidFill>
                <a:prstClr val="black"/>
              </a:solidFill>
            </a:endParaRPr>
          </a:p>
          <a:p>
            <a:pPr lvl="0"/>
            <a:r>
              <a:rPr lang="ru-RU" b="1" dirty="0">
                <a:solidFill>
                  <a:prstClr val="black"/>
                </a:solidFill>
              </a:rPr>
              <a:t>4) Какие улицы пересекают улицу Лопатина?</a:t>
            </a:r>
          </a:p>
          <a:p>
            <a:pPr lvl="0"/>
            <a:r>
              <a:rPr lang="ru-RU" b="1" dirty="0">
                <a:solidFill>
                  <a:srgbClr val="C00000"/>
                </a:solidFill>
              </a:rPr>
              <a:t>Брюсова, Ногина, Циолковского, Шмидта, Южная, </a:t>
            </a:r>
            <a:r>
              <a:rPr lang="ru-RU" b="1" dirty="0" smtClean="0">
                <a:solidFill>
                  <a:srgbClr val="C00000"/>
                </a:solidFill>
              </a:rPr>
              <a:t>Фурманова</a:t>
            </a:r>
            <a:endParaRPr lang="ru-RU" b="1" dirty="0">
              <a:solidFill>
                <a:prstClr val="black"/>
              </a:solidFill>
            </a:endParaRPr>
          </a:p>
          <a:p>
            <a:pPr lvl="0"/>
            <a:r>
              <a:rPr lang="ru-RU" b="1" dirty="0">
                <a:solidFill>
                  <a:prstClr val="black"/>
                </a:solidFill>
              </a:rPr>
              <a:t>5) Какие улицы с улицей Лопатина стыкуются?</a:t>
            </a:r>
          </a:p>
          <a:p>
            <a:pPr lvl="0"/>
            <a:r>
              <a:rPr lang="ru-RU" b="1" dirty="0">
                <a:solidFill>
                  <a:srgbClr val="C00000"/>
                </a:solidFill>
              </a:rPr>
              <a:t>ул. Борцов 1905 г., ул. Малеева, ул. </a:t>
            </a:r>
            <a:r>
              <a:rPr lang="ru-RU" b="1" dirty="0" err="1">
                <a:solidFill>
                  <a:srgbClr val="C00000"/>
                </a:solidFill>
              </a:rPr>
              <a:t>Гунина</a:t>
            </a:r>
            <a:r>
              <a:rPr lang="ru-RU" b="1" dirty="0">
                <a:solidFill>
                  <a:srgbClr val="C00000"/>
                </a:solidFill>
              </a:rPr>
              <a:t>, ул. </a:t>
            </a:r>
            <a:r>
              <a:rPr lang="ru-RU" b="1" dirty="0" err="1">
                <a:solidFill>
                  <a:srgbClr val="C00000"/>
                </a:solidFill>
              </a:rPr>
              <a:t>Талантова</a:t>
            </a:r>
            <a:r>
              <a:rPr lang="ru-RU" b="1" dirty="0">
                <a:solidFill>
                  <a:srgbClr val="C00000"/>
                </a:solidFill>
              </a:rPr>
              <a:t>, переулок </a:t>
            </a:r>
            <a:r>
              <a:rPr lang="ru-RU" b="1" dirty="0" smtClean="0">
                <a:solidFill>
                  <a:srgbClr val="C00000"/>
                </a:solidFill>
              </a:rPr>
              <a:t>Брюсова</a:t>
            </a:r>
            <a:endParaRPr lang="ru-RU" b="1" dirty="0">
              <a:solidFill>
                <a:prstClr val="black"/>
              </a:solidFill>
            </a:endParaRPr>
          </a:p>
          <a:p>
            <a:pPr lvl="0"/>
            <a:r>
              <a:rPr lang="ru-RU" b="1" dirty="0">
                <a:solidFill>
                  <a:prstClr val="black"/>
                </a:solidFill>
              </a:rPr>
              <a:t>6) Рядом с одним из памятных мест есть перекресток, который носит неофициальное название «Пять углов».</a:t>
            </a:r>
          </a:p>
          <a:p>
            <a:pPr lvl="0"/>
            <a:r>
              <a:rPr lang="ru-RU" b="1" dirty="0">
                <a:solidFill>
                  <a:prstClr val="black"/>
                </a:solidFill>
              </a:rPr>
              <a:t>Это название применимо в тех случаях, когда в перекресток из двух улиц вклинивается третья. Опираясь на карту, найди перекресток «Пять углов», образованный тремя улицами. Назови эти улицы.</a:t>
            </a:r>
          </a:p>
          <a:p>
            <a:pPr lvl="0"/>
            <a:r>
              <a:rPr lang="ru-RU" b="1" dirty="0">
                <a:solidFill>
                  <a:srgbClr val="C00000"/>
                </a:solidFill>
              </a:rPr>
              <a:t>ул. </a:t>
            </a:r>
            <a:r>
              <a:rPr lang="ru-RU" b="1" dirty="0" err="1">
                <a:solidFill>
                  <a:srgbClr val="C00000"/>
                </a:solidFill>
              </a:rPr>
              <a:t>Лепсе</a:t>
            </a:r>
            <a:r>
              <a:rPr lang="ru-RU" b="1" dirty="0">
                <a:solidFill>
                  <a:srgbClr val="C00000"/>
                </a:solidFill>
              </a:rPr>
              <a:t>, ул. Краснознаменная, ул. Тимофея </a:t>
            </a:r>
            <a:r>
              <a:rPr lang="ru-RU" b="1" dirty="0" smtClean="0">
                <a:solidFill>
                  <a:srgbClr val="C00000"/>
                </a:solidFill>
              </a:rPr>
              <a:t>Павловского</a:t>
            </a:r>
            <a:endParaRPr lang="ru-RU" b="1" dirty="0">
              <a:solidFill>
                <a:srgbClr val="C00000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1027" name="Picture 3" descr="C:\Users\Марина\Downloads\20250407_1503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92995" y="1731741"/>
            <a:ext cx="5314846" cy="438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12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266928" cy="63567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Вопросы задания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0538">
            <a:off x="5326144" y="975372"/>
            <a:ext cx="3854710" cy="289103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980728"/>
            <a:ext cx="4042792" cy="5145435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5. В витрине №3 рассмотри Памятный сувенир, изготовленный на заводе имени В.А. Дегтярева к 40-летию Победы.  Макет какого оружия изображен?</a:t>
            </a:r>
          </a:p>
          <a:p>
            <a:endParaRPr lang="ru-RU" dirty="0"/>
          </a:p>
          <a:p>
            <a:r>
              <a:rPr lang="ru-RU" b="1" dirty="0">
                <a:solidFill>
                  <a:srgbClr val="C00000"/>
                </a:solidFill>
              </a:rPr>
              <a:t>Пулемет </a:t>
            </a:r>
            <a:r>
              <a:rPr lang="ru-RU" b="1" dirty="0" smtClean="0">
                <a:solidFill>
                  <a:srgbClr val="C00000"/>
                </a:solidFill>
              </a:rPr>
              <a:t>Дегтярева</a:t>
            </a:r>
            <a:endParaRPr lang="ru-RU" b="1" dirty="0">
              <a:solidFill>
                <a:srgbClr val="C00000"/>
              </a:solidFill>
            </a:endParaRPr>
          </a:p>
          <a:p>
            <a:endParaRPr lang="ru-RU" dirty="0"/>
          </a:p>
          <a:p>
            <a:r>
              <a:rPr lang="ru-RU" dirty="0"/>
              <a:t>6. </a:t>
            </a:r>
            <a:r>
              <a:rPr lang="ru-RU" b="1" dirty="0"/>
              <a:t>Выбери три экспоната музея. Почему выбор пал именно на эти предметы?</a:t>
            </a:r>
          </a:p>
          <a:p>
            <a:endParaRPr lang="ru-RU" b="1" dirty="0"/>
          </a:p>
          <a:p>
            <a:r>
              <a:rPr lang="ru-RU" b="1" dirty="0">
                <a:solidFill>
                  <a:srgbClr val="C00000"/>
                </a:solidFill>
              </a:rPr>
              <a:t>Список 13 </a:t>
            </a:r>
            <a:r>
              <a:rPr lang="ru-RU" b="1" dirty="0" smtClean="0">
                <a:solidFill>
                  <a:srgbClr val="C00000"/>
                </a:solidFill>
              </a:rPr>
              <a:t>погранзаставы, </a:t>
            </a:r>
            <a:r>
              <a:rPr lang="ru-RU" b="1" dirty="0">
                <a:solidFill>
                  <a:srgbClr val="C00000"/>
                </a:solidFill>
              </a:rPr>
              <a:t>ложка, каска.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Список  военнослужащих 13 погранзаставы </a:t>
            </a:r>
            <a:r>
              <a:rPr lang="ru-RU" b="1" dirty="0" smtClean="0"/>
              <a:t>, нам кажется, представляет наибольшую ценность, так как именно он дает нам возможность поименно помнить и чтить всех героев погранзаставы, защищавших рубежи нашей страны в июне 1941 года.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Каска солдата </a:t>
            </a:r>
            <a:r>
              <a:rPr lang="ru-RU" b="1" dirty="0" smtClean="0"/>
              <a:t>.Может быть именно эта каска спасла  нашему воину жизнь, а может быть в ней он принял смертный бой…</a:t>
            </a:r>
          </a:p>
          <a:p>
            <a:r>
              <a:rPr lang="ru-RU" b="1" dirty="0" smtClean="0"/>
              <a:t>Можно только представить, что </a:t>
            </a:r>
            <a:r>
              <a:rPr lang="ru-RU" b="1" dirty="0" smtClean="0">
                <a:solidFill>
                  <a:srgbClr val="C00000"/>
                </a:solidFill>
              </a:rPr>
              <a:t>этой ложкой </a:t>
            </a:r>
            <a:r>
              <a:rPr lang="ru-RU" b="1" dirty="0" smtClean="0"/>
              <a:t>мог</a:t>
            </a:r>
          </a:p>
          <a:p>
            <a:r>
              <a:rPr lang="ru-RU" b="1" dirty="0" smtClean="0"/>
              <a:t>боец кушать последний раз в своей жизни…</a:t>
            </a:r>
          </a:p>
          <a:p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Вот такие ассоциации родились у нас, глядя на эти предметы.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628801"/>
            <a:ext cx="2234902" cy="91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Марина\Downloads\20250407_1537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4" y="4149080"/>
            <a:ext cx="3059832" cy="229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Марина\Downloads\20250407_1537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4806">
            <a:off x="4499991" y="2699921"/>
            <a:ext cx="221306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54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5620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976507" cy="576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21380"/>
            <a:ext cx="1027328" cy="96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025" y="4501076"/>
            <a:ext cx="552128" cy="73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880316"/>
            <a:ext cx="927021" cy="717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821" y="3140967"/>
            <a:ext cx="760443" cy="80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63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Станция 2.Школьное здание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8680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500" b="1" dirty="0" smtClean="0"/>
              <a:t>1.  Во время Великой Отечественной войны в городе были развернуто 8 эвакуационных госпиталей. На школах города можно увидеть информационные доски, свидетельствующие, что в годы Великой Отечественной войны в них размещались эвакогоспитали. Такие доски мы нашли на школе-гимназии № 1, школе 24 ( бывшая школа №7) и на школе № 14.</a:t>
            </a:r>
          </a:p>
          <a:p>
            <a:pPr marL="0" indent="0">
              <a:buNone/>
            </a:pPr>
            <a:r>
              <a:rPr lang="ru-RU" sz="1500" b="1" dirty="0" smtClean="0"/>
              <a:t>2.В годы Великой отечественной войны эвакогоспитали размещались в школах:</a:t>
            </a:r>
          </a:p>
          <a:p>
            <a:pPr marL="0" indent="0">
              <a:buNone/>
            </a:pPr>
            <a:r>
              <a:rPr lang="ru-RU" sz="1500" b="1" dirty="0" smtClean="0">
                <a:solidFill>
                  <a:srgbClr val="C00000"/>
                </a:solidFill>
              </a:rPr>
              <a:t>Школа №1, 1939-1942гг- э/г 1893</a:t>
            </a:r>
          </a:p>
          <a:p>
            <a:pPr marL="0" indent="0">
              <a:buNone/>
            </a:pPr>
            <a:r>
              <a:rPr lang="ru-RU" sz="1500" b="1" dirty="0" smtClean="0">
                <a:solidFill>
                  <a:srgbClr val="C00000"/>
                </a:solidFill>
              </a:rPr>
              <a:t>Школа №6, школа №7, 1941-1942гг-э/г 2991</a:t>
            </a:r>
          </a:p>
          <a:p>
            <a:pPr marL="0" indent="0">
              <a:buNone/>
            </a:pPr>
            <a:r>
              <a:rPr lang="ru-RU" sz="1500" b="1" dirty="0" smtClean="0">
                <a:solidFill>
                  <a:srgbClr val="C00000"/>
                </a:solidFill>
              </a:rPr>
              <a:t>Школа № 14, 1941-1942гг-э/г3838,</a:t>
            </a:r>
          </a:p>
          <a:p>
            <a:pPr marL="0" indent="0">
              <a:buNone/>
            </a:pPr>
            <a:r>
              <a:rPr lang="ru-RU" sz="1500" b="1" dirty="0" smtClean="0">
                <a:solidFill>
                  <a:srgbClr val="C00000"/>
                </a:solidFill>
              </a:rPr>
              <a:t>1942-1944-э/г 2991,1946-1950-гг -э/г 5860.</a:t>
            </a:r>
          </a:p>
          <a:p>
            <a:pPr marL="0" indent="0">
              <a:buNone/>
            </a:pPr>
            <a:r>
              <a:rPr lang="ru-RU" sz="1500" b="1" dirty="0" smtClean="0"/>
              <a:t>Эвакогоспитали также размещались в зданиях санатория им. </a:t>
            </a:r>
            <a:r>
              <a:rPr lang="ru-RU" sz="1500" b="1" dirty="0" err="1" smtClean="0"/>
              <a:t>Абельмана</a:t>
            </a:r>
            <a:r>
              <a:rPr lang="ru-RU" sz="1500" b="1" dirty="0" smtClean="0"/>
              <a:t> и 1ой городской больницы.</a:t>
            </a:r>
            <a:endParaRPr lang="ru-RU" sz="1500" b="1" dirty="0"/>
          </a:p>
        </p:txBody>
      </p:sp>
      <p:pic>
        <p:nvPicPr>
          <p:cNvPr id="1026" name="Picture 2" descr="C:\Users\Марина\Downloads\20250502_1649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80772" y="3813841"/>
            <a:ext cx="2715995" cy="203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7638"/>
            <a:ext cx="4038600" cy="189949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499696"/>
            <a:ext cx="2769047" cy="23632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940151" y="4732105"/>
            <a:ext cx="2472708" cy="17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6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1511</Words>
  <Application>Microsoft Office PowerPoint</Application>
  <PresentationFormat>Экран (4:3)</PresentationFormat>
  <Paragraphs>121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Музейный марафон  « Мы помним» к 80- летию Победы в Великой Отечественной войне г. Ковров, 2025 год</vt:lpstr>
      <vt:lpstr>Команда « Правнуки Победы». Маршрут  « Герои»</vt:lpstr>
      <vt:lpstr>Станция 1. Школьный музей памяти А. В. Лопатина</vt:lpstr>
      <vt:lpstr>Вопросы задания</vt:lpstr>
      <vt:lpstr>Вопросы задания</vt:lpstr>
      <vt:lpstr>Вопросы задания</vt:lpstr>
      <vt:lpstr>Вопросы задания</vt:lpstr>
      <vt:lpstr>Презентация PowerPoint</vt:lpstr>
      <vt:lpstr>Станция 2.Школьное здание</vt:lpstr>
      <vt:lpstr>Станция 3. Стела Герою Советского Союза А.В. Лопатину</vt:lpstr>
      <vt:lpstr>Станция 3. Стела Герою Советского Союза А.В. Лопатину</vt:lpstr>
      <vt:lpstr>Станция 3. Стела Герою Советского Союза А.В. Лопатину</vt:lpstr>
      <vt:lpstr>Станция 4. Площадь Победы</vt:lpstr>
      <vt:lpstr>Станция 4. Площадь Победы</vt:lpstr>
      <vt:lpstr>Станция 4. Площадь Победы</vt:lpstr>
      <vt:lpstr>Станция 4. Площадь Победы</vt:lpstr>
      <vt:lpstr>Станция 4. Площадь Победы</vt:lpstr>
      <vt:lpstr>Команда « Правнуки Победы» о Музейном марафоне</vt:lpstr>
      <vt:lpstr>Презентация PowerPoint</vt:lpstr>
      <vt:lpstr> Нам хотелось бы закончить наше повествование следующими словами: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Нам дороги эти позабыть нельзя!</dc:title>
  <dc:creator>Ранько Елена</dc:creator>
  <cp:lastModifiedBy>Марина</cp:lastModifiedBy>
  <cp:revision>74</cp:revision>
  <dcterms:created xsi:type="dcterms:W3CDTF">2015-04-19T15:51:03Z</dcterms:created>
  <dcterms:modified xsi:type="dcterms:W3CDTF">2025-05-05T15:05:48Z</dcterms:modified>
</cp:coreProperties>
</file>