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3" r:id="rId8"/>
    <p:sldId id="263" r:id="rId9"/>
    <p:sldId id="270" r:id="rId10"/>
    <p:sldId id="268" r:id="rId11"/>
    <p:sldId id="269" r:id="rId12"/>
    <p:sldId id="271" r:id="rId13"/>
    <p:sldId id="264" r:id="rId14"/>
    <p:sldId id="265" r:id="rId15"/>
    <p:sldId id="266" r:id="rId16"/>
    <p:sldId id="267" r:id="rId17"/>
    <p:sldId id="272" r:id="rId18"/>
    <p:sldId id="262" r:id="rId1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55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Актуальность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Физиологических оснований для обучения нет.  стремлением как можно </a:t>
            </a:r>
            <a:r>
              <a:rPr lang="ru-RU" b="1" dirty="0"/>
              <a:t>лучше подготовить детей к трудностям начальной школы, </a:t>
            </a:r>
            <a:r>
              <a:rPr lang="ru-RU" dirty="0"/>
              <a:t>воспитатели  действовать вопреки природосообразности,  вопреки здравому смыслу.  </a:t>
            </a:r>
          </a:p>
          <a:p>
            <a:r>
              <a:rPr lang="ru-RU" b="1" dirty="0"/>
              <a:t>Родители </a:t>
            </a:r>
            <a:r>
              <a:rPr lang="ru-RU" dirty="0"/>
              <a:t>дошкольников, казалось бы, первыми должны были забить тревогу, но как раз они-то наиболее активно поддерживают и приветствуют заимствованный из школы </a:t>
            </a:r>
            <a:r>
              <a:rPr lang="ru-RU" b="1" dirty="0"/>
              <a:t>«серьезный» стиль работы,</a:t>
            </a:r>
            <a:r>
              <a:rPr lang="ru-RU" dirty="0"/>
              <a:t> видя в нем долгожданную подготовку ребенка к предстоящим трудностям…..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79463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Деление на группы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28775"/>
            <a:ext cx="8229600" cy="2232025"/>
          </a:xfrm>
        </p:spPr>
        <p:txBody>
          <a:bodyPr>
            <a:normAutofit fontScale="62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8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СЛУЧАЙНЫМ ОБРАЗОМ</a:t>
            </a:r>
          </a:p>
        </p:txBody>
      </p:sp>
      <p:pic>
        <p:nvPicPr>
          <p:cNvPr id="4" name="Рисунок 3" descr="matine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4077072"/>
            <a:ext cx="7745037" cy="22322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2b13cb57b6b455cb3ae73941e949ff9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825" y="1052513"/>
            <a:ext cx="3382963" cy="25384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36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692150"/>
            <a:ext cx="4186238" cy="2376488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z="6000" b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Разрезная картинка</a:t>
            </a:r>
          </a:p>
        </p:txBody>
      </p:sp>
      <p:pic>
        <p:nvPicPr>
          <p:cNvPr id="4" name="Рисунок 3" descr="3138203_83550thumb5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9338" y="3860800"/>
            <a:ext cx="3649662" cy="2736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313" y="3284538"/>
            <a:ext cx="3978275" cy="2881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765175"/>
            <a:ext cx="8229600" cy="5559425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z="5400" b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Деление на пары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z="5400" b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«НИТИ»</a:t>
            </a:r>
          </a:p>
        </p:txBody>
      </p:sp>
      <p:pic>
        <p:nvPicPr>
          <p:cNvPr id="17411" name="Рисунок 3" descr="1796085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3141663"/>
            <a:ext cx="7788275" cy="345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923925"/>
          </a:xfrm>
        </p:spPr>
        <p:txBody>
          <a:bodyPr/>
          <a:lstStyle/>
          <a:p>
            <a:pPr algn="ctr" eaLnBrk="1" hangingPunct="1"/>
            <a:r>
              <a:rPr lang="ru-RU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Деление на группы:</a:t>
            </a:r>
          </a:p>
        </p:txBody>
      </p:sp>
      <p:sp>
        <p:nvSpPr>
          <p:cNvPr id="10243" name="Содержимое 2"/>
          <p:cNvSpPr>
            <a:spLocks noGrp="1"/>
          </p:cNvSpPr>
          <p:nvPr>
            <p:ph sz="quarter" idx="1"/>
          </p:nvPr>
        </p:nvSpPr>
        <p:spPr>
          <a:xfrm>
            <a:off x="539750" y="1916113"/>
            <a:ext cx="8229600" cy="230505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endParaRPr lang="ru-RU"/>
          </a:p>
          <a:p>
            <a:pPr algn="ctr" eaLnBrk="1" hangingPunct="1">
              <a:buFont typeface="Wingdings 2" pitchFamily="18" charset="2"/>
              <a:buNone/>
            </a:pPr>
            <a:r>
              <a:rPr lang="ru-RU" sz="4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 определенному признаку</a:t>
            </a:r>
          </a:p>
        </p:txBody>
      </p:sp>
      <p:pic>
        <p:nvPicPr>
          <p:cNvPr id="10244" name="Рисунок 4" descr="img_3670678_78_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3789363"/>
            <a:ext cx="609600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765175"/>
            <a:ext cx="8229600" cy="2951163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z="4000" b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Найди друга 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z="3000" b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(по цвету волос, глаз, одежды; длина волос, по месяцу рождения)</a:t>
            </a:r>
          </a:p>
        </p:txBody>
      </p:sp>
      <p:pic>
        <p:nvPicPr>
          <p:cNvPr id="4" name="Рисунок 3" descr="page_304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3429000"/>
            <a:ext cx="3126096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96777483_2504761400x10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56176" y="3284984"/>
            <a:ext cx="2788816" cy="2091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1319783308_y_c5c204ff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9838" y="4797425"/>
            <a:ext cx="2085975" cy="15621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765175"/>
            <a:ext cx="8229600" cy="3024188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ru-RU"/>
          </a:p>
          <a:p>
            <a:pPr algn="ctr" eaLnBrk="1" hangingPunct="1">
              <a:buFont typeface="Wingdings 2" pitchFamily="18" charset="2"/>
              <a:buNone/>
            </a:pPr>
            <a:r>
              <a:rPr lang="ru-RU" sz="4800" b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По первым буквам имени (согласный, несогласный)</a:t>
            </a:r>
          </a:p>
        </p:txBody>
      </p:sp>
      <p:pic>
        <p:nvPicPr>
          <p:cNvPr id="4" name="Рисунок 3" descr="imgh112119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750" y="3644900"/>
            <a:ext cx="3600450" cy="2700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imgh114478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825" y="3716338"/>
            <a:ext cx="3562350" cy="2673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0825" y="908050"/>
            <a:ext cx="3816350" cy="4897438"/>
          </a:xfrm>
        </p:spPr>
        <p:txBody>
          <a:bodyPr>
            <a:normAutofit fontScale="92500"/>
          </a:bodyPr>
          <a:lstStyle/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dirty="0"/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dirty="0"/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/>
              <a:t> </a:t>
            </a:r>
            <a:r>
              <a:rPr lang="ru-RU" sz="66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На каком этаже живешь?</a:t>
            </a:r>
          </a:p>
        </p:txBody>
      </p:sp>
      <p:pic>
        <p:nvPicPr>
          <p:cNvPr id="13315" name="Рисунок 3" descr="color_buildings_2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33375"/>
            <a:ext cx="4114800" cy="614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68413"/>
            <a:ext cx="8229600" cy="5056187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z="5400" b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По считалочке</a:t>
            </a:r>
          </a:p>
        </p:txBody>
      </p:sp>
      <p:pic>
        <p:nvPicPr>
          <p:cNvPr id="18435" name="Рисунок 3" descr="interesnye_fakty_o_schitalochkah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150" y="2708275"/>
            <a:ext cx="5508625" cy="348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Классификация игр</a:t>
            </a:r>
          </a:p>
        </p:txBody>
      </p:sp>
      <p:sp>
        <p:nvSpPr>
          <p:cNvPr id="2" name="Текст 1"/>
          <p:cNvSpPr>
            <a:spLocks noGrp="1"/>
          </p:cNvSpPr>
          <p:nvPr>
            <p:ph type="body" idx="4294967295"/>
          </p:nvPr>
        </p:nvSpPr>
        <p:spPr>
          <a:xfrm>
            <a:off x="323850" y="1484313"/>
            <a:ext cx="8820150" cy="4465637"/>
          </a:xfrm>
        </p:spPr>
        <p:txBody>
          <a:bodyPr>
            <a:normAutofit lnSpcReduction="10000"/>
          </a:bodyPr>
          <a:lstStyle/>
          <a:p>
            <a:r>
              <a:rPr lang="ru-RU" b="1" dirty="0"/>
              <a:t>Игры для рабочего настроя: </a:t>
            </a:r>
            <a:r>
              <a:rPr lang="ru-RU" dirty="0">
                <a:solidFill>
                  <a:srgbClr val="0070C0"/>
                </a:solidFill>
              </a:rPr>
              <a:t>«Приветствие по букве», «Встань по пальцам», Испорченный телефон», «Замри-запомни, повтори, оживи»</a:t>
            </a:r>
          </a:p>
          <a:p>
            <a:r>
              <a:rPr lang="ru-RU" dirty="0"/>
              <a:t>Игры-разминки (разрядки): </a:t>
            </a:r>
            <a:r>
              <a:rPr lang="ru-RU" dirty="0">
                <a:solidFill>
                  <a:srgbClr val="0070C0"/>
                </a:solidFill>
              </a:rPr>
              <a:t>«Воробьи – вороны», «Клубок», «Хороводы», «Откуда и куда», «На пять органов чувств».</a:t>
            </a:r>
          </a:p>
          <a:p>
            <a:r>
              <a:rPr lang="ru-RU" dirty="0"/>
              <a:t>Игры </a:t>
            </a:r>
            <a:r>
              <a:rPr lang="ru-RU" dirty="0" err="1"/>
              <a:t>социо-игрового</a:t>
            </a:r>
            <a:r>
              <a:rPr lang="ru-RU" dirty="0"/>
              <a:t> приобщения к делу: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>
                <a:solidFill>
                  <a:srgbClr val="0070C0"/>
                </a:solidFill>
              </a:rPr>
              <a:t>«Превращение предмета», «Шумы».</a:t>
            </a:r>
          </a:p>
          <a:p>
            <a:r>
              <a:rPr lang="ru-RU" dirty="0"/>
              <a:t>Игры творческого самоутверждения: </a:t>
            </a:r>
            <a:r>
              <a:rPr lang="ru-RU" dirty="0">
                <a:solidFill>
                  <a:srgbClr val="0070C0"/>
                </a:solidFill>
              </a:rPr>
              <a:t>«Превращение комнаты», «Фраза с заданными словами»</a:t>
            </a:r>
          </a:p>
          <a:p>
            <a:r>
              <a:rPr lang="ru-RU" dirty="0"/>
              <a:t>Игры вольные (на воле): </a:t>
            </a:r>
            <a:r>
              <a:rPr lang="ru-RU" dirty="0">
                <a:solidFill>
                  <a:srgbClr val="0070C0"/>
                </a:solidFill>
              </a:rPr>
              <a:t>«Жмурки», «День наступает- все оживает, ночь наступает -все замирает»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/>
              <a:t>[от греч. </a:t>
            </a:r>
            <a:r>
              <a:rPr lang="ru-RU" dirty="0" err="1"/>
              <a:t>technē</a:t>
            </a:r>
            <a:r>
              <a:rPr lang="ru-RU" dirty="0"/>
              <a:t> — искусство и </a:t>
            </a:r>
            <a:r>
              <a:rPr lang="ru-RU" dirty="0" err="1"/>
              <a:t>logos</a:t>
            </a:r>
            <a:r>
              <a:rPr lang="ru-RU" dirty="0"/>
              <a:t> — учение].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sz="8000" dirty="0" err="1">
                <a:solidFill>
                  <a:srgbClr val="C00000"/>
                </a:solidFill>
              </a:rPr>
              <a:t>Социо</a:t>
            </a:r>
            <a:r>
              <a:rPr lang="ru-RU" sz="8000" dirty="0">
                <a:solidFill>
                  <a:srgbClr val="C00000"/>
                </a:solidFill>
              </a:rPr>
              <a:t> - игровая технология</a:t>
            </a:r>
          </a:p>
          <a:p>
            <a:pPr algn="ctr">
              <a:buNone/>
            </a:pPr>
            <a:endParaRPr lang="ru-RU" sz="1800" dirty="0"/>
          </a:p>
          <a:p>
            <a:pPr algn="ctr">
              <a:buNone/>
            </a:pPr>
            <a:endParaRPr lang="ru-RU" sz="1800" dirty="0"/>
          </a:p>
          <a:p>
            <a:pPr algn="ctr">
              <a:buNone/>
            </a:pPr>
            <a:endParaRPr lang="ru-RU" sz="1800" dirty="0"/>
          </a:p>
          <a:p>
            <a:pPr algn="ctr">
              <a:buNone/>
            </a:pPr>
            <a:r>
              <a:rPr lang="ru-RU" sz="1800" dirty="0"/>
              <a:t>совокупность методов, процессов и материалов, используемых в какой-либо отрасли деятельности, а также научное описание способов 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/>
              <a:t>Социо-игровая</a:t>
            </a:r>
            <a:r>
              <a:rPr lang="ru-RU" dirty="0"/>
              <a:t> педагогика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Впервые в педагогику термин ввел известный психолог  Евгений  Евгеньевич </a:t>
            </a:r>
            <a:r>
              <a:rPr lang="ru-RU" dirty="0" err="1"/>
              <a:t>Шулешко</a:t>
            </a:r>
            <a:r>
              <a:rPr lang="ru-RU" dirty="0"/>
              <a:t> (1938-2006) в 1988г «</a:t>
            </a:r>
            <a:r>
              <a:rPr lang="ru-RU" dirty="0" err="1"/>
              <a:t>Социо-игровой</a:t>
            </a:r>
            <a:r>
              <a:rPr lang="ru-RU" dirty="0"/>
              <a:t> стиль в педагогике».  </a:t>
            </a:r>
          </a:p>
          <a:p>
            <a:r>
              <a:rPr lang="ru-RU" dirty="0"/>
              <a:t>педагог-новатор московской школы Лидия Константиновна </a:t>
            </a:r>
            <a:r>
              <a:rPr lang="ru-RU" dirty="0" err="1"/>
              <a:t>Филякиной</a:t>
            </a:r>
            <a:endParaRPr lang="ru-RU" dirty="0"/>
          </a:p>
          <a:p>
            <a:r>
              <a:rPr lang="ru-RU" dirty="0"/>
              <a:t>театральные педагоги Александра Петровна Ершова и Вячеслав Михайлович </a:t>
            </a:r>
            <a:r>
              <a:rPr lang="ru-RU" dirty="0" err="1"/>
              <a:t>Букатов</a:t>
            </a:r>
            <a:r>
              <a:rPr lang="ru-RU" dirty="0"/>
              <a:t>.</a:t>
            </a:r>
          </a:p>
          <a:p>
            <a:pPr algn="ctr">
              <a:buNone/>
            </a:pPr>
            <a:r>
              <a:rPr lang="ru-RU" sz="4000" i="1" dirty="0"/>
              <a:t>Создавали для школы, обучение чтению и грамоте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092280" y="5310498"/>
            <a:ext cx="2160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7200" dirty="0"/>
              <a:t>история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514350" indent="-514350"/>
            <a:r>
              <a:rPr lang="ru-RU" dirty="0"/>
              <a:t> гуманистическое направлений в театральной педагогике ( Общение, действенная выраженность, мизансцена)</a:t>
            </a:r>
          </a:p>
          <a:p>
            <a:endParaRPr lang="ru-RU" dirty="0"/>
          </a:p>
          <a:p>
            <a:r>
              <a:rPr lang="ru-RU" dirty="0"/>
              <a:t> педагогики сотрудничества, которая уходит корнями </a:t>
            </a:r>
            <a:r>
              <a:rPr lang="ru-RU" b="1" dirty="0"/>
              <a:t>в народную педагогику</a:t>
            </a:r>
            <a:r>
              <a:rPr lang="ru-RU" dirty="0"/>
              <a:t>,   разработки Александра Нила («</a:t>
            </a:r>
            <a:r>
              <a:rPr lang="ru-RU" dirty="0" err="1"/>
              <a:t>Саммерхилл</a:t>
            </a:r>
            <a:r>
              <a:rPr lang="ru-RU" dirty="0"/>
              <a:t> — воспитание свободой»)  </a:t>
            </a:r>
          </a:p>
          <a:p>
            <a:r>
              <a:rPr lang="ru-RU" dirty="0"/>
              <a:t>В герменевтике – науке о понимании</a:t>
            </a:r>
          </a:p>
          <a:p>
            <a:pPr>
              <a:buNone/>
            </a:pPr>
            <a:endParaRPr lang="ru-RU" dirty="0"/>
          </a:p>
          <a:p>
            <a:pPr algn="ctr">
              <a:buNone/>
            </a:pPr>
            <a:r>
              <a:rPr lang="ru-RU" b="1" i="1" dirty="0"/>
              <a:t> ДРАМОГЕРМЕНЕВТИКА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Блок-схема: задержка 5"/>
          <p:cNvSpPr/>
          <p:nvPr/>
        </p:nvSpPr>
        <p:spPr>
          <a:xfrm>
            <a:off x="6012160" y="3573016"/>
            <a:ext cx="2736304" cy="1224136"/>
          </a:xfrm>
          <a:prstGeom prst="flowChartDelay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Блок-схема: задержка 3"/>
          <p:cNvSpPr/>
          <p:nvPr/>
        </p:nvSpPr>
        <p:spPr>
          <a:xfrm>
            <a:off x="251520" y="3501008"/>
            <a:ext cx="2304256" cy="1296144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6000" dirty="0"/>
              <a:t>основа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556792"/>
            <a:ext cx="8503920" cy="4572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6000" dirty="0"/>
              <a:t>общение детей между собой, со взрослым</a:t>
            </a:r>
          </a:p>
          <a:p>
            <a:pPr>
              <a:buNone/>
            </a:pPr>
            <a:endParaRPr lang="ru-RU" sz="3200" dirty="0"/>
          </a:p>
          <a:p>
            <a:pPr>
              <a:buNone/>
            </a:pPr>
            <a:r>
              <a:rPr lang="ru-RU" sz="3200" dirty="0"/>
              <a:t>Движение</a:t>
            </a:r>
            <a:r>
              <a:rPr lang="ru-RU" sz="2800" dirty="0"/>
              <a:t>                                       </a:t>
            </a:r>
            <a:r>
              <a:rPr lang="ru-RU" sz="2800" dirty="0" err="1"/>
              <a:t>микрогруппы</a:t>
            </a:r>
            <a:r>
              <a:rPr lang="ru-RU" sz="2800" dirty="0"/>
              <a:t>  </a:t>
            </a:r>
          </a:p>
          <a:p>
            <a:pPr>
              <a:buNone/>
            </a:pPr>
            <a:endParaRPr lang="ru-RU" sz="6000" dirty="0"/>
          </a:p>
          <a:p>
            <a:pPr>
              <a:buNone/>
            </a:pPr>
            <a:endParaRPr lang="ru-RU" sz="6000" dirty="0"/>
          </a:p>
          <a:p>
            <a:pPr algn="ctr">
              <a:buNone/>
            </a:pPr>
            <a:endParaRPr lang="ru-RU" sz="6000" dirty="0"/>
          </a:p>
          <a:p>
            <a:pPr algn="ctr">
              <a:buNone/>
            </a:pPr>
            <a:endParaRPr lang="ru-RU" sz="6000" dirty="0"/>
          </a:p>
          <a:p>
            <a:pPr algn="ctr">
              <a:buNone/>
            </a:pPr>
            <a:endParaRPr lang="ru-RU" sz="6000" dirty="0"/>
          </a:p>
        </p:txBody>
      </p:sp>
      <p:sp>
        <p:nvSpPr>
          <p:cNvPr id="5" name="Блок-схема: задержка 4"/>
          <p:cNvSpPr/>
          <p:nvPr/>
        </p:nvSpPr>
        <p:spPr>
          <a:xfrm>
            <a:off x="3059832" y="4365104"/>
            <a:ext cx="2808312" cy="1224136"/>
          </a:xfrm>
          <a:prstGeom prst="flowChartDelay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Вариативность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7030A0"/>
                </a:solidFill>
              </a:rPr>
              <a:t>Другие правила технологии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ДВИЖЕНИЕ</a:t>
            </a:r>
          </a:p>
          <a:p>
            <a:r>
              <a:rPr lang="ru-RU" dirty="0" err="1"/>
              <a:t>Микрогруппы</a:t>
            </a:r>
            <a:endParaRPr lang="ru-RU" dirty="0"/>
          </a:p>
          <a:p>
            <a:r>
              <a:rPr lang="ru-RU" dirty="0" err="1"/>
              <a:t>Мизонсцены</a:t>
            </a:r>
            <a:endParaRPr lang="ru-RU" dirty="0"/>
          </a:p>
          <a:p>
            <a:r>
              <a:rPr lang="ru-RU" dirty="0"/>
              <a:t>Отсутствие воспитателя судьи, воспитатель советчик</a:t>
            </a:r>
          </a:p>
          <a:p>
            <a:r>
              <a:rPr lang="ru-RU" dirty="0"/>
              <a:t>Отсутствие </a:t>
            </a:r>
            <a:r>
              <a:rPr lang="en-US" dirty="0" err="1"/>
              <a:t>conct</a:t>
            </a:r>
            <a:r>
              <a:rPr lang="en-US" dirty="0"/>
              <a:t> </a:t>
            </a:r>
            <a:r>
              <a:rPr lang="ru-RU" dirty="0"/>
              <a:t>дидактической цели</a:t>
            </a:r>
          </a:p>
          <a:p>
            <a:r>
              <a:rPr lang="ru-RU" dirty="0"/>
              <a:t>За «133 зайцами»погонишься одного да поймаешь.</a:t>
            </a:r>
          </a:p>
          <a:p>
            <a:r>
              <a:rPr lang="ru-RU" dirty="0"/>
              <a:t>«Все течет все меняется», - Гераклит. «….дважды в одну и туже реку войти невозможно»</a:t>
            </a:r>
          </a:p>
          <a:p>
            <a:r>
              <a:rPr lang="ru-RU" dirty="0"/>
              <a:t>Все имеют права на ошибку</a:t>
            </a:r>
          </a:p>
          <a:p>
            <a:r>
              <a:rPr lang="ru-RU" dirty="0"/>
              <a:t>Возможность демонстрировать свои умения друг другу.</a:t>
            </a:r>
          </a:p>
          <a:p>
            <a:r>
              <a:rPr lang="ru-RU" dirty="0"/>
              <a:t>Решение общего замысла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88F2A1-5996-41FD-B9D6-3E32AEE06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Основные этапы введения с-и технологии в практику деятельности в группе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B5DE906-B171-4E2E-898B-1AA6C87AD67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001000" cy="4873752"/>
          </a:xfrm>
        </p:spPr>
        <p:txBody>
          <a:bodyPr/>
          <a:lstStyle/>
          <a:p>
            <a:pPr algn="just"/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2мл. – сред. гр.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деление на пары разными способами на зрительном материале, учить соблюдать тишину, находить место для себя, взаимодействовать друг с другом, договариваться, выходить по очереди отвечать, прямая помощь взрослого; </a:t>
            </a:r>
          </a:p>
          <a:p>
            <a:pPr algn="just"/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старшая группа –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делимся разными способами на 3, 5, 4 – 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учимся выбирать посыльного (капитана)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место находят быстро, самый шумный этап внедрения технологии, педагог постепенно «уходит в тень», вариативность заданий увеличивается;</a:t>
            </a:r>
          </a:p>
          <a:p>
            <a:pPr algn="just"/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подготовительная группа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 дошкольники самостоятельно выполняют задания, проверяют друг у друга, взрослый только направляет, дает основную линию движения.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50877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etskiis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56176" y="4365104"/>
            <a:ext cx="2664296" cy="21541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219" name="Заголовок 1"/>
          <p:cNvSpPr>
            <a:spLocks noGrp="1"/>
          </p:cNvSpPr>
          <p:nvPr>
            <p:ph type="title"/>
          </p:nvPr>
        </p:nvSpPr>
        <p:spPr>
          <a:xfrm>
            <a:off x="457200" y="476250"/>
            <a:ext cx="8229600" cy="865188"/>
          </a:xfrm>
        </p:spPr>
        <p:txBody>
          <a:bodyPr/>
          <a:lstStyle/>
          <a:p>
            <a:pPr algn="ctr" eaLnBrk="1" hangingPunct="1"/>
            <a:r>
              <a:rPr lang="ru-RU" sz="480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Деление на группы</a:t>
            </a:r>
          </a:p>
        </p:txBody>
      </p:sp>
      <p:sp>
        <p:nvSpPr>
          <p:cNvPr id="9220" name="Содержимое 2"/>
          <p:cNvSpPr>
            <a:spLocks noGrp="1"/>
          </p:cNvSpPr>
          <p:nvPr>
            <p:ph sz="quarter" idx="1"/>
          </p:nvPr>
        </p:nvSpPr>
        <p:spPr>
          <a:xfrm>
            <a:off x="179388" y="1628775"/>
            <a:ext cx="8507412" cy="4695825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Виды: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None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1. Случайным образом</a:t>
            </a:r>
          </a:p>
          <a:p>
            <a:pPr marL="0" indent="0" eaLnBrk="1" hangingPunct="1">
              <a:buNone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2. По желанию</a:t>
            </a:r>
          </a:p>
          <a:p>
            <a:pPr marL="0" indent="0" eaLnBrk="1" hangingPunct="1">
              <a:buNone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3. По определенному признаку</a:t>
            </a:r>
          </a:p>
          <a:p>
            <a:pPr marL="0" indent="0" eaLnBrk="1" hangingPunct="1">
              <a:buNone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4. По выбору педагога </a:t>
            </a:r>
          </a:p>
          <a:p>
            <a:pPr marL="0" indent="0">
              <a:buNone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( слабые - сильные дети, </a:t>
            </a:r>
          </a:p>
          <a:p>
            <a:pPr marL="0" indent="0">
              <a:buNone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  темп работы)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264247144596627768clapping_handsjpgsvgh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1124744"/>
            <a:ext cx="1718784" cy="18002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635375" y="1052513"/>
            <a:ext cx="5051425" cy="2089150"/>
          </a:xfrm>
        </p:spPr>
        <p:txBody>
          <a:bodyPr>
            <a:normAutofit lnSpcReduction="10000"/>
          </a:bodyPr>
          <a:lstStyle/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72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По хлопкам</a:t>
            </a:r>
          </a:p>
        </p:txBody>
      </p:sp>
      <p:pic>
        <p:nvPicPr>
          <p:cNvPr id="4" name="Рисунок 3" descr="66908551_1290389603_2565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8144" y="3573016"/>
            <a:ext cx="2896939" cy="20514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baby-born-clapping-hands-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5616" y="3356992"/>
            <a:ext cx="3600400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141</TotalTime>
  <Words>569</Words>
  <Application>Microsoft Office PowerPoint</Application>
  <PresentationFormat>Экран (4:3)</PresentationFormat>
  <Paragraphs>82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Century Schoolbook</vt:lpstr>
      <vt:lpstr>Times New Roman</vt:lpstr>
      <vt:lpstr>Wingdings</vt:lpstr>
      <vt:lpstr>Wingdings 2</vt:lpstr>
      <vt:lpstr>Эркер</vt:lpstr>
      <vt:lpstr>Актуальность</vt:lpstr>
      <vt:lpstr>[от греч. technē — искусство и logos — учение].</vt:lpstr>
      <vt:lpstr>Социо-игровая педагогика</vt:lpstr>
      <vt:lpstr>история</vt:lpstr>
      <vt:lpstr>основа</vt:lpstr>
      <vt:lpstr>Другие правила технологии</vt:lpstr>
      <vt:lpstr>Основные этапы введения с-и технологии в практику деятельности в группе</vt:lpstr>
      <vt:lpstr>Деление на группы</vt:lpstr>
      <vt:lpstr>Презентация PowerPoint</vt:lpstr>
      <vt:lpstr>Деление на группы</vt:lpstr>
      <vt:lpstr>Презентация PowerPoint</vt:lpstr>
      <vt:lpstr>Презентация PowerPoint</vt:lpstr>
      <vt:lpstr>Деление на группы:</vt:lpstr>
      <vt:lpstr>Презентация PowerPoint</vt:lpstr>
      <vt:lpstr>Презентация PowerPoint</vt:lpstr>
      <vt:lpstr>Презентация PowerPoint</vt:lpstr>
      <vt:lpstr>Презентация PowerPoint</vt:lpstr>
      <vt:lpstr>Классификация игр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Актуальность</dc:title>
  <dc:creator>XXX</dc:creator>
  <cp:lastModifiedBy>15822</cp:lastModifiedBy>
  <cp:revision>18</cp:revision>
  <dcterms:created xsi:type="dcterms:W3CDTF">2020-09-20T08:07:36Z</dcterms:created>
  <dcterms:modified xsi:type="dcterms:W3CDTF">2020-09-21T07:21:29Z</dcterms:modified>
</cp:coreProperties>
</file>