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8" r:id="rId6"/>
    <p:sldId id="290" r:id="rId7"/>
    <p:sldId id="291" r:id="rId8"/>
    <p:sldId id="289" r:id="rId9"/>
    <p:sldId id="292" r:id="rId10"/>
    <p:sldId id="264" r:id="rId11"/>
    <p:sldId id="283" r:id="rId12"/>
    <p:sldId id="300" r:id="rId13"/>
    <p:sldId id="263" r:id="rId14"/>
    <p:sldId id="284" r:id="rId15"/>
    <p:sldId id="262" r:id="rId16"/>
    <p:sldId id="293" r:id="rId17"/>
    <p:sldId id="294" r:id="rId18"/>
    <p:sldId id="295" r:id="rId19"/>
    <p:sldId id="296" r:id="rId20"/>
    <p:sldId id="301" r:id="rId21"/>
    <p:sldId id="297" r:id="rId22"/>
    <p:sldId id="298" r:id="rId23"/>
    <p:sldId id="299" r:id="rId24"/>
    <p:sldId id="303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348" autoAdjust="0"/>
  </p:normalViewPr>
  <p:slideViewPr>
    <p:cSldViewPr snapToGrid="0">
      <p:cViewPr varScale="1">
        <p:scale>
          <a:sx n="90" d="100"/>
          <a:sy n="90" d="100"/>
        </p:scale>
        <p:origin x="5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D898-127B-4D07-A824-AA69E65FCF0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B9307-4EF7-4896-91F8-E8A1F4068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6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7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4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39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6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3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1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9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9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0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B8C4-CA99-4693-9EAA-963D39A66C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2CBD37-8E4C-4A62-901F-42C9E21F8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4A6FD-DEB9-4E74-9628-4121E3E40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42" y="703384"/>
            <a:ext cx="9237785" cy="3882684"/>
          </a:xfrm>
        </p:spPr>
        <p:txBody>
          <a:bodyPr>
            <a:normAutofit/>
          </a:bodyPr>
          <a:lstStyle/>
          <a:p>
            <a:r>
              <a:rPr lang="ru-RU" sz="6700" dirty="0">
                <a:solidFill>
                  <a:schemeClr val="accent5">
                    <a:lumMod val="75000"/>
                  </a:schemeClr>
                </a:solidFill>
              </a:rPr>
              <a:t>Сенсорная интеграция: </a:t>
            </a:r>
            <a:br>
              <a:rPr lang="ru-RU" sz="49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Эффективный подход в работе с трудностями поведения</a:t>
            </a:r>
            <a:endParaRPr lang="ru-RU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EA1BC-8EF3-4640-A834-AC8CF0719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976" y="5055736"/>
            <a:ext cx="3831101" cy="108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детский </a:t>
            </a:r>
            <a:r>
              <a:rPr lang="ru-RU" sz="2400" dirty="0" err="1">
                <a:solidFill>
                  <a:srgbClr val="FF0000"/>
                </a:solidFill>
              </a:rPr>
              <a:t>нейропсихолог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ЭРГОТЕРАПЕВТ</a:t>
            </a:r>
          </a:p>
        </p:txBody>
      </p:sp>
    </p:spTree>
    <p:extLst>
      <p:ext uri="{BB962C8B-B14F-4D97-AF65-F5344CB8AC3E}">
        <p14:creationId xmlns:p14="http://schemas.microsoft.com/office/powerpoint/2010/main" val="295956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7F457DFA-CDFD-4669-A36C-C3853664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3048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EB56E-7465-4D0B-B619-A5BA5396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00" y="822960"/>
            <a:ext cx="5472840" cy="63296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Тактильная система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первая система, которая начинает работать в утробе.</a:t>
            </a:r>
            <a:br>
              <a:rPr lang="ru-RU" dirty="0"/>
            </a:br>
            <a:r>
              <a:rPr lang="ru-RU" dirty="0"/>
              <a:t>Информация от рецепторов кожи:</a:t>
            </a:r>
            <a:br>
              <a:rPr lang="ru-RU" dirty="0"/>
            </a:br>
            <a:r>
              <a:rPr lang="ru-RU" dirty="0"/>
              <a:t>о </a:t>
            </a:r>
            <a:r>
              <a:rPr lang="ru-RU" dirty="0" err="1"/>
              <a:t>прикосновени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 давлении</a:t>
            </a:r>
            <a:br>
              <a:rPr lang="ru-RU" dirty="0"/>
            </a:br>
            <a:r>
              <a:rPr lang="ru-RU" dirty="0"/>
              <a:t>о вибрации</a:t>
            </a:r>
            <a:br>
              <a:rPr lang="ru-RU" dirty="0"/>
            </a:br>
            <a:r>
              <a:rPr lang="ru-RU" dirty="0"/>
              <a:t>о температуре</a:t>
            </a:r>
            <a:br>
              <a:rPr lang="ru-RU" dirty="0"/>
            </a:br>
            <a:r>
              <a:rPr lang="ru-RU" dirty="0"/>
              <a:t>о боли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85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71C2E-A52A-4B6F-B3D0-7ED78360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Гиперчувствительность: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029EB-8D72-4EB7-A5D2-8312A5A4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53" y="1177779"/>
            <a:ext cx="6398715" cy="27846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Ребенок избегает прикосновений, брезглив, не переносит новую одежду, боится обрызгаться, избегает брать что-то новое в руки,  Ребенок испытывает страхи, связанные с телом (мыть голову, лицо, стричь ногти, снимать одежду через голову, ходить босиком). 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F5EF46-BBEB-4C7E-B930-3BD588FB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4093" y="1625600"/>
            <a:ext cx="2853667" cy="30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9760" y="3749457"/>
            <a:ext cx="67360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Гипочувствительность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Ребенок мало чувствителен к боли, обожает играть с песком, водой, глиной, крупами, обниматься, берет все в рот,   не обращает внимания на предмет, застрявший под одеждой, низкий уровень активности, может получить травмы, отсроченная реакция на боль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397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4D18-D66A-4665-8D3B-CA86AA16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370973" cy="75491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97CED-2209-4AEF-AFAD-025407DC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00225"/>
            <a:ext cx="10008387" cy="5575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ТС: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система, которая начинает работать внутриутробно.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сенсорная система.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чувствительны: губы, нос, язык и кончики пальцев.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Наименее чувствительны: спина, стопы, живот.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кожи находятся в разных слоях: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 (легкие прикосновения)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 (холод)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Гиподермис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(давление)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от ТС (любой другой)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Дискриминантная функция первичное различений ощущений от рецепторов.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функция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бей, борись, беги)</a:t>
            </a:r>
          </a:p>
        </p:txBody>
      </p:sp>
    </p:spTree>
    <p:extLst>
      <p:ext uri="{BB962C8B-B14F-4D97-AF65-F5344CB8AC3E}">
        <p14:creationId xmlns:p14="http://schemas.microsoft.com/office/powerpoint/2010/main" val="138803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Рисунок 6" descr="Изображение выглядит как текст, карт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2044D6C-6897-4338-88AB-171D4C3BE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22219" b="6425"/>
          <a:stretch/>
        </p:blipFill>
        <p:spPr>
          <a:xfrm>
            <a:off x="2710661" y="1107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8E2C-C274-4013-B85E-44BDBD88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46" y="3535680"/>
            <a:ext cx="3605942" cy="23774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</a:rPr>
              <a:t>Вестибулярная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система</a:t>
            </a:r>
            <a:br>
              <a:rPr lang="ru-RU" sz="2600" dirty="0"/>
            </a:br>
            <a:r>
              <a:rPr lang="ru-RU" sz="2600" dirty="0"/>
              <a:t>используем всю жизнь, выключить нельзя, развивается до рождения, связана со всеми блоками мозга</a:t>
            </a:r>
            <a:br>
              <a:rPr lang="ru-RU" sz="2600" dirty="0"/>
            </a:b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Обеспечивает:</a:t>
            </a:r>
            <a:br>
              <a:rPr lang="ru-RU" sz="2600" dirty="0"/>
            </a:br>
            <a:r>
              <a:rPr lang="ru-RU" sz="2600" dirty="0"/>
              <a:t>информацией о движении</a:t>
            </a:r>
            <a:br>
              <a:rPr lang="ru-RU" sz="2600" dirty="0"/>
            </a:br>
            <a:r>
              <a:rPr lang="ru-RU" sz="2600" dirty="0"/>
              <a:t>о скорости движения, </a:t>
            </a:r>
            <a:br>
              <a:rPr lang="ru-RU" sz="2600" dirty="0"/>
            </a:br>
            <a:r>
              <a:rPr lang="ru-RU" sz="2600" dirty="0"/>
              <a:t>стабилизирует движение глаз</a:t>
            </a:r>
            <a:endParaRPr lang="en-US" sz="2600" dirty="0"/>
          </a:p>
        </p:txBody>
      </p:sp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81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445173-DE58-4BDD-B2F8-F240CDFD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840" y="0"/>
            <a:ext cx="6226516" cy="250248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Гиперчувствительность</a:t>
            </a:r>
          </a:p>
          <a:p>
            <a:pPr algn="just">
              <a:buNone/>
            </a:pP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боится потерять равновесие, избегает лазания, качания, кружения, скован в движениях, напряжен, не любит скользить по снегу и льду, его сильно укачивает, «морская болезнь»,боится отрывать ноги от земли, плавать, быстро двигаться, падает редко, очень осторожен, с трудом осваивает любые упражнения по показу,   боится закрывать глаза, ходить спиной вперед, есть проблемы с определением ведущей руки. </a:t>
            </a:r>
          </a:p>
          <a:p>
            <a:pPr algn="just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Гипочувствительность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7C62A5-845B-4A81-9E25-B6CCABF9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79" y="730222"/>
            <a:ext cx="317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61458" y="384167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моторно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неловок, часто падает, с трудом осваивает самокат, велосипед, обожает качели-карусели, кружится на одном месте, висит вниз головой, крутит головой, его не укачивает, при падении падает не группируясь, много синяков, царапин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A962A-DD95-4E84-B22D-29B6C0E1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733" y="101601"/>
            <a:ext cx="5396089" cy="65927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тивная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– свое собственное)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Говорит нам о положении тела и его частей по отношению друг к другу, к 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людям или объектам.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Определяет, сколько нужно приложить силы мышцам для действия и позволяет нам ранжировать движения.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Определяет характер прикосновений и двигательный опыт.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Обеспечивает неосознанное понимание тела. 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Помогает создать схему/карту тела. Мы обращаемся к ней, когда нужно 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начало и конец движения.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 Повторяющееся использование карты тела влияет на моторное планирование – способность создавать, организовывать и совершать моторные акты.</a:t>
            </a:r>
            <a:endParaRPr lang="en-US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Объект 9">
            <a:extLst>
              <a:ext uri="{FF2B5EF4-FFF2-40B4-BE49-F238E27FC236}">
                <a16:creationId xmlns:a16="http://schemas.microsoft.com/office/drawing/2014/main" id="{9F131E24-0333-4D14-82E7-F858E3F4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20653"/>
            <a:ext cx="3856774" cy="39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20509C-5463-44AA-ADD9-A93BB88A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3511"/>
            <a:ext cx="8596667" cy="81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Мускульное чувство, которое проходит через систему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проприоцепции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тесно связано с тактильной и вестибулярной системами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648304-BFAB-4624-BFE6-5A10B044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6" y="1298222"/>
            <a:ext cx="4268787" cy="6999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Рецепторы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E3CFA8-F921-44C4-BBF8-9EAFBB1F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998133"/>
            <a:ext cx="4185623" cy="404322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мышцах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сухожилиях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связках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суставных капсулах (защитное покрытие сухожилий)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соединительных тканях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коже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реагируют на растяжение)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C0A46E8-5268-4360-813B-76F8321CD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1298222"/>
            <a:ext cx="4185617" cy="6999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Проприоцептивные ощущения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EEA8673-AC63-4764-ACDE-5B69E750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998133"/>
            <a:ext cx="4890994" cy="485986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типы проприоцептивных ощущений помогают мозгу регулировать уровень активности.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успокаивающий или активизирующий эффект нервной системе.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снизить гиперчувствительные реакции на другие ощущения.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спокойствия и организованности, которое обеспечивается работой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продолжаться несколько часов</a:t>
            </a:r>
          </a:p>
        </p:txBody>
      </p:sp>
    </p:spTree>
    <p:extLst>
      <p:ext uri="{BB962C8B-B14F-4D97-AF65-F5344CB8AC3E}">
        <p14:creationId xmlns:p14="http://schemas.microsoft.com/office/powerpoint/2010/main" val="338723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5A47822-03DE-4F75-97AA-609D05D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45" y="118534"/>
            <a:ext cx="8596668" cy="10893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Признаки поиска сенсорных переживаний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ТИГРА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5AD288B-AE22-45E1-960B-E7C09700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6" y="1343378"/>
            <a:ext cx="11492088" cy="51251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стремится к возможности попрыгать, столкнуться с чем-то, свалиться/ навалиться на предметы.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 ногами по полу или по стулу, когда сидит, топает ногами во время ходьбы.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Кусает/сосёт пальцы и/или часто хрустит суставами пальцев.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плотно завёртываться во много одеял или в тяжёлое одеяло, особенно при отходе ко сну.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одежду (а также ремни, капюшоны и шнурки) как можно более тесную.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ощущение хлюпанья, расплющивания и стремится к нему.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грубоватые объятия, любит кучу-малу, борьбу. Часто ударяет, толкает других детей, наваливается на них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 стучит игрушками и другими объектами, любит пихать, тащить, волочить объекты.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намеренно падает на пол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часами прыгать на батуте, любит прыгать с мебели и с других высоких объектов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Скрипит зубами в дневное время, жуёт ручки, соломинки, рукава рубашки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239207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D54592-220A-480A-8701-1955A4EE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101600"/>
            <a:ext cx="8952088" cy="903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CF40E-ECD4-4BBF-8451-B29359D84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609600"/>
            <a:ext cx="4184035" cy="58589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проприоцептивных активностей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успокаивающий и организующий эффект на нервную систему.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 бывают чрезмерными или перегружающими.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предотвратить реакции дискомфорта на ощущения.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важной частью сенсорной диеты.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4843BC-8CC5-46EA-BEA6-87BDA187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509" y="609600"/>
            <a:ext cx="4752623" cy="56688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проприоцептивных активностей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Пилатес, тренировки по растяжке, йога.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тяжестей.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Борьба, куча-мала.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 по лестницам, горкам.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Толкание, перетягивание каната.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препятствий.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57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63BA-3DBC-4B37-B03D-0C54B592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3511"/>
            <a:ext cx="8596668" cy="76764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Визуальная система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E3D14B-047D-4D64-89ED-CC2497AA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222"/>
            <a:ext cx="8229599" cy="515902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функциональная система анатомических образований, которая специализируется на восприятии световых раздражений и формировании зрительных ощущений.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Вестибулярные, проприоцептивные и зрительные данные интегрируются, образуя «карту», которую мозг потом использует для управления движением тела в пространстве.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  уделяется мышцам шеи, так как полученные от них ощущения вносят огромный вклад в зрительную перцепцию. Не получая точной информации от тела, нередко страдает и зрительная перцепция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Визуально-моторные навыки – это движения, основанные на различении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визуальной информации: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Координация глаз-рука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Координация глаз-нога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Координация глаз-ухо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6B6581-62C5-44DE-811B-9D4CC6BD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84" y="2114861"/>
            <a:ext cx="3470616" cy="47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6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955A4-0FF0-4B35-BD1F-A257A896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02" y="209852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такое</a:t>
            </a:r>
            <a:r>
              <a:rPr lang="en-US" dirty="0"/>
              <a:t> </a:t>
            </a:r>
            <a:r>
              <a:rPr lang="en-US" dirty="0" err="1"/>
              <a:t>сенсорная</a:t>
            </a:r>
            <a:r>
              <a:rPr lang="en-US" dirty="0"/>
              <a:t> </a:t>
            </a:r>
            <a:r>
              <a:rPr lang="en-US" dirty="0" err="1"/>
              <a:t>интеграция</a:t>
            </a:r>
            <a:r>
              <a:rPr lang="en-US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375ED-B156-4728-A6EE-392A38CD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39" cy="16153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Теория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метод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работы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разработанные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Джин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Айрис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(США, 1920-1988)</a:t>
            </a:r>
          </a:p>
        </p:txBody>
      </p:sp>
      <p:pic>
        <p:nvPicPr>
          <p:cNvPr id="5" name="Рисунок 4" descr="Изображение выглядит как человек, фотография, внутрен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0AD7283-625F-42E3-AB56-8E003854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3" r="-3" b="25271"/>
          <a:stretch/>
        </p:blipFill>
        <p:spPr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5837F12-ED8E-4686-91DD-5644D4ADD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r="-2" b="-2"/>
          <a:stretch/>
        </p:blipFill>
        <p:spPr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26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EB161-A901-4314-BF61-8D544D42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Книга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EC5FB-4543-4E39-8C7C-B01ED61E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/>
              <a:t>Хигасида</a:t>
            </a:r>
            <a:r>
              <a:rPr lang="ru-RU" sz="4000" dirty="0"/>
              <a:t> </a:t>
            </a:r>
            <a:r>
              <a:rPr lang="ru-RU" sz="4000" dirty="0" err="1"/>
              <a:t>Наоки</a:t>
            </a:r>
            <a:r>
              <a:rPr lang="ru-RU" sz="4000" dirty="0"/>
              <a:t>, Митчелл Дэвид «Почему я прыгаю»</a:t>
            </a:r>
          </a:p>
        </p:txBody>
      </p:sp>
    </p:spTree>
    <p:extLst>
      <p:ext uri="{BB962C8B-B14F-4D97-AF65-F5344CB8AC3E}">
        <p14:creationId xmlns:p14="http://schemas.microsoft.com/office/powerpoint/2010/main" val="384988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0826B4-0A3A-457D-A976-CE71670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Гиперсенситивности</a:t>
            </a:r>
            <a:r>
              <a:rPr lang="ru-RU" dirty="0">
                <a:solidFill>
                  <a:srgbClr val="C00000"/>
                </a:solidFill>
              </a:rPr>
              <a:t> к визуальному сигналу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92051D-EF74-4874-B7F1-5AE75E0D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чувствителен к яркому свету: щурится, закрывает глаза, плачет.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 свет вызывает головную боль.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трудом фокусирует взгляд на задании/занятии на протяжении соответствующего периода времени.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отвлекается на другие визуальные стимулы в помещении, например, движущиеся предметы, картины на стенах, игрушки, окна, двери и т. 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чувствует себя как в слишком ярко освещённом помещении, так и при приглушённом свете.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Трёт глаза: глаза слезятся, после чтения и просмотра телевизора болит голова.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смотреть в глаза, любит играть в темноте</a:t>
            </a:r>
          </a:p>
        </p:txBody>
      </p:sp>
    </p:spTree>
    <p:extLst>
      <p:ext uri="{BB962C8B-B14F-4D97-AF65-F5344CB8AC3E}">
        <p14:creationId xmlns:p14="http://schemas.microsoft.com/office/powerpoint/2010/main" val="3713432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D6341-248C-4D6B-B485-AB3BD996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9" y="349956"/>
            <a:ext cx="8596668" cy="6660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Гипосенситивность</a:t>
            </a:r>
            <a:r>
              <a:rPr lang="ru-RU" dirty="0">
                <a:solidFill>
                  <a:srgbClr val="C00000"/>
                </a:solidFill>
              </a:rPr>
              <a:t> к визуальному сигналу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2ADE-1D80-4A03-8D25-CE7EC906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4" y="908754"/>
            <a:ext cx="11311467" cy="558235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имеет сложности с различением букв, похожих по написанию, фигур (например, квадрат и прямоугольник).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воспринимает целое, большую картину, концентрируясь на деталях или узорах в картине.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находит нужный предмет среди других предметов: нужную бумагу на столе, одежду в ящике, игрушку в коробке с другими игрушками, нужную вещь на полке в магазине.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теряет нужное место, когда переписывает текст из книги или с доски.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управлять движением глаз для слежения за движущимся предметом.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различением цветов, форм и размеров.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 или читает слова задом наперёд после окончания первого класса.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Жалуется на двоение в глазах. Легко устаёт от школьных заданий.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находит отличия в картинках, словах, символах, предметах.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письме плохо справляется с равномерностью в размере букв и промежутков между словами и цифрами.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составлении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копировании форм и/или вырезании/обведении готовой формы.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тенденцию писать строчку с отклонением вверх или вниз по странице. Путает лево и право.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сложности с пространственными отношениями, натыкается на объекты/людей, спотыкается о бордюры, ступеньки.</a:t>
            </a:r>
          </a:p>
        </p:txBody>
      </p:sp>
    </p:spTree>
    <p:extLst>
      <p:ext uri="{BB962C8B-B14F-4D97-AF65-F5344CB8AC3E}">
        <p14:creationId xmlns:p14="http://schemas.microsoft.com/office/powerpoint/2010/main" val="265062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1AB-8826-46CC-A2EF-394303AB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378"/>
            <a:ext cx="8596668" cy="745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Аудиальная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E31EF-B3E1-466A-A835-4B290EEA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2445"/>
            <a:ext cx="10125345" cy="578555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Аудиальная система – это совокупность анатомических образований, обеспечивающих восприятие звуковых колебаний и формирование слуховых ощущений.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 система работает в тесном взаимодействии с вестибулярной, когда обрабатывают звуковые и двигательные ощущения. Эти ощущения тесно связаны между собой, так как начинают обрабатываться волосковыми клетками рецепторов уха.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проверить базовые нарушения.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CAPD затрагивает около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5-7% детей школьного 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дети не могут обрабатывать информацию, которую слышат, таким же образом, как это делают другие, потому что их уши и мозг полностью не взаимодействуют. Основная проблема, которую имеют дети с CAPD, это трудности понимания любого речевого сигнала, воспроизводимого в условиях, отличных от оптимальных</a:t>
            </a:r>
          </a:p>
        </p:txBody>
      </p:sp>
    </p:spTree>
    <p:extLst>
      <p:ext uri="{BB962C8B-B14F-4D97-AF65-F5344CB8AC3E}">
        <p14:creationId xmlns:p14="http://schemas.microsoft.com/office/powerpoint/2010/main" val="3470833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AD27-E94C-43A7-8754-D9001B08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BE044-BDA2-489A-A621-D865829C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7805"/>
            <a:ext cx="9444861" cy="5263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Дискриминационная: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вместе со способностью ребёнка двигаться, ощупывать предметы, прикасаться к ним и получать мультисенсорный опыт.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детализировать звуковое восприятие уточнением ЧТО? и ГДЕ?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Отслеживание: способность следить за звуком (комара, самолёта, шагов и т. д.)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 память. Слуховое различение: способность распознавать сходства и различия в звуках и словах (звук блендера или пылесоса)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упорядочивание: способность к упорядочиванию услышанного и  повторению в определённой последовательности (счёт, алфавит и т. д.)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восприятие фигуры/фона: способность находить различия между главенствующими и второстепенными звуками (слышать главную мысль).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Ассоциация: способность соотносить новые звуки с хорошо знакомыми, а также соотносить зрительный образ с соответствующим звуком.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Слуховое внимание: способность поддерживать достаточное внимание, которое необходимо для удержания всех навыков слухового восприятия.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73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38CCAD-4E30-4A78-882A-3D7B5E29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184035" cy="6450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расстройства сенсорной модуляции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F990C6-7B71-489B-AE86-CF99C22EC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54642"/>
            <a:ext cx="4184035" cy="54119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сложно различить похожие по звучанию слова.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фильтровать посторонние звуковые сигналы при общении с одним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Раздражают громкие, внезапные, металлические и очень высокие звуки.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сконцентрировать внимание на читаемом или воспринимаемом на слух тексте, понимать и запоминать его.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часто просит повторить указания и может быть способен выполнить лишь инструкцию, содержащую не более двух шагов.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ответить на вопрос, смотрит на других в надежде на одобрение.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8E5A94-E1CA-494A-B6FF-0F16EF78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71600"/>
            <a:ext cx="4862104" cy="541197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может определить, где находится источник  звука.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сложности с идентификацией человека по голосу.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трудности с формулировкой идей (письменно и устно).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говорит не в свою очередь и не в тему.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не понимают, испытывает сложности с перед формулировкой и впадает во фрустрацию, сердится и отказывается от этой задачи.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сложности с чтением, особенно вслух (может одновременно страдать дислексией).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проблемы с артикуляцией и внятностью речи.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речи часто улучшается после интенсивного движения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04310-CE07-4AF1-8B1C-63A23F8D2864}"/>
              </a:ext>
            </a:extLst>
          </p:cNvPr>
          <p:cNvSpPr txBox="1"/>
          <p:nvPr/>
        </p:nvSpPr>
        <p:spPr>
          <a:xfrm>
            <a:off x="5089969" y="609600"/>
            <a:ext cx="4184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дскриминационных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моторных расстройств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197904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7180C-EC52-422D-8DC9-44686AA9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Система обоняния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67771B8-ADA4-4FB6-8702-FB2F9A5E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0967"/>
            <a:ext cx="8596668" cy="503983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букет фиалок на рояле мешает певцу брать высокие ноты?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натирая ступни чесноком, во рту чувствуем вкус чеснока?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ментоловая резинка вызывает температурное ощущение холода?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Обонятельная сенсорная 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система, обеспечивающая восприятие химических летучих раздражений и формирование обонятельных ощущений.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одним свойством обонятельного анализатора является его тесная связь с центрами слуховой и вкусовой сенсорных  систем.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обоняния является нос с обонятельными рецепторами, количество которых достигает 10 млн. Расположены хеморецепторы в слизистой оболочке верхних носовых ходов и осуществляют обонятельную хеморецепцию. 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обонятельных рецепторов с возрастом уменьшается, дети обычно различают больше запахов, чем взрослые.</a:t>
            </a:r>
          </a:p>
        </p:txBody>
      </p:sp>
    </p:spTree>
    <p:extLst>
      <p:ext uri="{BB962C8B-B14F-4D97-AF65-F5344CB8AC3E}">
        <p14:creationId xmlns:p14="http://schemas.microsoft.com/office/powerpoint/2010/main" val="929599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993FE-F71B-4935-ADFC-18D88FEB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4419"/>
            <a:ext cx="8596668" cy="6556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Система вкуса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4BE75-B945-475D-AF18-EDFC14B3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14097"/>
            <a:ext cx="9696377" cy="543384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Вкусовая сенсорная система – это функциональная система, которая воспринимает химические раздражения и формирует вкусовые ощущения.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вкуса обусловлено вкусовыми почками, которых имеется около 2 тысяч.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Раздражителем для них являются химические вещества, растворённые в слюне. Расположены вкусовые рецепторы на поверхности щек, на языке, внутренней поверхности щек и небе.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XXX\Downloads\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342" y="3520967"/>
            <a:ext cx="4272453" cy="3204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02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Классификация нарушений процесса обработки сенсорной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Расстройство сенсорной модуляции: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сенсорная повышенная чувствительность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сенсорная пониженная чувствительность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сенсорных ощущений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Сенсорно-дискриминационные расстройства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Сенсорные моторные расстройства: </a:t>
            </a:r>
          </a:p>
          <a:p>
            <a:pPr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постуральные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нарушения </a:t>
            </a:r>
          </a:p>
          <a:p>
            <a:pPr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диспраксис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05437" y="580129"/>
            <a:ext cx="792126" cy="1346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4285" y="180753"/>
            <a:ext cx="4185623" cy="93343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гиперсенситивности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запаха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5745" y="1207861"/>
            <a:ext cx="5289120" cy="539495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отрицательно реагирует на запахи, которые не беспокоят большинство других людьми или даже не замечаются ими.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людям (или говорит об этом с другими), как неприятно или странно они пахнут.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есть какие-то продукты из-за их запаха.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Запахи уборной, пота вызывают сильную негативную реакцию или даже тошноту.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духов и одеколона вызывает раздражение, возможно, сильное.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Раздражают бытовые и кухонные запахи.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отказаться от игры в чьём-то доме из-за запаха.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является ведущим критерием для определения того, нравится или не нравится конкретный человек или конкретное место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10800000" flipV="1">
            <a:off x="5964865" y="487680"/>
            <a:ext cx="3652036" cy="62650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гипосенситивности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запахам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096000" y="1371600"/>
            <a:ext cx="4494028" cy="5231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имеет сложности с различением неприятных запахов.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съесть или выпить что-то ядовитое, потому что не чувствует отвратительного запаха.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определить запахи специальных «нюхательных» наклеек.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замечает запахи, на которые жалуются окружающие.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замечает или игнорирует неприятные запахи.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обнюхивает новые предметы, людей, места.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Нюхание предмета – один из способов взаимодействия с ними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C0178-2A0C-4D80-B380-CDD25C87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69" y="-132080"/>
            <a:ext cx="8188512" cy="79248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en-US" sz="2000" dirty="0" err="1"/>
              <a:t>Публикации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русском</a:t>
            </a:r>
            <a:r>
              <a:rPr lang="en-US" sz="2000" dirty="0"/>
              <a:t> </a:t>
            </a:r>
            <a:r>
              <a:rPr lang="en-US" sz="2000" dirty="0" err="1"/>
              <a:t>языке</a:t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44" name="Объект 8" descr="Изображение выглядит как человек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E6024B6-C809-4601-99D8-D5790E68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02"/>
          <a:stretch/>
        </p:blipFill>
        <p:spPr>
          <a:xfrm>
            <a:off x="985965" y="611339"/>
            <a:ext cx="2608783" cy="36388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E98FD1-ACB7-4C60-9253-685725863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r="-1" b="-1"/>
          <a:stretch/>
        </p:blipFill>
        <p:spPr>
          <a:xfrm>
            <a:off x="3821882" y="611351"/>
            <a:ext cx="2608783" cy="36388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497E0B0-41F3-4893-94A0-C87C6E2C2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4" y="1507922"/>
            <a:ext cx="3876020" cy="2742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44335" y="4636254"/>
            <a:ext cx="10854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1997 - </a:t>
            </a:r>
            <a:r>
              <a:rPr lang="ru-RU" dirty="0" err="1"/>
              <a:t>Данн</a:t>
            </a:r>
            <a:r>
              <a:rPr lang="ru-RU" dirty="0"/>
              <a:t> принцип регистрации импульсов (тип ответов –</a:t>
            </a:r>
            <a:r>
              <a:rPr lang="ru-RU" dirty="0" err="1"/>
              <a:t>пассивный-активный</a:t>
            </a:r>
            <a:r>
              <a:rPr lang="ru-RU" dirty="0"/>
              <a:t>; низкий высокий).</a:t>
            </a:r>
          </a:p>
          <a:p>
            <a:r>
              <a:rPr lang="ru-RU" dirty="0"/>
              <a:t>1998 – </a:t>
            </a:r>
            <a:r>
              <a:rPr lang="ru-RU" dirty="0" err="1"/>
              <a:t>Маллингон</a:t>
            </a:r>
            <a:r>
              <a:rPr lang="ru-RU" dirty="0"/>
              <a:t> добавила визуальные, зрительные и слуховые системы</a:t>
            </a:r>
          </a:p>
          <a:p>
            <a:r>
              <a:rPr lang="ru-RU" dirty="0"/>
              <a:t>2007 - Люси Миллер</a:t>
            </a:r>
          </a:p>
        </p:txBody>
      </p:sp>
    </p:spTree>
    <p:extLst>
      <p:ext uri="{BB962C8B-B14F-4D97-AF65-F5344CB8AC3E}">
        <p14:creationId xmlns:p14="http://schemas.microsoft.com/office/powerpoint/2010/main" val="3411806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274002" y="563881"/>
            <a:ext cx="126445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867" y="528506"/>
            <a:ext cx="4185623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гиперсенситивности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оральному сигналу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527" y="1163002"/>
            <a:ext cx="4512943" cy="543483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капризен в еде, часто имеет крайние предпочтения. Например, употребляет очень ограниченный набор продуктов, отказывается пробовать новую еду в ресторане или есть в гостях.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есть только мягкую 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пюреобразную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еду после 2-х лет.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давиться едой плотной консистенции.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сложности с сосанием, жеванием и глотанием; может давиться или испытывать страх подавиться.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боится идти к стоматологу и проделывать любые манипуляции с зубами.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есть только горячее или только холодное.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 зубную пасту и жидкости для полоскания рта, выражает недовольство при пользовании ими.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маринованной, острой, сладкой, кислой и солёной пищи; предпочитает пресную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7481" y="586740"/>
            <a:ext cx="4185618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гипосенситивности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оральному сигналу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8780" y="1165860"/>
            <a:ext cx="4699591" cy="569213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лизать, пробовать на вкус, жевать несъедобные объекты.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пищу с интенсивным вкусом и запахом: очень острую, сладкую, солёную.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продолжается избыточное слюноотделение по прошествии возраста прорезывания зубов.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жуёт волосы, рубашку, пальцы.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кладёт объекты в рот по прошествии раннего возраста.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так, как если бы вся еда имела один вкус.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добавлять чрезмерное количество специй и маринадов в пищу.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крутить во рту зубную щётку и даже ходить к дантисту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37141" y="502920"/>
            <a:ext cx="45719" cy="1336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23054" y="868681"/>
            <a:ext cx="8596668" cy="524126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вкуса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вкус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успокаивает: - конфеты и жевательные резинки без сахара - сосательные конфеты на палочке без сахара - фрукты и сухофрукты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Кислый вкус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мобилизует: - кислые конфеты, мороженое - кислые фрукты, смузи - лимонад, сок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Острый, горький вкус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стимулирует: - острые соусы, чили - корица - горький шоколад, какао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Солёный вкус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успокаивает: - солёные огурцы - оливки - солёные орешки, чипсы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F2519-E828-4058-B460-E51C5D468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BB722-B098-4AE4-B8EB-FB0A15A6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ru-RU" dirty="0"/>
              <a:t>Что такое сенсорная интеграция?</a:t>
            </a:r>
          </a:p>
        </p:txBody>
      </p:sp>
      <p:pic>
        <p:nvPicPr>
          <p:cNvPr id="11" name="Рисунок 10" descr="Изображение выглядит как человек, чистка щеткой, зубы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A4F593-C702-450D-97B9-F4C92342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r="35610" b="1"/>
          <a:stretch/>
        </p:blipFill>
        <p:spPr>
          <a:xfrm>
            <a:off x="634994" y="2158073"/>
            <a:ext cx="2616049" cy="38823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идит, человек, малыш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D9BF4E-5538-460B-9CF4-142FEF8E1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" r="6" b="29470"/>
          <a:stretch/>
        </p:blipFill>
        <p:spPr>
          <a:xfrm>
            <a:off x="3479643" y="2159331"/>
            <a:ext cx="2616049" cy="1825623"/>
          </a:xfrm>
          <a:prstGeom prst="rect">
            <a:avLst/>
          </a:prstGeom>
        </p:spPr>
      </p:pic>
      <p:sp>
        <p:nvSpPr>
          <p:cNvPr id="26" name="Isosceles Triangle 8">
            <a:extLst>
              <a:ext uri="{FF2B5EF4-FFF2-40B4-BE49-F238E27FC236}">
                <a16:creationId xmlns:a16="http://schemas.microsoft.com/office/drawing/2014/main" id="{EDEA1E2F-218D-4172-856B-74C87C89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внутренний, человек, ребенок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12A5D48-0256-4EBB-97F5-62B36B41A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r="-2" b="14495"/>
          <a:stretch/>
        </p:blipFill>
        <p:spPr>
          <a:xfrm>
            <a:off x="3478362" y="4215275"/>
            <a:ext cx="2616049" cy="182562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7F7BB9A-4015-4BEA-913D-509E34FC6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1229361"/>
            <a:ext cx="4098280" cy="481200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Организация информации, полученная с помощью органов чувств.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Естественный процесс развития сенсомоторной сферы человека.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Бессознательный процесс происходящий в головном мозге.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Взаимодействие нейробиологических и генетических факторов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Самоорганизация через динамические устойчивые состояния.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Фильтрация и отбор информации  подготовки адаптивного ответа.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Формирует базу для теоретического обучения и социального поведения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8496" y="6078974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428765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94080"/>
            <a:ext cx="8596668" cy="772160"/>
          </a:xfrm>
        </p:spPr>
        <p:txBody>
          <a:bodyPr/>
          <a:lstStyle/>
          <a:p>
            <a:pPr algn="ctr"/>
            <a:r>
              <a:rPr lang="ru-RU" b="1" dirty="0"/>
              <a:t>Основные понятия: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06881"/>
            <a:ext cx="8596668" cy="43344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Возбуждение - </a:t>
            </a:r>
            <a:r>
              <a:rPr lang="ru-RU" b="1" dirty="0">
                <a:solidFill>
                  <a:schemeClr val="tx1"/>
                </a:solidFill>
              </a:rPr>
              <a:t>высвобождение энергии нейронов на раздражение</a:t>
            </a:r>
          </a:p>
          <a:p>
            <a:r>
              <a:rPr lang="ru-RU" b="1" dirty="0">
                <a:solidFill>
                  <a:schemeClr val="accent2"/>
                </a:solidFill>
              </a:rPr>
              <a:t>Торможение – </a:t>
            </a:r>
            <a:r>
              <a:rPr lang="ru-RU" b="1" dirty="0">
                <a:solidFill>
                  <a:schemeClr val="tx1"/>
                </a:solidFill>
              </a:rPr>
              <a:t>прекращение или затруднение возбуждения нейрона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Модуляция-  </a:t>
            </a:r>
            <a:r>
              <a:rPr lang="ru-RU" b="1" dirty="0">
                <a:solidFill>
                  <a:schemeClr val="tx1"/>
                </a:solidFill>
              </a:rPr>
              <a:t>сочетание возбуждающих и тормозящих сигналов н.с.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Ощущения – </a:t>
            </a:r>
            <a:r>
              <a:rPr lang="ru-RU" b="1" dirty="0">
                <a:solidFill>
                  <a:schemeClr val="tx1"/>
                </a:solidFill>
              </a:rPr>
              <a:t>пища для мозга</a:t>
            </a:r>
          </a:p>
          <a:p>
            <a:r>
              <a:rPr lang="ru-RU" b="1" dirty="0">
                <a:solidFill>
                  <a:schemeClr val="accent2"/>
                </a:solidFill>
              </a:rPr>
              <a:t>Сенсорная регистрация – </a:t>
            </a:r>
            <a:r>
              <a:rPr lang="ru-RU" b="1" dirty="0">
                <a:solidFill>
                  <a:schemeClr val="tx1"/>
                </a:solidFill>
              </a:rPr>
              <a:t>первая реакция на раздражитель, узнаем о событии</a:t>
            </a:r>
          </a:p>
          <a:p>
            <a:r>
              <a:rPr lang="ru-RU" b="1" dirty="0">
                <a:solidFill>
                  <a:schemeClr val="accent2"/>
                </a:solidFill>
              </a:rPr>
              <a:t>Ориентация – </a:t>
            </a:r>
            <a:r>
              <a:rPr lang="ru-RU" b="1" dirty="0">
                <a:solidFill>
                  <a:schemeClr val="tx1"/>
                </a:solidFill>
              </a:rPr>
              <a:t>определяем, что для нас важно, что можно проигнорировать.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Интерпретирует - </a:t>
            </a:r>
            <a:r>
              <a:rPr lang="ru-RU" b="1" dirty="0">
                <a:solidFill>
                  <a:schemeClr val="tx1"/>
                </a:solidFill>
              </a:rPr>
              <a:t>мозг определяет информацию, помогает реагировать на нее,  вовлекается речь, память, эмоции и т.д.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Адаптивный ответ –</a:t>
            </a:r>
            <a:r>
              <a:rPr lang="ru-RU" b="1" dirty="0">
                <a:solidFill>
                  <a:schemeClr val="tx1"/>
                </a:solidFill>
              </a:rPr>
              <a:t>обоснованный и целенаправленный отклик на ощущения, ведет к самоорганизации и др. высоким навыкам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Неадаптивный ответ – </a:t>
            </a:r>
            <a:r>
              <a:rPr lang="ru-RU" b="1" dirty="0">
                <a:solidFill>
                  <a:schemeClr val="tx1"/>
                </a:solidFill>
              </a:rPr>
              <a:t>ребенок с трудом читает поступающие сигналы с окружающей среды.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C:\Users\XXX\Downloads\2489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2726" y="4480560"/>
            <a:ext cx="2965114" cy="1977708"/>
          </a:xfrm>
          <a:prstGeom prst="rect">
            <a:avLst/>
          </a:prstGeom>
          <a:noFill/>
        </p:spPr>
      </p:pic>
      <p:pic>
        <p:nvPicPr>
          <p:cNvPr id="1030" name="Picture 6" descr="C:\Users\XXX\Downloads\игры-ребенк-с-красным-котом-ма-ыш-схвати-кабе-ь-кота-кот-щетини-ся-бо-73416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200" y="614680"/>
            <a:ext cx="2961640" cy="296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b3d3e6e7381eb30c9ea428e208e9b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74" y="-355600"/>
            <a:ext cx="9049545" cy="63976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a73149a1e2122477acbe2524da581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" y="0"/>
            <a:ext cx="9569391" cy="64719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Симптомы нарушения сенсорной интеграции: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625600"/>
            <a:ext cx="10468186" cy="483615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Начинает сидеть, ползать, стоять, ходить позднее сверстников.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 держать ножницы, завязывать шнурки, переключаться с одного задания на другое.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 контролировать себя, учиться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/с, школе, дома все хорошо.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повышенная отвлекаемость.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Гиперчувствительность, дети не справляются со стрессами и необычными ситуациями.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Медленное проблемное развитие речи и языка.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мышечного тонуса и координации.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Неспособность играть, играть в игры по правилам.</a:t>
            </a:r>
          </a:p>
        </p:txBody>
      </p:sp>
      <p:pic>
        <p:nvPicPr>
          <p:cNvPr id="2052" name="Picture 4" descr="C:\Users\XXX\Downloads\1576676402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340" y="4964747"/>
            <a:ext cx="3133660" cy="1893253"/>
          </a:xfrm>
          <a:prstGeom prst="rect">
            <a:avLst/>
          </a:prstGeom>
          <a:noFill/>
        </p:spPr>
      </p:pic>
      <p:pic>
        <p:nvPicPr>
          <p:cNvPr id="2053" name="Picture 5" descr="C:\Users\XXX\Downloads\detskie_travmy_kak_obezopasit_rebenka_v_by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699" y="0"/>
            <a:ext cx="2881301" cy="1921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74" y="162560"/>
            <a:ext cx="4016586" cy="64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04240"/>
            <a:ext cx="9675706" cy="5730240"/>
          </a:xfrm>
        </p:spPr>
        <p:txBody>
          <a:bodyPr>
            <a:normAutofit fontScale="85000" lnSpcReduction="20000"/>
          </a:bodyPr>
          <a:lstStyle/>
          <a:p>
            <a:pPr marL="400050" indent="-400050">
              <a:buNone/>
            </a:pPr>
            <a:r>
              <a:rPr lang="ru-RU" b="1" dirty="0"/>
              <a:t>Расстройства сенсорной модуляции: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Гиперчувствительность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 err="1"/>
              <a:t>Гипочувствительность</a:t>
            </a:r>
            <a:endParaRPr lang="ru-RU" dirty="0"/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Сенсорная тяга или поиск</a:t>
            </a:r>
          </a:p>
          <a:p>
            <a:pPr marL="400050" indent="-400050">
              <a:buFont typeface="+mj-lt"/>
              <a:buAutoNum type="alphaLcPeriod" startAt="2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ru-RU" b="1" dirty="0"/>
          </a:p>
          <a:p>
            <a:pPr marL="400050" indent="-400050">
              <a:buNone/>
            </a:pPr>
            <a:r>
              <a:rPr lang="ru-RU" b="1" dirty="0"/>
              <a:t>Расстройства сенсомоторной координации: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 err="1"/>
              <a:t>Диспраксис</a:t>
            </a:r>
            <a:endParaRPr lang="ru-RU" dirty="0"/>
          </a:p>
          <a:p>
            <a:pPr marL="400050" indent="-400050">
              <a:buFont typeface="+mj-lt"/>
              <a:buAutoNum type="alphaLcPeriod" startAt="2"/>
            </a:pPr>
            <a:r>
              <a:rPr lang="ru-RU" dirty="0" err="1"/>
              <a:t>Постуральные</a:t>
            </a:r>
            <a:r>
              <a:rPr lang="ru-RU" dirty="0"/>
              <a:t> расстройства</a:t>
            </a:r>
            <a:endParaRPr lang="ru-RU" b="1" dirty="0"/>
          </a:p>
          <a:p>
            <a:pPr marL="400050" indent="-400050">
              <a:buNone/>
            </a:pPr>
            <a:r>
              <a:rPr lang="ru-RU" b="1" dirty="0"/>
              <a:t>Расстройства сенсорной дискриминации: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>
                <a:solidFill>
                  <a:srgbClr val="C00000"/>
                </a:solidFill>
              </a:rPr>
              <a:t>Тактильные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>
                <a:solidFill>
                  <a:srgbClr val="C00000"/>
                </a:solidFill>
              </a:rPr>
              <a:t>Вестибулярные</a:t>
            </a:r>
            <a:r>
              <a:rPr lang="ru-RU" dirty="0"/>
              <a:t> – баланс, положение головы и движения в пространстве.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 err="1">
                <a:solidFill>
                  <a:srgbClr val="C00000"/>
                </a:solidFill>
              </a:rPr>
              <a:t>Проприоцептивные</a:t>
            </a:r>
            <a:r>
              <a:rPr lang="ru-RU" dirty="0"/>
              <a:t> – мышечные ощущения, ощущения того где части тела расположены в пространстве.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Визуальные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Слуховые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Вкусовые</a:t>
            </a:r>
          </a:p>
          <a:p>
            <a:pPr marL="400050" indent="-400050">
              <a:buFont typeface="+mj-lt"/>
              <a:buAutoNum type="alphaLcPeriod" startAt="2"/>
            </a:pPr>
            <a:r>
              <a:rPr lang="ru-RU" dirty="0"/>
              <a:t>обонятельные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endParaRPr lang="ru-RU" b="1" dirty="0"/>
          </a:p>
          <a:p>
            <a:pPr marL="400050" indent="-400050">
              <a:buFont typeface="+mj-lt"/>
              <a:buAutoNum type="romanUcPeriod"/>
            </a:pPr>
            <a:endParaRPr lang="ru-RU" dirty="0"/>
          </a:p>
          <a:p>
            <a:pPr marL="400050" indent="-400050">
              <a:buFont typeface="+mj-lt"/>
              <a:buAutoNum type="alphaLcPeriod" startAt="2"/>
            </a:pPr>
            <a:endParaRPr lang="ru-RU" dirty="0"/>
          </a:p>
          <a:p>
            <a:pPr marL="400050" indent="-400050">
              <a:buNone/>
            </a:pPr>
            <a:endParaRPr lang="ru-RU" dirty="0"/>
          </a:p>
          <a:p>
            <a:pPr marL="400050" indent="-400050"/>
            <a:endParaRPr lang="ru-RU" dirty="0"/>
          </a:p>
        </p:txBody>
      </p:sp>
      <p:pic>
        <p:nvPicPr>
          <p:cNvPr id="3075" name="Picture 3" descr="C:\Users\XXX\Downloads\1632755869_1-13123_winnie-the-pooh-tigger-with-ball-png-clip-art-winnie-the-pooh-1536x13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7068" y="3271520"/>
            <a:ext cx="2128825" cy="2178685"/>
          </a:xfrm>
          <a:prstGeom prst="rect">
            <a:avLst/>
          </a:prstGeom>
          <a:noFill/>
        </p:spPr>
      </p:pic>
      <p:pic>
        <p:nvPicPr>
          <p:cNvPr id="3076" name="Picture 4" descr="C:\Users\XXX\Downloads\pjatachok-iz-multfilma-novye-prikluchenija-vinni-p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680" y="172720"/>
            <a:ext cx="1818640" cy="1818640"/>
          </a:xfrm>
          <a:prstGeom prst="rect">
            <a:avLst/>
          </a:prstGeom>
          <a:noFill/>
        </p:spPr>
      </p:pic>
      <p:pic>
        <p:nvPicPr>
          <p:cNvPr id="3077" name="Picture 5" descr="C:\Users\XXX\Downloads\eeyore-drawing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38" y="1092518"/>
            <a:ext cx="2193925" cy="219392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667760" y="1249680"/>
            <a:ext cx="1310640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05360">
            <a:off x="3576280" y="2006235"/>
            <a:ext cx="3363553" cy="14643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09726">
            <a:off x="3729020" y="2908009"/>
            <a:ext cx="6052957" cy="1586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Users\XXX\Downloads\995886_1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134" y="467995"/>
            <a:ext cx="1019324" cy="1310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2711</Words>
  <Application>Microsoft Office PowerPoint</Application>
  <PresentationFormat>Широкоэкранный</PresentationFormat>
  <Paragraphs>259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Аспект</vt:lpstr>
      <vt:lpstr>Сенсорная интеграция:  Эффективный подход в работе с трудностями поведения</vt:lpstr>
      <vt:lpstr>Что такое сенсорная интеграция?</vt:lpstr>
      <vt:lpstr>                Публикации на русском языке </vt:lpstr>
      <vt:lpstr>Что такое сенсорная интеграция?</vt:lpstr>
      <vt:lpstr>Основные понятия:</vt:lpstr>
      <vt:lpstr>Презентация PowerPoint</vt:lpstr>
      <vt:lpstr>Презентация PowerPoint</vt:lpstr>
      <vt:lpstr>Симптомы нарушения сенсорной интеграции:</vt:lpstr>
      <vt:lpstr>Классификация</vt:lpstr>
      <vt:lpstr>Тактильная система первая система, которая начинает работать в утробе. Информация от рецепторов кожи: о прикосновени, о давлении о вибрации о температуре о боли  </vt:lpstr>
      <vt:lpstr>Гиперчувствительность:</vt:lpstr>
      <vt:lpstr>Презентация PowerPoint</vt:lpstr>
      <vt:lpstr>Вестибулярная система используем всю жизнь, выключить нельзя, развивается до рождения, связана со всеми блоками мозга Обеспечивает: информацией о движении о скорости движения,  стабилизирует движение глаз</vt:lpstr>
      <vt:lpstr>Презентация PowerPoint</vt:lpstr>
      <vt:lpstr>      Проприоцептивная система  (лат. – свое собственное) ◆ Говорит нам о положении тела и его частей по отношению друг к другу, к  другим людям или объектам. ◆ Определяет, сколько нужно приложить силы мышцам для действия и позволяет нам ранжировать движения. ◆ Определяет характер прикосновений и двигательный опыт. ◆ Обеспечивает неосознанное понимание тела.  ◆ Помогает создать схему/карту тела. Мы обращаемся к ней, когда нужно  определить начало и конец движения. ◆ Повторяющееся использование карты тела влияет на моторное планирование – способность создавать, организовывать и совершать моторные акты.</vt:lpstr>
      <vt:lpstr>Мускульное чувство, которое проходит через систему проприоцепции, тесно связано с тактильной и вестибулярной системами</vt:lpstr>
      <vt:lpstr>Признаки поиска сенсорных переживаний ТИГРА</vt:lpstr>
      <vt:lpstr>Презентация PowerPoint</vt:lpstr>
      <vt:lpstr>Визуальная система</vt:lpstr>
      <vt:lpstr>Книга</vt:lpstr>
      <vt:lpstr>Гиперсенситивности к визуальному сигналу</vt:lpstr>
      <vt:lpstr>Гипосенситивность к визуальному сигналу </vt:lpstr>
      <vt:lpstr>Аудиальная система</vt:lpstr>
      <vt:lpstr>ФУНКЦИИ: </vt:lpstr>
      <vt:lpstr>Признаки расстройства сенсорной модуляции</vt:lpstr>
      <vt:lpstr>Система обоняния</vt:lpstr>
      <vt:lpstr>Система вкуса</vt:lpstr>
      <vt:lpstr>Классификация нарушений процесса обработки сенсорной информации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Сенсорная интеграция: занятия со специалистом  и  создание продуманной развивающей среды дома</dc:title>
  <dc:creator>ASUS</dc:creator>
  <cp:lastModifiedBy>uyfuf hjgjg</cp:lastModifiedBy>
  <cp:revision>158</cp:revision>
  <dcterms:created xsi:type="dcterms:W3CDTF">2018-08-08T05:36:01Z</dcterms:created>
  <dcterms:modified xsi:type="dcterms:W3CDTF">2022-04-06T09:27:35Z</dcterms:modified>
</cp:coreProperties>
</file>