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sldIdLst>
    <p:sldId id="256" r:id="rId2"/>
    <p:sldId id="274" r:id="rId3"/>
    <p:sldId id="257" r:id="rId4"/>
    <p:sldId id="258" r:id="rId5"/>
    <p:sldId id="259" r:id="rId6"/>
    <p:sldId id="275" r:id="rId7"/>
    <p:sldId id="276" r:id="rId8"/>
    <p:sldId id="277" r:id="rId9"/>
    <p:sldId id="271" r:id="rId10"/>
    <p:sldId id="272" r:id="rId11"/>
    <p:sldId id="273" r:id="rId12"/>
    <p:sldId id="261" r:id="rId13"/>
    <p:sldId id="278" r:id="rId14"/>
    <p:sldId id="263" r:id="rId15"/>
    <p:sldId id="264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52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9D4D2-804B-42B1-99F3-BC1884D463AE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7212F-E06B-4F36-B623-6950EE0FA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9D4D2-804B-42B1-99F3-BC1884D463AE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7212F-E06B-4F36-B623-6950EE0FA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9D4D2-804B-42B1-99F3-BC1884D463AE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7212F-E06B-4F36-B623-6950EE0FA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9D4D2-804B-42B1-99F3-BC1884D463AE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7212F-E06B-4F36-B623-6950EE0FA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9D4D2-804B-42B1-99F3-BC1884D463AE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7212F-E06B-4F36-B623-6950EE0FA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9D4D2-804B-42B1-99F3-BC1884D463AE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7212F-E06B-4F36-B623-6950EE0FA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9D4D2-804B-42B1-99F3-BC1884D463AE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7212F-E06B-4F36-B623-6950EE0FA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9D4D2-804B-42B1-99F3-BC1884D463AE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7212F-E06B-4F36-B623-6950EE0FA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9D4D2-804B-42B1-99F3-BC1884D463AE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7212F-E06B-4F36-B623-6950EE0FA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9D4D2-804B-42B1-99F3-BC1884D463AE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7212F-E06B-4F36-B623-6950EE0FA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9D4D2-804B-42B1-99F3-BC1884D463AE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7212F-E06B-4F36-B623-6950EE0FAE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699D4D2-804B-42B1-99F3-BC1884D463AE}" type="datetimeFigureOut">
              <a:rPr lang="ru-RU" smtClean="0"/>
              <a:pPr/>
              <a:t>09.02.2023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847212F-E06B-4F36-B623-6950EE0FAE7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7030A0"/>
                </a:solidFill>
              </a:rPr>
              <a:t>Эффективность деятельности руководителей ОО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4857760"/>
            <a:ext cx="7772400" cy="914400"/>
          </a:xfr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Гурьянова Л.Ю., заведующий отделом оценки качества образования и обеспечения деятельности ОО МКУ ЦХМО МОО Конаковский район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428604"/>
            <a:ext cx="85011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Направление «Качество образовательной, воспитательной и социокультурной деятельности обучающихся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071546"/>
            <a:ext cx="85011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Правонарушения, обучающихся в отчетном периоде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1428736"/>
            <a:ext cx="83582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Доля обучающихся (воспитанников), систематически участвующих в спортивно-оздоровительных мероприятиях образовательной организации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2357430"/>
            <a:ext cx="850112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Доля обучающихся, систематически участвующих </a:t>
            </a:r>
            <a:br>
              <a:rPr lang="ru-RU" i="1" dirty="0"/>
            </a:br>
            <a:r>
              <a:rPr lang="ru-RU" i="1" dirty="0"/>
              <a:t>в мероприятиях организации, направленных на социализацию обучающихся</a:t>
            </a:r>
            <a:endParaRPr lang="ru-RU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85720" y="3143248"/>
            <a:ext cx="85725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i="1" dirty="0"/>
              <a:t>Наличие действующих музея, театра,  ШСК, художественной студии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285720" y="3500438"/>
            <a:ext cx="850112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i="1" dirty="0"/>
              <a:t>Участие обучающихся в общественно-значимых социальных проектах, волонтерском движении (не менее 4-х в течение года)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214282" y="4143380"/>
            <a:ext cx="857256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i="1" dirty="0"/>
              <a:t>Участие обучающихся в конкурсах, смотрах, олимпиадах регионального уровня и выше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285720" y="4714884"/>
            <a:ext cx="857256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i="1" dirty="0"/>
              <a:t>Доля обучающихся с ОВЗ, охваченных психолого-педагогическим сопровождением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28596" y="5286388"/>
            <a:ext cx="83582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Доля воспитанников, охваченных досуговой деятельностью, организованной образовательной организацией</a:t>
            </a:r>
            <a:endParaRPr lang="ru-RU" dirty="0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357158" y="5786454"/>
            <a:ext cx="842968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Доля воспитанников, охваченных летним отдыхом </a:t>
            </a:r>
            <a:br>
              <a:rPr kumimoji="0" lang="ru-RU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</a:b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357158" y="6143644"/>
            <a:ext cx="87868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Доля обучающихся, трудоустроенных в каникулярный период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214282" y="500042"/>
            <a:ext cx="69740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Направление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 «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Индивидуальные достижения руководителя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Calibri" pitchFamily="34" charset="0"/>
              </a:rPr>
              <a:t>»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928670"/>
            <a:ext cx="8143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 Повышение квалификации по образовательным программам управленческого профиля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1643050"/>
            <a:ext cx="8286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Участие в мероприятиях по передаче управленческого опыта. </a:t>
            </a:r>
            <a:endParaRPr lang="ru-RU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500034" y="2643182"/>
            <a:ext cx="814393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9625" algn="l"/>
              </a:tabLst>
            </a:pPr>
            <a:r>
              <a:rPr lang="ru-RU" i="1" dirty="0"/>
              <a:t>Участие в конкурсах управленческих кадров на муниципальном, региональном, федеральном уровне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2214554"/>
            <a:ext cx="79296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Наличие публикаций 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3500438"/>
            <a:ext cx="84296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Степень удовлетворенности  родителей      деятельностью  руководителя ОО</a:t>
            </a:r>
          </a:p>
          <a:p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7030A0"/>
                </a:solidFill>
              </a:rPr>
              <a:t>Методы сбора информации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596" y="428604"/>
            <a:ext cx="8183880" cy="442915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-</a:t>
            </a:r>
            <a:r>
              <a:rPr lang="ru-RU" sz="2800" dirty="0">
                <a:solidFill>
                  <a:schemeClr val="tx1"/>
                </a:solidFill>
              </a:rPr>
              <a:t>проведение анкетирования и опросов руководителей  ОО;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</a:rPr>
              <a:t>-анализ информации результатов мониторингов, аналитических справок и др.;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</a:rPr>
              <a:t>-анализ педагогических нагрузок администрации и педагогического персонала;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</a:rPr>
              <a:t>-анализ листов эффективности деятельности руководителя и.т.д.</a:t>
            </a:r>
          </a:p>
          <a:p>
            <a:endParaRPr lang="ru-RU" sz="4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28596" y="357166"/>
            <a:ext cx="8358246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99213" algn="l"/>
              </a:tabLst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Лист эффективности деятельности руководителя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99213" algn="l"/>
              </a:tabLst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99213" algn="l"/>
              </a:tabLst>
            </a:pPr>
            <a:r>
              <a:rPr kumimoji="0" lang="ru-RU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МБОУ</a:t>
            </a:r>
            <a:r>
              <a:rPr kumimoji="0" lang="ru-RU" sz="13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99213" algn="l"/>
              </a:tabLst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9" name="docshape1"/>
          <p:cNvSpPr>
            <a:spLocks/>
          </p:cNvSpPr>
          <p:nvPr/>
        </p:nvSpPr>
        <p:spPr bwMode="auto">
          <a:xfrm>
            <a:off x="1714480" y="1214422"/>
            <a:ext cx="4976813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215" y="0"/>
              </a:cxn>
              <a:cxn ang="0">
                <a:pos x="1217" y="0"/>
              </a:cxn>
              <a:cxn ang="0">
                <a:pos x="2296" y="0"/>
              </a:cxn>
              <a:cxn ang="0">
                <a:pos x="2298" y="0"/>
              </a:cxn>
              <a:cxn ang="0">
                <a:pos x="2567" y="0"/>
              </a:cxn>
              <a:cxn ang="0">
                <a:pos x="2569" y="0"/>
              </a:cxn>
              <a:cxn ang="0">
                <a:pos x="3107" y="0"/>
              </a:cxn>
              <a:cxn ang="0">
                <a:pos x="3109" y="0"/>
              </a:cxn>
              <a:cxn ang="0">
                <a:pos x="4188" y="0"/>
              </a:cxn>
              <a:cxn ang="0">
                <a:pos x="4190" y="0"/>
              </a:cxn>
              <a:cxn ang="0">
                <a:pos x="4999" y="0"/>
              </a:cxn>
              <a:cxn ang="0">
                <a:pos x="5001" y="0"/>
              </a:cxn>
              <a:cxn ang="0">
                <a:pos x="5539" y="0"/>
              </a:cxn>
              <a:cxn ang="0">
                <a:pos x="5542" y="0"/>
              </a:cxn>
              <a:cxn ang="0">
                <a:pos x="6080" y="0"/>
              </a:cxn>
              <a:cxn ang="0">
                <a:pos x="6082" y="0"/>
              </a:cxn>
              <a:cxn ang="0">
                <a:pos x="7160" y="0"/>
              </a:cxn>
              <a:cxn ang="0">
                <a:pos x="7162" y="0"/>
              </a:cxn>
              <a:cxn ang="0">
                <a:pos x="7431" y="0"/>
              </a:cxn>
              <a:cxn ang="0">
                <a:pos x="7434" y="0"/>
              </a:cxn>
              <a:cxn ang="0">
                <a:pos x="7838" y="0"/>
              </a:cxn>
            </a:cxnLst>
            <a:rect l="0" t="0" r="r" b="b"/>
            <a:pathLst>
              <a:path w="7838">
                <a:moveTo>
                  <a:pt x="0" y="0"/>
                </a:moveTo>
                <a:lnTo>
                  <a:pt x="1215" y="0"/>
                </a:lnTo>
                <a:moveTo>
                  <a:pt x="1217" y="0"/>
                </a:moveTo>
                <a:lnTo>
                  <a:pt x="2296" y="0"/>
                </a:lnTo>
                <a:moveTo>
                  <a:pt x="2298" y="0"/>
                </a:moveTo>
                <a:lnTo>
                  <a:pt x="2567" y="0"/>
                </a:lnTo>
                <a:moveTo>
                  <a:pt x="2569" y="0"/>
                </a:moveTo>
                <a:lnTo>
                  <a:pt x="3107" y="0"/>
                </a:lnTo>
                <a:moveTo>
                  <a:pt x="3109" y="0"/>
                </a:moveTo>
                <a:lnTo>
                  <a:pt x="4188" y="0"/>
                </a:lnTo>
                <a:moveTo>
                  <a:pt x="4190" y="0"/>
                </a:moveTo>
                <a:lnTo>
                  <a:pt x="4999" y="0"/>
                </a:lnTo>
                <a:moveTo>
                  <a:pt x="5001" y="0"/>
                </a:moveTo>
                <a:lnTo>
                  <a:pt x="5539" y="0"/>
                </a:lnTo>
                <a:moveTo>
                  <a:pt x="5542" y="0"/>
                </a:moveTo>
                <a:lnTo>
                  <a:pt x="6080" y="0"/>
                </a:lnTo>
                <a:moveTo>
                  <a:pt x="6082" y="0"/>
                </a:moveTo>
                <a:lnTo>
                  <a:pt x="7160" y="0"/>
                </a:lnTo>
                <a:moveTo>
                  <a:pt x="7162" y="0"/>
                </a:moveTo>
                <a:lnTo>
                  <a:pt x="7431" y="0"/>
                </a:lnTo>
                <a:moveTo>
                  <a:pt x="7434" y="0"/>
                </a:moveTo>
                <a:lnTo>
                  <a:pt x="7838" y="0"/>
                </a:lnTo>
              </a:path>
            </a:pathLst>
          </a:custGeom>
          <a:noFill/>
          <a:ln w="10849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571472" y="-357214"/>
            <a:ext cx="4817344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                             ФИО директора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57158" y="1397000"/>
          <a:ext cx="8358246" cy="5005912"/>
        </p:xfrm>
        <a:graphic>
          <a:graphicData uri="http://schemas.openxmlformats.org/drawingml/2006/table">
            <a:tbl>
              <a:tblPr/>
              <a:tblGrid>
                <a:gridCol w="25232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204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59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85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74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 направление</a:t>
                      </a:r>
                    </a:p>
                  </a:txBody>
                  <a:tcPr marL="45245" marR="45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показатель</a:t>
                      </a:r>
                    </a:p>
                  </a:txBody>
                  <a:tcPr marL="45245" marR="45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самооценка</a:t>
                      </a:r>
                    </a:p>
                  </a:txBody>
                  <a:tcPr marL="45245" marR="45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Оценка комиссии</a:t>
                      </a:r>
                    </a:p>
                  </a:txBody>
                  <a:tcPr marL="45245" marR="45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7582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Обеспечение условий безопасности</a:t>
                      </a:r>
                    </a:p>
                  </a:txBody>
                  <a:tcPr marL="45245" marR="45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800" i="1" spc="20" dirty="0">
                          <a:latin typeface="Times New Roman"/>
                          <a:ea typeface="Times New Roman"/>
                          <a:cs typeface="Times New Roman"/>
                        </a:rPr>
                        <a:t>Создана служба по охране труда и технике безопасности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i="1" spc="20" dirty="0">
                          <a:latin typeface="Times New Roman"/>
                          <a:ea typeface="Times New Roman"/>
                          <a:cs typeface="Times New Roman"/>
                        </a:rPr>
                        <a:t>(наличие 1б, отсутствие -0 б.)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45" marR="45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45" marR="45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45" marR="45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54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i="1" spc="20" dirty="0">
                          <a:latin typeface="Times New Roman"/>
                          <a:ea typeface="Times New Roman"/>
                          <a:cs typeface="Times New Roman"/>
                        </a:rPr>
                        <a:t>Наличие плана мероприятий, обеспечивающего безопасность организации в соответствии с паспортом безопасности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i="1" spc="20" dirty="0">
                          <a:latin typeface="Times New Roman"/>
                          <a:ea typeface="Times New Roman"/>
                          <a:cs typeface="Times New Roman"/>
                        </a:rPr>
                        <a:t>(наличие 1б, отсутствие -0 б.)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45" marR="45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45" marR="45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45" marR="45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4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i="1" spc="20" dirty="0">
                          <a:latin typeface="Times New Roman"/>
                          <a:ea typeface="Times New Roman"/>
                          <a:cs typeface="Times New Roman"/>
                        </a:rPr>
                        <a:t>Отсутствие чрезвычайных ситуаций (пожары, нарушения системы жизнеобеспечения) в течение трех лет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i="1" spc="20" dirty="0">
                          <a:latin typeface="Times New Roman"/>
                          <a:ea typeface="Times New Roman"/>
                          <a:cs typeface="Times New Roman"/>
                        </a:rPr>
                        <a:t>(отсутствие-1б, наличие-0б.)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45" marR="45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45" marR="45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45" marR="45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61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i="1" spc="20">
                          <a:latin typeface="Times New Roman"/>
                          <a:ea typeface="Times New Roman"/>
                          <a:cs typeface="Times New Roman"/>
                        </a:rPr>
                        <a:t>Отсутствие травматизма участников образовательных отношений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i="1" spc="20">
                          <a:latin typeface="Times New Roman"/>
                          <a:ea typeface="Times New Roman"/>
                          <a:cs typeface="Times New Roman"/>
                        </a:rPr>
                        <a:t>(отсутствие-1б, наличие-0б.)</a:t>
                      </a: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45" marR="45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45" marR="45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45" marR="452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357158" y="571480"/>
            <a:ext cx="8429684" cy="501675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04975" algn="l"/>
              </a:tabLst>
            </a:pP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Степень эффективности:</a:t>
            </a:r>
            <a:endParaRPr kumimoji="0" lang="ru-RU" sz="32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04975" algn="l"/>
              </a:tabLst>
            </a:pPr>
            <a:r>
              <a:rPr kumimoji="0" lang="ru-RU" sz="32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высокая</a:t>
            </a:r>
            <a:r>
              <a:rPr kumimoji="0" lang="ru-RU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эффективность руководителя образовательной организаций (71-100% от максимального количества баллов)</a:t>
            </a:r>
            <a:endParaRPr kumimoji="0" 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04975" algn="l"/>
              </a:tabLst>
            </a:pP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</a:t>
            </a:r>
            <a:r>
              <a:rPr kumimoji="0" lang="ru-RU" sz="32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средняя </a:t>
            </a: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степень эффективности руководителя образовательной организаций (50-70% от максимального количества баллов);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04975" algn="l"/>
              </a:tabLst>
            </a:pP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ru-RU" sz="32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неэффективный руководитель </a:t>
            </a: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(менее 50% от максимального количества баллов) </a:t>
            </a:r>
            <a:endParaRPr kumimoji="0" 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357166"/>
            <a:ext cx="8501122" cy="5078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7030A0"/>
                </a:solidFill>
              </a:rPr>
              <a:t>По результатам проведения мониторинговых исследований    управление образования, в установленные сроки разрабатывает:</a:t>
            </a:r>
          </a:p>
          <a:p>
            <a:r>
              <a:rPr lang="ru-RU" dirty="0">
                <a:solidFill>
                  <a:schemeClr val="tx1"/>
                </a:solidFill>
              </a:rPr>
              <a:t>-Аналитические материалы по эффективности деятельности руководителей образовательных организаций;</a:t>
            </a:r>
          </a:p>
          <a:p>
            <a:r>
              <a:rPr lang="ru-RU" dirty="0">
                <a:solidFill>
                  <a:schemeClr val="tx1"/>
                </a:solidFill>
              </a:rPr>
              <a:t>-Общий рейтинг руководителей образовательных организаций и рейтинг руководителей образовательных организаций по каждому направлению оценки эффективности;</a:t>
            </a:r>
          </a:p>
          <a:p>
            <a:r>
              <a:rPr lang="ru-RU" dirty="0">
                <a:solidFill>
                  <a:schemeClr val="tx1"/>
                </a:solidFill>
              </a:rPr>
              <a:t>-Программу наставничества руководителей;</a:t>
            </a:r>
          </a:p>
          <a:p>
            <a:r>
              <a:rPr lang="ru-RU" dirty="0">
                <a:solidFill>
                  <a:schemeClr val="tx1"/>
                </a:solidFill>
              </a:rPr>
              <a:t>-Программу реализации дополнительных профессиональных программ, в том числе стажировок на базе ведущих образовательных организаций для руководителей образовательных организаций;</a:t>
            </a:r>
          </a:p>
          <a:p>
            <a:r>
              <a:rPr lang="ru-RU" dirty="0">
                <a:solidFill>
                  <a:schemeClr val="tx1"/>
                </a:solidFill>
              </a:rPr>
              <a:t>-Методические рекомендации  по проведению собеседования с руководителями при аттестации, назначении на должность, отборе кадрового резерва руководителей образовательных организаций.</a:t>
            </a:r>
          </a:p>
          <a:p>
            <a:r>
              <a:rPr lang="ru-RU" dirty="0">
                <a:solidFill>
                  <a:schemeClr val="tx1"/>
                </a:solidFill>
              </a:rPr>
              <a:t>-Методические материалы по управлению ОО для руководителей ОО с низкой эффективностью.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5786454"/>
            <a:ext cx="84296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7030A0"/>
                </a:solidFill>
              </a:rPr>
              <a:t>Итоговый результат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571480"/>
            <a:ext cx="8286808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 cyr"/>
                <a:ea typeface="Times New Roman" pitchFamily="18" charset="0"/>
                <a:cs typeface="Times New Roman" pitchFamily="18" charset="0"/>
              </a:rPr>
              <a:t>Современный руководитель – это творческая личность, способная преодолевать стереотипы и находить нетрадиционные пути решения стоящих перед школой задач, создавать и использовать инновационные управленческие технологии. </a:t>
            </a:r>
            <a:endParaRPr kumimoji="0" lang="ru-RU" sz="3600" b="0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428596" y="571480"/>
            <a:ext cx="8358246" cy="4724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111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1111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100" b="1" dirty="0">
                <a:solidFill>
                  <a:srgbClr val="7030A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Методика</a:t>
            </a:r>
          </a:p>
          <a:p>
            <a:pPr marL="0" marR="0" lvl="0" indent="111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100" b="1" dirty="0">
                <a:solidFill>
                  <a:srgbClr val="7030A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проведения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4100" b="1" dirty="0">
                <a:solidFill>
                  <a:srgbClr val="7030A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мониторинга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4100" b="1" dirty="0">
                <a:solidFill>
                  <a:srgbClr val="7030A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эффективности руководителей </a:t>
            </a:r>
          </a:p>
          <a:p>
            <a:pPr marL="0" marR="0" lvl="0" indent="111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100" b="1" dirty="0">
                <a:solidFill>
                  <a:srgbClr val="7030A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общеобразовательных организаций Конаковского района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5500702"/>
            <a:ext cx="84296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Приказ Управления образования АКР № 206/1 от 26.07.22 г.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183880" cy="1051560"/>
          </a:xfrm>
        </p:spPr>
        <p:txBody>
          <a:bodyPr/>
          <a:lstStyle/>
          <a:p>
            <a:r>
              <a:rPr lang="ru-RU" dirty="0">
                <a:solidFill>
                  <a:srgbClr val="7030A0"/>
                </a:solidFill>
              </a:rPr>
              <a:t>Цели и задачи мониторинга:</a:t>
            </a: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500034" y="1571612"/>
            <a:ext cx="8001056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z="3200" b="1" dirty="0"/>
              <a:t>-повышение результативности деятельности руководителей образовательных организаций;</a:t>
            </a:r>
          </a:p>
          <a:p>
            <a:pPr lvl="0"/>
            <a:r>
              <a:rPr lang="ru-RU" sz="3200" b="1" dirty="0"/>
              <a:t>-повышение качества принятия управленческих решений;</a:t>
            </a:r>
          </a:p>
          <a:p>
            <a:pPr lvl="0"/>
            <a:r>
              <a:rPr lang="ru-RU" sz="3200" b="1" dirty="0"/>
              <a:t>-повышение результативности деятельности образовательных организаций в целом.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596" y="928670"/>
            <a:ext cx="8183880" cy="4857784"/>
          </a:xfrm>
        </p:spPr>
        <p:txBody>
          <a:bodyPr>
            <a:normAutofit fontScale="25000" lnSpcReduction="20000"/>
          </a:bodyPr>
          <a:lstStyle/>
          <a:p>
            <a:r>
              <a:rPr lang="ru-RU" sz="7200" b="1" dirty="0">
                <a:solidFill>
                  <a:schemeClr val="tx1"/>
                </a:solidFill>
              </a:rPr>
              <a:t>1.Обеспечение функционирования единой муниципальной системы мониторинга эффективности руководителей образовательных организаций.</a:t>
            </a:r>
          </a:p>
          <a:p>
            <a:r>
              <a:rPr lang="ru-RU" sz="7200" b="1" dirty="0">
                <a:solidFill>
                  <a:schemeClr val="tx1"/>
                </a:solidFill>
              </a:rPr>
              <a:t> </a:t>
            </a:r>
          </a:p>
          <a:p>
            <a:r>
              <a:rPr lang="ru-RU" sz="7200" b="1" dirty="0">
                <a:solidFill>
                  <a:schemeClr val="tx1"/>
                </a:solidFill>
              </a:rPr>
              <a:t>2.Получение объективной и достоверной информации об эффективности деятельности	руководителей образовательных организаций.</a:t>
            </a:r>
          </a:p>
          <a:p>
            <a:r>
              <a:rPr lang="ru-RU" sz="7200" b="1" dirty="0">
                <a:solidFill>
                  <a:schemeClr val="tx1"/>
                </a:solidFill>
              </a:rPr>
              <a:t> </a:t>
            </a:r>
          </a:p>
          <a:p>
            <a:r>
              <a:rPr lang="ru-RU" sz="7200" b="1" dirty="0">
                <a:solidFill>
                  <a:schemeClr val="tx1"/>
                </a:solidFill>
              </a:rPr>
              <a:t>3.Обеспечение качества подготовки   обучающихся в  образовательных организациях.</a:t>
            </a:r>
          </a:p>
          <a:p>
            <a:r>
              <a:rPr lang="ru-RU" sz="7200" b="1" dirty="0">
                <a:solidFill>
                  <a:schemeClr val="tx1"/>
                </a:solidFill>
              </a:rPr>
              <a:t> </a:t>
            </a:r>
          </a:p>
          <a:p>
            <a:r>
              <a:rPr lang="ru-RU" sz="7200" b="1" dirty="0">
                <a:solidFill>
                  <a:schemeClr val="tx1"/>
                </a:solidFill>
              </a:rPr>
              <a:t>4.Формирование кадрового резерва руководителей образовательных организаций и обеспечение	образовательных	организаций квалифицированными кадрами.</a:t>
            </a:r>
          </a:p>
          <a:p>
            <a:r>
              <a:rPr lang="ru-RU" sz="7200" b="1" dirty="0">
                <a:solidFill>
                  <a:schemeClr val="tx1"/>
                </a:solidFill>
              </a:rPr>
              <a:t> </a:t>
            </a:r>
          </a:p>
          <a:p>
            <a:r>
              <a:rPr lang="ru-RU" sz="7200" b="1" dirty="0">
                <a:solidFill>
                  <a:schemeClr val="tx1"/>
                </a:solidFill>
              </a:rPr>
              <a:t> </a:t>
            </a:r>
          </a:p>
          <a:p>
            <a:r>
              <a:rPr lang="ru-RU" sz="7200" b="1" dirty="0">
                <a:solidFill>
                  <a:schemeClr val="tx1"/>
                </a:solidFill>
              </a:rPr>
              <a:t>5.Выявление ОО с высокой эффективностью руководителей с целью распространения лучших практик и продуктивных моделей управления</a:t>
            </a:r>
            <a:r>
              <a:rPr lang="ru-RU" sz="8000" b="1" dirty="0">
                <a:solidFill>
                  <a:schemeClr val="tx1"/>
                </a:solidFill>
              </a:rPr>
              <a:t>.</a:t>
            </a:r>
          </a:p>
          <a:p>
            <a:r>
              <a:rPr lang="ru-RU" sz="5600" b="1" dirty="0">
                <a:solidFill>
                  <a:schemeClr val="tx1"/>
                </a:solidFill>
              </a:rPr>
              <a:t> </a:t>
            </a:r>
          </a:p>
          <a:p>
            <a:r>
              <a:rPr lang="ru-RU" sz="5600" b="1" dirty="0"/>
              <a:t> </a:t>
            </a:r>
          </a:p>
          <a:p>
            <a:endParaRPr lang="ru-RU" dirty="0"/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428596" y="428604"/>
            <a:ext cx="127502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Задачи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357158" y="357166"/>
            <a:ext cx="8501122" cy="563231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46200" algn="l"/>
              </a:tabLst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Направления оценки	эффективности	деятельности	руководителей ОО:</a:t>
            </a:r>
            <a:endParaRPr kumimoji="0" lang="ru-RU" sz="2400" b="1" i="0" u="none" strike="noStrike" cap="none" normalizeH="0" baseline="0" dirty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46200" algn="l"/>
              </a:tabLst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соответствие	деятельности	возглавляемой	организации	требованиям законодательства;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46200" algn="l"/>
              </a:tabLst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информационная открытость организации;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46200" algn="l"/>
              </a:tabLst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качество организации образовательного процесса;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46200" algn="l"/>
              </a:tabLst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качество	образовательной,	воспитательной	и	социокультурной деятельности обучающихся;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46200" algn="l"/>
              </a:tabLst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качество образовательных результатов;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46200" algn="l"/>
              </a:tabLst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инновационная деятельность;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46200" algn="l"/>
              </a:tabLst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обеспечение условий безопасности и условий охраны труда;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46200" algn="l"/>
              </a:tabLst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результаты участия в федеральных и региональных программах, проектах;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46200" algn="l"/>
              </a:tabLst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индивидуальные достижения руководителя.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571472" y="428604"/>
            <a:ext cx="785818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809625" algn="l"/>
              </a:tabLst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Направление «Соответствие деятельности организации требованиям законодательства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1071546"/>
            <a:ext cx="81439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Показатель -отсутствие неисполненных в срок предписаний надзорных органов в сфере образования и отрицательных заключений проверяющих органов</a:t>
            </a:r>
          </a:p>
          <a:p>
            <a:endParaRPr lang="ru-RU" i="1" dirty="0"/>
          </a:p>
          <a:p>
            <a:r>
              <a:rPr lang="ru-RU" i="1" dirty="0"/>
              <a:t>Критерии оценки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214414" y="2500306"/>
          <a:ext cx="6786610" cy="1373132"/>
        </p:xfrm>
        <a:graphic>
          <a:graphicData uri="http://schemas.openxmlformats.org/drawingml/2006/table">
            <a:tbl>
              <a:tblPr/>
              <a:tblGrid>
                <a:gridCol w="36375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491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625">
                <a:tc>
                  <a:txBody>
                    <a:bodyPr/>
                    <a:lstStyle/>
                    <a:p>
                      <a:pPr marL="831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Calibri"/>
                        </a:rPr>
                        <a:t>значение показателя</a:t>
                      </a:r>
                      <a:endParaRPr lang="ru-RU" sz="2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31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400">
                          <a:latin typeface="Times New Roman"/>
                          <a:ea typeface="Calibri"/>
                          <a:cs typeface="Calibri"/>
                        </a:rPr>
                        <a:t>количество баллов</a:t>
                      </a:r>
                      <a:endParaRPr lang="ru-RU" sz="2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254">
                <a:tc>
                  <a:txBody>
                    <a:bodyPr/>
                    <a:lstStyle/>
                    <a:p>
                      <a:pPr marL="831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Calibri"/>
                        </a:rPr>
                        <a:t>отсутствие</a:t>
                      </a:r>
                      <a:endParaRPr lang="ru-RU" sz="2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31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Calibri"/>
                        </a:rPr>
                        <a:t>1</a:t>
                      </a:r>
                      <a:endParaRPr lang="ru-RU" sz="2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254">
                <a:tc>
                  <a:txBody>
                    <a:bodyPr/>
                    <a:lstStyle/>
                    <a:p>
                      <a:pPr marL="831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Calibri"/>
                        </a:rPr>
                        <a:t>наличие</a:t>
                      </a:r>
                      <a:endParaRPr lang="ru-RU" sz="2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31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Calibri"/>
                        </a:rPr>
                        <a:t>0</a:t>
                      </a:r>
                      <a:endParaRPr lang="ru-RU" sz="2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571472" y="4572008"/>
            <a:ext cx="2664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lang="ru-RU" i="1" dirty="0"/>
              <a:t> 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285852" y="4643446"/>
          <a:ext cx="6096000" cy="1261872"/>
        </p:xfrm>
        <a:graphic>
          <a:graphicData uri="http://schemas.openxmlformats.org/drawingml/2006/table">
            <a:tbl>
              <a:tblPr/>
              <a:tblGrid>
                <a:gridCol w="3043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2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831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Calibri"/>
                        </a:rPr>
                        <a:t>значение показателя</a:t>
                      </a:r>
                      <a:endParaRPr lang="ru-RU" sz="2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31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Calibri"/>
                        </a:rPr>
                        <a:t>количество баллов</a:t>
                      </a:r>
                      <a:endParaRPr lang="ru-RU" sz="2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831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Calibri"/>
                        </a:rPr>
                        <a:t>отсутствие</a:t>
                      </a:r>
                      <a:endParaRPr lang="ru-RU" sz="2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31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400">
                          <a:latin typeface="Times New Roman"/>
                          <a:ea typeface="Calibri"/>
                          <a:cs typeface="Calibri"/>
                        </a:rPr>
                        <a:t>1</a:t>
                      </a:r>
                      <a:endParaRPr lang="ru-RU" sz="2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831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Calibri"/>
                        </a:rPr>
                        <a:t>наличие</a:t>
                      </a:r>
                      <a:endParaRPr lang="ru-RU" sz="2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31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Calibri"/>
                        </a:rPr>
                        <a:t>0</a:t>
                      </a:r>
                      <a:endParaRPr lang="ru-RU" sz="2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500034" y="4000504"/>
            <a:ext cx="800105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14400" marR="0" lvl="2" indent="-8239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30238" algn="l"/>
              </a:tabLst>
            </a:pPr>
            <a:r>
              <a:rPr lang="ru-RU" i="1" dirty="0"/>
              <a:t>Показатель отсутствие жалоб на деятельность организации</a:t>
            </a:r>
          </a:p>
          <a:p>
            <a:pPr marL="0" marR="0" lvl="0" indent="904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lang="ru-RU" i="1" dirty="0"/>
              <a:t>Критерии оценки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1472" y="428604"/>
            <a:ext cx="835824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Направление «Качество организации образовательного процесса»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8" y="1714488"/>
          <a:ext cx="8382016" cy="1097280"/>
        </p:xfrm>
        <a:graphic>
          <a:graphicData uri="http://schemas.openxmlformats.org/drawingml/2006/table">
            <a:tbl>
              <a:tblPr/>
              <a:tblGrid>
                <a:gridCol w="41893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26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83185" algn="just"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Calibri"/>
                        </a:rPr>
                        <a:t>значение показателя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3185" algn="just"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Calibri"/>
                        </a:rPr>
                        <a:t>количество баллов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83185" algn="just"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Calibri"/>
                        </a:rPr>
                        <a:t> От 90% до 100%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3185" algn="just"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Calibri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83185" algn="just"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Calibri"/>
                        </a:rPr>
                        <a:t>ниже  90%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3185" algn="just"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Calibri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85720" y="1000108"/>
            <a:ext cx="85011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Показатель -доля работников, относимых к основному персоналу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1428736"/>
            <a:ext cx="22669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/>
              <a:t>Критерии оценки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57158" y="4286256"/>
          <a:ext cx="8429684" cy="2103120"/>
        </p:xfrm>
        <a:graphic>
          <a:graphicData uri="http://schemas.openxmlformats.org/drawingml/2006/table">
            <a:tbl>
              <a:tblPr/>
              <a:tblGrid>
                <a:gridCol w="4216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31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5752">
                <a:tc>
                  <a:txBody>
                    <a:bodyPr/>
                    <a:lstStyle/>
                    <a:p>
                      <a:pPr marL="831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Calibri"/>
                        </a:rPr>
                        <a:t>значение показателя </a:t>
                      </a:r>
                      <a:endParaRPr lang="ru-RU" sz="2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31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400">
                          <a:latin typeface="Times New Roman"/>
                          <a:ea typeface="Calibri"/>
                          <a:cs typeface="Calibri"/>
                        </a:rPr>
                        <a:t>количество баллов</a:t>
                      </a:r>
                      <a:endParaRPr lang="ru-RU" sz="2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831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Calibri"/>
                        </a:rPr>
                        <a:t>выше 80% от общего количества работников</a:t>
                      </a:r>
                      <a:endParaRPr lang="ru-RU" sz="2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31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Calibri"/>
                        </a:rPr>
                        <a:t>1</a:t>
                      </a:r>
                      <a:endParaRPr lang="ru-RU" sz="2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831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Calibri"/>
                        </a:rPr>
                        <a:t>80% и ниже от общего количества работников</a:t>
                      </a:r>
                      <a:endParaRPr lang="ru-RU" sz="2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31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Calibri"/>
                        </a:rPr>
                        <a:t>0</a:t>
                      </a:r>
                      <a:endParaRPr lang="ru-RU" sz="2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85720" y="3214686"/>
            <a:ext cx="835824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lang="ru-RU" i="1" dirty="0"/>
              <a:t>Показатель-доля педагогических работников, аттестованных на квалификационные категории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Критерии оценки: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428596" y="428604"/>
            <a:ext cx="82868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Направление «Информационная открытость организации»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571472" y="1071546"/>
            <a:ext cx="821537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lang="ru-RU" i="1" dirty="0"/>
              <a:t>Соответствие официального сайта образовательной организации в сети «Интернет» требованиям законодательства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1428736"/>
            <a:ext cx="75724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i="1" dirty="0"/>
          </a:p>
          <a:p>
            <a:r>
              <a:rPr lang="ru-RU" i="1" dirty="0"/>
              <a:t>Актуальность материалов организации на сайте</a:t>
            </a:r>
            <a:endParaRPr lang="ru-RU" dirty="0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928662" y="2143116"/>
            <a:ext cx="55883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i="1" dirty="0"/>
              <a:t>Наличие публичной отчетности организации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-1357354" y="2643182"/>
            <a:ext cx="1021563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4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Направление «Качество организации образовательного процесса»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357158" y="3071810"/>
            <a:ext cx="77668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9625" algn="l"/>
              </a:tabLst>
            </a:pPr>
            <a:r>
              <a:rPr kumimoji="0" lang="ru-RU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ru-RU" i="1" dirty="0"/>
              <a:t>Наличие </a:t>
            </a:r>
            <a:r>
              <a:rPr lang="ru-RU" b="1" i="1" dirty="0"/>
              <a:t>действующих </a:t>
            </a:r>
            <a:r>
              <a:rPr lang="ru-RU" i="1" dirty="0"/>
              <a:t>коллегиальных органов управления;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3429000"/>
            <a:ext cx="83582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Доля работников, относимых к основному персоналу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3786190"/>
            <a:ext cx="84296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Участие педагогов в профессиональных конкурсах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28596" y="4143380"/>
            <a:ext cx="87154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Доля педагогических работников, аттестованных на квалификационные категории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28596" y="4786322"/>
            <a:ext cx="83582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Доля педагогических работников, прошедших повышение квалификации в течение последних трех лет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034" y="5286388"/>
            <a:ext cx="8143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Отсутствие замечаний по качеству и срокам представления установленной отчетности организации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</TotalTime>
  <Words>889</Words>
  <Application>Microsoft Office PowerPoint</Application>
  <PresentationFormat>Экран (4:3)</PresentationFormat>
  <Paragraphs>145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arial cyr</vt:lpstr>
      <vt:lpstr>Calibri</vt:lpstr>
      <vt:lpstr>Times New Roman</vt:lpstr>
      <vt:lpstr>Verdana</vt:lpstr>
      <vt:lpstr>Wingdings 2</vt:lpstr>
      <vt:lpstr>Аспект</vt:lpstr>
      <vt:lpstr>Эффективность деятельности руководителей ОО</vt:lpstr>
      <vt:lpstr>Презентация PowerPoint</vt:lpstr>
      <vt:lpstr>Презентация PowerPoint</vt:lpstr>
      <vt:lpstr>Цели и задачи мониторинга: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Методы сбора информации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Эффективность деятельности руководителей ОО</dc:title>
  <dc:creator>uo</dc:creator>
  <cp:lastModifiedBy>Belokurova</cp:lastModifiedBy>
  <cp:revision>66</cp:revision>
  <dcterms:created xsi:type="dcterms:W3CDTF">2023-01-30T11:41:30Z</dcterms:created>
  <dcterms:modified xsi:type="dcterms:W3CDTF">2023-02-09T13:59:54Z</dcterms:modified>
</cp:coreProperties>
</file>