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56" r:id="rId3"/>
    <p:sldId id="258" r:id="rId4"/>
    <p:sldId id="263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3C9FF"/>
    <a:srgbClr val="CDE6FF"/>
    <a:srgbClr val="C1E0FF"/>
    <a:srgbClr val="0066FF"/>
    <a:srgbClr val="0033CC"/>
    <a:srgbClr val="81A0F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135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пн 28.03.22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пн 28.03.22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пн 28.03.22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пн 28.03.22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пн 28.03.22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пн 28.03.22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пн 28.03.22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пн 28.03.22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пн 28.03.22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пн 28.03.22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пн 28.03.22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пн 28.03.22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059832" y="260648"/>
            <a:ext cx="3561873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2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ОБЩАЯ ИНФОРМАЦИЯ</a:t>
            </a:r>
            <a:endParaRPr lang="ru-RU" sz="2200" dirty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с двумя скругленными противолежащими углами 7"/>
          <p:cNvSpPr/>
          <p:nvPr/>
        </p:nvSpPr>
        <p:spPr>
          <a:xfrm>
            <a:off x="0" y="116632"/>
            <a:ext cx="3059832" cy="256674"/>
          </a:xfrm>
          <a:prstGeom prst="round2Diag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СОЦИАЛЬНЫЙ КОНТРАКТ</a:t>
            </a:r>
            <a:endParaRPr lang="ru-RU" sz="1400" b="1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Прямоугольник с одним вырезанным углом 13"/>
          <p:cNvSpPr/>
          <p:nvPr/>
        </p:nvSpPr>
        <p:spPr>
          <a:xfrm>
            <a:off x="428596" y="785794"/>
            <a:ext cx="8280000" cy="396000"/>
          </a:xfrm>
          <a:prstGeom prst="snip1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КТО МОЖЕТ ВОСПОЛЬЗОВАТЬСЯ СОЦИАЛЬНЫМ КОНТРАКТОМ?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714348" y="1428736"/>
            <a:ext cx="825014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Малоимущие семьи и малоимущие одиноко проживающие граждане, а также граждане, находящиеся в трудной жизненной ситуации, которые по независящим от них причинам имеют среднедушевой доход семьи ниже величины прожиточного минимума  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Прямоугольник с одним вырезанным скругленным углом 18"/>
          <p:cNvSpPr/>
          <p:nvPr/>
        </p:nvSpPr>
        <p:spPr>
          <a:xfrm>
            <a:off x="500034" y="3000372"/>
            <a:ext cx="8280000" cy="396000"/>
          </a:xfrm>
          <a:prstGeom prst="snip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 КАКИЕ ЦЕЛИ ПРЕДОСТАВЛЯЕТСЯ СОЦИАЛЬНЫЙ КОНТРАКТ?</a:t>
            </a: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5" name="Прямая соединительная линия 34"/>
          <p:cNvCxnSpPr/>
          <p:nvPr/>
        </p:nvCxnSpPr>
        <p:spPr>
          <a:xfrm>
            <a:off x="3059832" y="116632"/>
            <a:ext cx="5976664" cy="0"/>
          </a:xfrm>
          <a:prstGeom prst="line">
            <a:avLst/>
          </a:prstGeom>
          <a:ln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/>
          <p:cNvCxnSpPr/>
          <p:nvPr/>
        </p:nvCxnSpPr>
        <p:spPr>
          <a:xfrm>
            <a:off x="9036496" y="116632"/>
            <a:ext cx="0" cy="6696744"/>
          </a:xfrm>
          <a:prstGeom prst="line">
            <a:avLst/>
          </a:prstGeom>
          <a:ln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/>
          <p:cNvCxnSpPr/>
          <p:nvPr/>
        </p:nvCxnSpPr>
        <p:spPr>
          <a:xfrm flipH="1">
            <a:off x="107505" y="6813376"/>
            <a:ext cx="8928991" cy="0"/>
          </a:xfrm>
          <a:prstGeom prst="line">
            <a:avLst/>
          </a:prstGeom>
          <a:ln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/>
          <p:cNvCxnSpPr/>
          <p:nvPr/>
        </p:nvCxnSpPr>
        <p:spPr>
          <a:xfrm>
            <a:off x="107504" y="373306"/>
            <a:ext cx="0" cy="6440070"/>
          </a:xfrm>
          <a:prstGeom prst="line">
            <a:avLst/>
          </a:prstGeom>
          <a:ln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Стрелка вправо 33"/>
          <p:cNvSpPr/>
          <p:nvPr/>
        </p:nvSpPr>
        <p:spPr>
          <a:xfrm>
            <a:off x="500034" y="1785926"/>
            <a:ext cx="144016" cy="144016"/>
          </a:xfrm>
          <a:prstGeom prst="rightArrow">
            <a:avLst/>
          </a:prstGeom>
          <a:solidFill>
            <a:schemeClr val="accent3">
              <a:lumMod val="5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accent3">
                  <a:lumMod val="50000"/>
                </a:schemeClr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82" y="3571876"/>
            <a:ext cx="1800000" cy="180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29504" y="3566802"/>
            <a:ext cx="1440000" cy="180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8" name="Прямоугольник 37"/>
          <p:cNvSpPr/>
          <p:nvPr/>
        </p:nvSpPr>
        <p:spPr>
          <a:xfrm>
            <a:off x="357158" y="5572140"/>
            <a:ext cx="1476000" cy="4890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ts val="1500"/>
              </a:lnSpc>
            </a:pPr>
            <a:r>
              <a:rPr lang="ru-RU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Поиск</a:t>
            </a:r>
            <a:r>
              <a:rPr lang="ru-RU" sz="20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работы</a:t>
            </a:r>
            <a:endParaRPr lang="ru-RU" b="1" dirty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" name="Прямоугольник 39"/>
          <p:cNvSpPr/>
          <p:nvPr/>
        </p:nvSpPr>
        <p:spPr>
          <a:xfrm>
            <a:off x="2221322" y="5593090"/>
            <a:ext cx="6922678" cy="2846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ts val="1500"/>
              </a:lnSpc>
            </a:pPr>
            <a:r>
              <a:rPr lang="ru-RU" b="1" kern="0" spc="-150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Осуществление индивидуальной предпринимательской деятельности</a:t>
            </a:r>
            <a:endParaRPr lang="ru-RU" kern="0" spc="-150" dirty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221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059832" y="260648"/>
            <a:ext cx="2814040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2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1. ПОИСК РАБОТЫ</a:t>
            </a:r>
            <a:endParaRPr lang="ru-RU" sz="2200" dirty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57158" y="4500570"/>
            <a:ext cx="264320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Регистрация гражданина в качестве безработного или ищущего работу в органах занятости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населения</a:t>
            </a:r>
            <a:endParaRPr lang="ru-RU" sz="1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42844" y="5429264"/>
            <a:ext cx="2786082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1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СРОК ДЕЙСТВИЯ </a:t>
            </a:r>
            <a:r>
              <a:rPr lang="ru-RU" sz="11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СОЦИАЛЬНОГО </a:t>
            </a:r>
            <a:r>
              <a:rPr lang="ru-RU" sz="11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КОНТРАКТА:</a:t>
            </a:r>
            <a:endParaRPr lang="ru-RU" sz="1100" dirty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57158" y="4286256"/>
            <a:ext cx="1730154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12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ОСОБОЕ </a:t>
            </a:r>
            <a:r>
              <a:rPr lang="ru-RU" sz="12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УСЛОВИЕ:</a:t>
            </a:r>
            <a:endParaRPr lang="ru-RU" sz="1200" dirty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с двумя скругленными противолежащими углами 7"/>
          <p:cNvSpPr/>
          <p:nvPr/>
        </p:nvSpPr>
        <p:spPr>
          <a:xfrm>
            <a:off x="0" y="116632"/>
            <a:ext cx="3059832" cy="256674"/>
          </a:xfrm>
          <a:prstGeom prst="round2Diag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СОЦИАЛЬНЫЙ КОНТРАКТ</a:t>
            </a:r>
            <a:endParaRPr lang="ru-RU" sz="1400" b="1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Стрелка вправо 9"/>
          <p:cNvSpPr/>
          <p:nvPr/>
        </p:nvSpPr>
        <p:spPr>
          <a:xfrm>
            <a:off x="142844" y="5857892"/>
            <a:ext cx="144016" cy="144016"/>
          </a:xfrm>
          <a:prstGeom prst="rightArrow">
            <a:avLst/>
          </a:prstGeom>
          <a:solidFill>
            <a:schemeClr val="accent3">
              <a:lumMod val="5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Стрелка вправо 11"/>
          <p:cNvSpPr/>
          <p:nvPr/>
        </p:nvSpPr>
        <p:spPr>
          <a:xfrm>
            <a:off x="142844" y="5072074"/>
            <a:ext cx="144016" cy="144016"/>
          </a:xfrm>
          <a:prstGeom prst="rightArrow">
            <a:avLst/>
          </a:prstGeom>
          <a:solidFill>
            <a:schemeClr val="accent3">
              <a:lumMod val="5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428596" y="5786454"/>
            <a:ext cx="1240019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До </a:t>
            </a:r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9 месяцев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3286116" y="642918"/>
            <a:ext cx="561434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РАЗМЕР ГОСУДАРСТВЕННОЙ СОЦИАЛЬНОЙ ПОМОЩИ </a:t>
            </a: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ЗАЯВИТЕЛЮ</a:t>
            </a:r>
            <a:endParaRPr lang="ru-RU" sz="1400" dirty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Прямоугольник с одним вырезанным углом 13"/>
          <p:cNvSpPr/>
          <p:nvPr/>
        </p:nvSpPr>
        <p:spPr>
          <a:xfrm>
            <a:off x="3357554" y="1142984"/>
            <a:ext cx="5547308" cy="432048"/>
          </a:xfrm>
          <a:prstGeom prst="snip1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Денежная выплата в 2022 году 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7286644" y="1142984"/>
            <a:ext cx="1548000" cy="432048"/>
          </a:xfrm>
          <a:prstGeom prst="roundRect">
            <a:avLst/>
          </a:prstGeom>
          <a:solidFill>
            <a:schemeClr val="accent3">
              <a:lumMod val="5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13241 ₽</a:t>
            </a:r>
            <a:endParaRPr lang="ru-RU" sz="2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3357554" y="1571612"/>
            <a:ext cx="554730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800" dirty="0" smtClean="0">
                <a:latin typeface="Times New Roman" pitchFamily="18" charset="0"/>
                <a:cs typeface="Times New Roman" pitchFamily="18" charset="0"/>
              </a:rPr>
              <a:t>* Размер </a:t>
            </a:r>
            <a:r>
              <a:rPr lang="ru-RU" sz="800" dirty="0">
                <a:latin typeface="Times New Roman" pitchFamily="18" charset="0"/>
                <a:cs typeface="Times New Roman" pitchFamily="18" charset="0"/>
              </a:rPr>
              <a:t>величины прожиточного минимума для трудоспособного </a:t>
            </a:r>
            <a:r>
              <a:rPr lang="ru-RU" sz="800" dirty="0" smtClean="0">
                <a:latin typeface="Times New Roman" pitchFamily="18" charset="0"/>
                <a:cs typeface="Times New Roman" pitchFamily="18" charset="0"/>
              </a:rPr>
              <a:t>населения, </a:t>
            </a:r>
            <a:r>
              <a:rPr lang="ru-RU" sz="800" dirty="0">
                <a:latin typeface="Times New Roman" pitchFamily="18" charset="0"/>
                <a:cs typeface="Times New Roman" pitchFamily="18" charset="0"/>
              </a:rPr>
              <a:t>установленный в </a:t>
            </a:r>
            <a:r>
              <a:rPr lang="ru-RU" sz="800" dirty="0" smtClean="0">
                <a:latin typeface="Times New Roman" pitchFamily="18" charset="0"/>
                <a:cs typeface="Times New Roman" pitchFamily="18" charset="0"/>
              </a:rPr>
              <a:t>Тверской области </a:t>
            </a:r>
            <a:r>
              <a:rPr lang="ru-RU" sz="800" dirty="0">
                <a:latin typeface="Times New Roman" pitchFamily="18" charset="0"/>
                <a:cs typeface="Times New Roman" pitchFamily="18" charset="0"/>
              </a:rPr>
              <a:t>за </a:t>
            </a:r>
            <a:r>
              <a:rPr lang="en-US" sz="800" dirty="0">
                <a:latin typeface="Times New Roman" pitchFamily="18" charset="0"/>
                <a:cs typeface="Times New Roman" pitchFamily="18" charset="0"/>
              </a:rPr>
              <a:t>II</a:t>
            </a:r>
            <a:r>
              <a:rPr lang="ru-RU" sz="800" dirty="0">
                <a:latin typeface="Times New Roman" pitchFamily="18" charset="0"/>
                <a:cs typeface="Times New Roman" pitchFamily="18" charset="0"/>
              </a:rPr>
              <a:t> квартал года, предшествующего году заключения социального контракта.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3357554" y="1857364"/>
            <a:ext cx="5624463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Предоставляется в первый месяц с даты заключения социального контракта и в течение трех месяцев с момента подтверждения факта трудоустройства заявителя.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3357554" y="2571744"/>
            <a:ext cx="548776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Дополнительно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предусмотрена возможность прохождения </a:t>
            </a:r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профессионального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обучения или дополнительного образования:</a:t>
            </a:r>
            <a:endParaRPr lang="ru-RU" sz="1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Стрелка вправо 19"/>
          <p:cNvSpPr/>
          <p:nvPr/>
        </p:nvSpPr>
        <p:spPr>
          <a:xfrm>
            <a:off x="3214678" y="2786058"/>
            <a:ext cx="144016" cy="144016"/>
          </a:xfrm>
          <a:prstGeom prst="rightArrow">
            <a:avLst/>
          </a:prstGeom>
          <a:solidFill>
            <a:schemeClr val="accent3">
              <a:lumMod val="5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19" name="Прямоугольник с одним вырезанным скругленным углом 18"/>
          <p:cNvSpPr/>
          <p:nvPr/>
        </p:nvSpPr>
        <p:spPr>
          <a:xfrm>
            <a:off x="3428992" y="3143248"/>
            <a:ext cx="5364000" cy="504056"/>
          </a:xfrm>
          <a:prstGeom prst="snip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Выплата в размере стоимости </a:t>
            </a:r>
            <a:endParaRPr lang="ru-RU" sz="1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курса </a:t>
            </a:r>
            <a:r>
              <a:rPr lang="ru-RU" sz="1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обучения на одного обучающегося</a:t>
            </a:r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7143768" y="3143248"/>
            <a:ext cx="1512168" cy="504056"/>
          </a:xfrm>
          <a:prstGeom prst="roundRect">
            <a:avLst/>
          </a:prstGeom>
          <a:solidFill>
            <a:schemeClr val="accent3">
              <a:lumMod val="5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Не более</a:t>
            </a:r>
          </a:p>
          <a:p>
            <a:pPr algn="ctr"/>
            <a:r>
              <a:rPr lang="ru-RU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30 000₽</a:t>
            </a:r>
            <a:endParaRPr lang="ru-RU" sz="20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Прямоугольник с одним вырезанным скругленным углом 22"/>
          <p:cNvSpPr/>
          <p:nvPr/>
        </p:nvSpPr>
        <p:spPr>
          <a:xfrm>
            <a:off x="3428992" y="3714752"/>
            <a:ext cx="5363438" cy="828000"/>
          </a:xfrm>
          <a:prstGeom prst="snip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Ежемесячная денежная выплата </a:t>
            </a:r>
            <a:endParaRPr lang="ru-RU" sz="1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1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период прохождения </a:t>
            </a:r>
            <a:r>
              <a:rPr lang="ru-RU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профессионального </a:t>
            </a:r>
          </a:p>
          <a:p>
            <a:r>
              <a:rPr lang="ru-RU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обучения или дополнительного  </a:t>
            </a:r>
          </a:p>
          <a:p>
            <a:r>
              <a:rPr lang="ru-RU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образования</a:t>
            </a:r>
            <a:r>
              <a:rPr lang="ru-RU" sz="1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но не более 3 месяцев</a:t>
            </a:r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7143768" y="3714752"/>
            <a:ext cx="1548000" cy="864000"/>
          </a:xfrm>
          <a:prstGeom prst="roundRect">
            <a:avLst/>
          </a:prstGeom>
          <a:solidFill>
            <a:schemeClr val="accent3">
              <a:lumMod val="5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6620,50 ₽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3357554" y="4572008"/>
            <a:ext cx="5542875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800" dirty="0" smtClean="0">
                <a:latin typeface="Times New Roman" pitchFamily="18" charset="0"/>
                <a:cs typeface="Times New Roman" pitchFamily="18" charset="0"/>
              </a:rPr>
              <a:t>**Размер </a:t>
            </a:r>
            <a:r>
              <a:rPr lang="ru-RU" sz="800" dirty="0">
                <a:latin typeface="Times New Roman" pitchFamily="18" charset="0"/>
                <a:cs typeface="Times New Roman" pitchFamily="18" charset="0"/>
              </a:rPr>
              <a:t>половины величины прожиточного минимума для трудоспособного населения, установленной в </a:t>
            </a:r>
            <a:r>
              <a:rPr lang="ru-RU" sz="800" dirty="0" smtClean="0">
                <a:latin typeface="Times New Roman" pitchFamily="18" charset="0"/>
                <a:cs typeface="Times New Roman" pitchFamily="18" charset="0"/>
              </a:rPr>
              <a:t>Тверской области </a:t>
            </a:r>
            <a:r>
              <a:rPr lang="ru-RU" sz="800" dirty="0">
                <a:latin typeface="Times New Roman" pitchFamily="18" charset="0"/>
                <a:cs typeface="Times New Roman" pitchFamily="18" charset="0"/>
              </a:rPr>
              <a:t>за </a:t>
            </a:r>
            <a:r>
              <a:rPr lang="en-US" sz="800" dirty="0">
                <a:latin typeface="Times New Roman" pitchFamily="18" charset="0"/>
                <a:cs typeface="Times New Roman" pitchFamily="18" charset="0"/>
              </a:rPr>
              <a:t>II</a:t>
            </a:r>
            <a:r>
              <a:rPr lang="ru-RU" sz="800" dirty="0">
                <a:latin typeface="Times New Roman" pitchFamily="18" charset="0"/>
                <a:cs typeface="Times New Roman" pitchFamily="18" charset="0"/>
              </a:rPr>
              <a:t> квартал года, предшествующего году заключения социального контракта.</a:t>
            </a:r>
          </a:p>
        </p:txBody>
      </p:sp>
      <p:sp>
        <p:nvSpPr>
          <p:cNvPr id="26" name="Прямоугольник 25"/>
          <p:cNvSpPr/>
          <p:nvPr/>
        </p:nvSpPr>
        <p:spPr>
          <a:xfrm>
            <a:off x="5500694" y="4929198"/>
            <a:ext cx="1716432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14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РАБОТОДАТЕЛЮ</a:t>
            </a:r>
            <a:endParaRPr lang="ru-RU" sz="1400" dirty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3357554" y="5143512"/>
            <a:ext cx="5125155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Дополнительно </a:t>
            </a:r>
            <a:r>
              <a:rPr lang="ru-RU" sz="12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предусмотрено:</a:t>
            </a:r>
            <a:endParaRPr lang="ru-RU" sz="1200" dirty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3357554" y="5429264"/>
            <a:ext cx="5472000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Возмещение фактически произведенных расходов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оплату труда гражданина, прошедшего стажировку, в размере величины минимального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размера оплаты труда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в месяц, с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учетом размера страховых взносов, подлежащих уплате в государственные внебюджетные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фонды.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Стрелка вправо 29"/>
          <p:cNvSpPr/>
          <p:nvPr/>
        </p:nvSpPr>
        <p:spPr>
          <a:xfrm>
            <a:off x="3143240" y="5572140"/>
            <a:ext cx="144016" cy="144016"/>
          </a:xfrm>
          <a:prstGeom prst="rightArrow">
            <a:avLst/>
          </a:prstGeom>
          <a:solidFill>
            <a:schemeClr val="accent3">
              <a:lumMod val="5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Прямоугольник 30"/>
          <p:cNvSpPr/>
          <p:nvPr/>
        </p:nvSpPr>
        <p:spPr>
          <a:xfrm>
            <a:off x="357158" y="6143644"/>
            <a:ext cx="2097497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2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КОНЕЧНЫЙ</a:t>
            </a:r>
            <a:r>
              <a:rPr lang="ru-RU" sz="12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РЕЗУЛЬТАТ</a:t>
            </a:r>
            <a:r>
              <a:rPr lang="ru-RU" sz="12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ru-RU" sz="1200" dirty="0">
              <a:solidFill>
                <a:srgbClr val="0033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357158" y="6429396"/>
            <a:ext cx="2821350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Заключение трудового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договора.</a:t>
            </a:r>
            <a:endParaRPr lang="ru-RU" sz="1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Стрелка вправо 32"/>
          <p:cNvSpPr/>
          <p:nvPr/>
        </p:nvSpPr>
        <p:spPr>
          <a:xfrm>
            <a:off x="142844" y="6500834"/>
            <a:ext cx="144016" cy="144016"/>
          </a:xfrm>
          <a:prstGeom prst="rightArrow">
            <a:avLst/>
          </a:prstGeom>
          <a:solidFill>
            <a:schemeClr val="accent3">
              <a:lumMod val="5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35" name="Прямая соединительная линия 34"/>
          <p:cNvCxnSpPr/>
          <p:nvPr/>
        </p:nvCxnSpPr>
        <p:spPr>
          <a:xfrm>
            <a:off x="3059832" y="116632"/>
            <a:ext cx="5976664" cy="0"/>
          </a:xfrm>
          <a:prstGeom prst="line">
            <a:avLst/>
          </a:prstGeom>
          <a:ln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/>
          <p:cNvCxnSpPr/>
          <p:nvPr/>
        </p:nvCxnSpPr>
        <p:spPr>
          <a:xfrm>
            <a:off x="9036496" y="116632"/>
            <a:ext cx="0" cy="6696744"/>
          </a:xfrm>
          <a:prstGeom prst="line">
            <a:avLst/>
          </a:prstGeom>
          <a:ln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/>
          <p:cNvCxnSpPr/>
          <p:nvPr/>
        </p:nvCxnSpPr>
        <p:spPr>
          <a:xfrm flipH="1">
            <a:off x="107505" y="6813376"/>
            <a:ext cx="8928991" cy="0"/>
          </a:xfrm>
          <a:prstGeom prst="line">
            <a:avLst/>
          </a:prstGeom>
          <a:ln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/>
          <p:cNvCxnSpPr/>
          <p:nvPr/>
        </p:nvCxnSpPr>
        <p:spPr>
          <a:xfrm>
            <a:off x="107504" y="373306"/>
            <a:ext cx="0" cy="6440070"/>
          </a:xfrm>
          <a:prstGeom prst="line">
            <a:avLst/>
          </a:prstGeom>
          <a:ln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58" y="714361"/>
            <a:ext cx="2700000" cy="2688847"/>
          </a:xfrm>
          <a:prstGeom prst="rect">
            <a:avLst/>
          </a:prstGeom>
          <a:noFill/>
          <a:ln w="9525">
            <a:solidFill>
              <a:schemeClr val="accent3">
                <a:lumMod val="50000"/>
              </a:schemeClr>
            </a:solidFill>
            <a:miter lim="800000"/>
            <a:headEnd/>
            <a:tailEnd/>
          </a:ln>
          <a:effectLst/>
        </p:spPr>
      </p:pic>
      <p:sp>
        <p:nvSpPr>
          <p:cNvPr id="38" name="Скругленный прямоугольник 37"/>
          <p:cNvSpPr/>
          <p:nvPr/>
        </p:nvSpPr>
        <p:spPr>
          <a:xfrm>
            <a:off x="357158" y="3429000"/>
            <a:ext cx="2700000" cy="684000"/>
          </a:xfrm>
          <a:prstGeom prst="roundRect">
            <a:avLst/>
          </a:prstGeom>
          <a:solidFill>
            <a:schemeClr val="accent3">
              <a:lumMod val="5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600"/>
              </a:lnSpc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В приоритетном порядке оказывается семьям с детьми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221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619672" y="344850"/>
            <a:ext cx="6532942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2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2. ОСУЩЕСТВЛЕНИЕ ИНДИВИДУАЛЬНОЙ  </a:t>
            </a:r>
            <a:endParaRPr lang="ru-RU" sz="2200" b="1" dirty="0" smtClean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2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ПРЕДПРИНИМАТЕЛЬСКОЙ </a:t>
            </a:r>
            <a:r>
              <a:rPr lang="ru-RU" sz="22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ДЕЯТЕЛЬНОСТИ</a:t>
            </a:r>
            <a:endParaRPr lang="ru-RU" sz="2200" dirty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43154" y="5785519"/>
            <a:ext cx="4967341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СРОК ДЕЙСТВИЯ </a:t>
            </a:r>
            <a:r>
              <a:rPr lang="ru-RU" sz="14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СОЦИАЛЬНОГО </a:t>
            </a: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КОНТРАКТА:</a:t>
            </a:r>
            <a:endParaRPr lang="ru-RU" sz="1400" dirty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57158" y="1071546"/>
            <a:ext cx="197262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ОСОБОЕ </a:t>
            </a:r>
            <a:r>
              <a:rPr lang="ru-RU" sz="14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УСЛОВИЕ:</a:t>
            </a:r>
            <a:endParaRPr lang="ru-RU" sz="1400" dirty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с двумя скругленными противолежащими углами 7"/>
          <p:cNvSpPr/>
          <p:nvPr/>
        </p:nvSpPr>
        <p:spPr>
          <a:xfrm>
            <a:off x="0" y="116632"/>
            <a:ext cx="3059832" cy="256674"/>
          </a:xfrm>
          <a:prstGeom prst="round2Diag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СОЦИАЛЬНЫЙ КОНТРАКТ</a:t>
            </a:r>
            <a:endParaRPr lang="ru-RU" sz="1400" b="1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Стрелка вправо 9"/>
          <p:cNvSpPr/>
          <p:nvPr/>
        </p:nvSpPr>
        <p:spPr>
          <a:xfrm>
            <a:off x="179512" y="6093296"/>
            <a:ext cx="144016" cy="144016"/>
          </a:xfrm>
          <a:prstGeom prst="rightArrow">
            <a:avLst/>
          </a:prstGeom>
          <a:solidFill>
            <a:schemeClr val="accent3">
              <a:lumMod val="5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Стрелка вправо 11"/>
          <p:cNvSpPr/>
          <p:nvPr/>
        </p:nvSpPr>
        <p:spPr>
          <a:xfrm>
            <a:off x="156008" y="1330186"/>
            <a:ext cx="144016" cy="144016"/>
          </a:xfrm>
          <a:prstGeom prst="rightArrow">
            <a:avLst/>
          </a:prstGeom>
          <a:solidFill>
            <a:schemeClr val="accent3">
              <a:lumMod val="5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393952" y="6001543"/>
            <a:ext cx="1329788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До 12 </a:t>
            </a:r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месяцев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428596" y="2500306"/>
            <a:ext cx="5214974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РАЗМЕР ГОСУДАРСТВЕННОЙ СОЦИАЛЬНОЙ ПОМОЩИ </a:t>
            </a:r>
            <a:endParaRPr lang="ru-RU" sz="1400" dirty="0">
              <a:solidFill>
                <a:srgbClr val="0033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Прямоугольник с одним вырезанным скругленным углом 18"/>
          <p:cNvSpPr/>
          <p:nvPr/>
        </p:nvSpPr>
        <p:spPr>
          <a:xfrm>
            <a:off x="142844" y="3000372"/>
            <a:ext cx="5766040" cy="1512000"/>
          </a:xfrm>
          <a:prstGeom prst="snip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Единовременная денежная выплата в размере стоимости </a:t>
            </a:r>
          </a:p>
          <a:p>
            <a:pPr algn="just"/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необходимых для ведения предпринимательской </a:t>
            </a:r>
          </a:p>
          <a:p>
            <a:pPr algn="just"/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деятельности товаров, в том числе для создания и оснащения дополнительных рабочих мест, с обязательной </a:t>
            </a:r>
          </a:p>
          <a:p>
            <a:pPr algn="just"/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регистрацией в налоговом органе гражданина 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 качестве </a:t>
            </a:r>
            <a:endParaRPr lang="ru-RU" sz="1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индивидуального предпринимателя 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или 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самозанятого </a:t>
            </a:r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4572000" y="3357562"/>
            <a:ext cx="1310456" cy="648072"/>
          </a:xfrm>
          <a:prstGeom prst="roundRect">
            <a:avLst/>
          </a:prstGeom>
          <a:solidFill>
            <a:schemeClr val="accent3">
              <a:lumMod val="5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Не более</a:t>
            </a:r>
          </a:p>
          <a:p>
            <a:pPr algn="ctr"/>
            <a:r>
              <a:rPr lang="ru-RU" sz="2000" b="1" dirty="0" smtClean="0">
                <a:ln>
                  <a:solidFill>
                    <a:schemeClr val="accent3">
                      <a:lumMod val="50000"/>
                    </a:schemeClr>
                  </a:solidFill>
                </a:ln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250 000₽</a:t>
            </a:r>
            <a:endParaRPr lang="ru-RU" sz="2000" b="1" dirty="0">
              <a:ln>
                <a:solidFill>
                  <a:schemeClr val="accent3">
                    <a:lumMod val="50000"/>
                  </a:schemeClr>
                </a:solidFill>
              </a:ln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Прямоугольник с одним вырезанным скругленным углом 22"/>
          <p:cNvSpPr/>
          <p:nvPr/>
        </p:nvSpPr>
        <p:spPr>
          <a:xfrm>
            <a:off x="200783" y="5075904"/>
            <a:ext cx="4803265" cy="585344"/>
          </a:xfrm>
          <a:prstGeom prst="snip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Выплата в размере стоимости курса </a:t>
            </a:r>
            <a:endParaRPr lang="ru-RU" sz="1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обучения 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 одного 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обучающегося</a:t>
            </a:r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3701547" y="5165593"/>
            <a:ext cx="1374509" cy="495655"/>
          </a:xfrm>
          <a:prstGeom prst="roundRect">
            <a:avLst/>
          </a:prstGeom>
          <a:solidFill>
            <a:schemeClr val="accent3">
              <a:lumMod val="5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30 000₽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428596" y="4561964"/>
            <a:ext cx="550072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Дополнительно предусмотрена возможность прохождения профессионального обучения или дополнительного образования:</a:t>
            </a:r>
            <a:endParaRPr lang="ru-RU" sz="1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Стрелка вправо 29"/>
          <p:cNvSpPr/>
          <p:nvPr/>
        </p:nvSpPr>
        <p:spPr>
          <a:xfrm>
            <a:off x="181042" y="4653136"/>
            <a:ext cx="144016" cy="144016"/>
          </a:xfrm>
          <a:prstGeom prst="rightArrow">
            <a:avLst/>
          </a:prstGeom>
          <a:solidFill>
            <a:schemeClr val="accent3">
              <a:lumMod val="5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Прямоугольник 30"/>
          <p:cNvSpPr/>
          <p:nvPr/>
        </p:nvSpPr>
        <p:spPr>
          <a:xfrm>
            <a:off x="6072198" y="4857760"/>
            <a:ext cx="241309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КОНЕЧНЫЙ РЕЗУЛЬТАТ:</a:t>
            </a:r>
            <a:endParaRPr lang="ru-RU" sz="1400" dirty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5857884" y="5357826"/>
            <a:ext cx="300039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Выход на самообеспечение от ведения индивидуальной предпринимательской  деятельности</a:t>
            </a:r>
            <a:endParaRPr lang="ru-RU" sz="1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Стрелка вправо 32"/>
          <p:cNvSpPr/>
          <p:nvPr/>
        </p:nvSpPr>
        <p:spPr>
          <a:xfrm>
            <a:off x="5572132" y="5643578"/>
            <a:ext cx="144016" cy="144016"/>
          </a:xfrm>
          <a:prstGeom prst="rightArrow">
            <a:avLst/>
          </a:prstGeom>
          <a:solidFill>
            <a:schemeClr val="accent3">
              <a:lumMod val="5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35" name="Прямая соединительная линия 34"/>
          <p:cNvCxnSpPr/>
          <p:nvPr/>
        </p:nvCxnSpPr>
        <p:spPr>
          <a:xfrm>
            <a:off x="3059832" y="116632"/>
            <a:ext cx="5976664" cy="0"/>
          </a:xfrm>
          <a:prstGeom prst="line">
            <a:avLst/>
          </a:prstGeom>
          <a:ln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/>
          <p:cNvCxnSpPr/>
          <p:nvPr/>
        </p:nvCxnSpPr>
        <p:spPr>
          <a:xfrm>
            <a:off x="9036496" y="116632"/>
            <a:ext cx="0" cy="6696744"/>
          </a:xfrm>
          <a:prstGeom prst="line">
            <a:avLst/>
          </a:prstGeom>
          <a:ln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/>
          <p:cNvCxnSpPr/>
          <p:nvPr/>
        </p:nvCxnSpPr>
        <p:spPr>
          <a:xfrm flipH="1">
            <a:off x="107505" y="6813376"/>
            <a:ext cx="8928991" cy="0"/>
          </a:xfrm>
          <a:prstGeom prst="line">
            <a:avLst/>
          </a:prstGeom>
          <a:ln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/>
          <p:cNvCxnSpPr/>
          <p:nvPr/>
        </p:nvCxnSpPr>
        <p:spPr>
          <a:xfrm>
            <a:off x="107504" y="373306"/>
            <a:ext cx="0" cy="6440070"/>
          </a:xfrm>
          <a:prstGeom prst="line">
            <a:avLst/>
          </a:prstGeom>
          <a:ln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Прямоугольник 1"/>
          <p:cNvSpPr/>
          <p:nvPr/>
        </p:nvSpPr>
        <p:spPr>
          <a:xfrm>
            <a:off x="428596" y="1285860"/>
            <a:ext cx="5533396" cy="11182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ts val="1600"/>
              </a:lnSpc>
            </a:pP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Неполучение заявителем или членами его семьи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выплат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развитие индивидуальной предпринимательской деятельности или крестьянского (фермерского) хозяйства через исполнительные органы государственной власти Тверской области, органы местного самоуправления.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15074" y="1214422"/>
            <a:ext cx="2160000" cy="2700000"/>
          </a:xfrm>
          <a:prstGeom prst="rect">
            <a:avLst/>
          </a:prstGeom>
          <a:noFill/>
          <a:ln w="9525">
            <a:solidFill>
              <a:schemeClr val="accent3">
                <a:lumMod val="50000"/>
              </a:schemeClr>
            </a:solidFill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2382689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50981"/>
            <a:ext cx="8875202" cy="6618378"/>
          </a:xfrm>
          <a:ln>
            <a:solidFill>
              <a:schemeClr val="accent3">
                <a:lumMod val="60000"/>
                <a:lumOff val="40000"/>
              </a:schemeClr>
            </a:solidFill>
          </a:ln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0" indent="0" algn="just">
              <a:buNone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    </a:t>
            </a:r>
            <a:endParaRPr lang="ru-RU" sz="1400" b="1" dirty="0" smtClean="0">
              <a:solidFill>
                <a:srgbClr val="0066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sz="1400" b="1" dirty="0" smtClean="0">
              <a:solidFill>
                <a:srgbClr val="0066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sz="1400" b="1" dirty="0" smtClean="0">
              <a:solidFill>
                <a:srgbClr val="0066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sz="1400" b="1" dirty="0">
              <a:solidFill>
                <a:srgbClr val="0066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179512" y="280682"/>
            <a:ext cx="871296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МЕХАНИЗМ ПОЛУЧЕНИЯ ГОСУДАРСТВЕННОЙ СОЦИАЛЬНОЙ </a:t>
            </a:r>
          </a:p>
          <a:p>
            <a:pPr algn="ctr"/>
            <a:r>
              <a:rPr lang="ru-RU" sz="20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ПОМОЩИ НА ОСНОВАНИИ СОЦИАЛЬНОГО КОНТРАКТА</a:t>
            </a:r>
            <a:endParaRPr lang="ru-RU" sz="2000" dirty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Прямоугольник с одним вырезанным скругленным углом 22"/>
          <p:cNvSpPr/>
          <p:nvPr/>
        </p:nvSpPr>
        <p:spPr>
          <a:xfrm>
            <a:off x="755576" y="1124744"/>
            <a:ext cx="7848871" cy="273340"/>
          </a:xfrm>
          <a:prstGeom prst="snip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ЗАЯВИТЕЛЬ подает заявление по установленной форме</a:t>
            </a:r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Прямоугольник с одним вырезанным скругленным углом 31"/>
          <p:cNvSpPr/>
          <p:nvPr/>
        </p:nvSpPr>
        <p:spPr>
          <a:xfrm>
            <a:off x="571472" y="1714488"/>
            <a:ext cx="1404000" cy="468000"/>
          </a:xfrm>
          <a:prstGeom prst="snipRound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Посредством почтовой связи</a:t>
            </a:r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Прямоугольник с одним вырезанным скругленным углом 32"/>
          <p:cNvSpPr/>
          <p:nvPr/>
        </p:nvSpPr>
        <p:spPr>
          <a:xfrm>
            <a:off x="571472" y="3286124"/>
            <a:ext cx="8072494" cy="720080"/>
          </a:xfrm>
          <a:prstGeom prst="snipRound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ПРОВЕРКА СВЕДЕНИЙ, УКАЗАННЫХ В ЗАЯВЛЕНИИ:</a:t>
            </a:r>
          </a:p>
          <a:p>
            <a:pPr algn="ctr"/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-направление межведомственных запросов </a:t>
            </a:r>
          </a:p>
          <a:p>
            <a:pPr algn="ctr"/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-проверка жизненных условий заявителя</a:t>
            </a:r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Прямоугольник с одним вырезанным скругленным углом 33"/>
          <p:cNvSpPr/>
          <p:nvPr/>
        </p:nvSpPr>
        <p:spPr>
          <a:xfrm>
            <a:off x="571472" y="4286256"/>
            <a:ext cx="8063184" cy="632842"/>
          </a:xfrm>
          <a:prstGeom prst="snip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ПЕРЕДАЧА ДОКУМЕНТОВ В КОМИССИЮ, СОЗДАННУЮ ПРИ ГКУ ТВЕРСКОЙ ОБЛАСТИ «ЦЕНТР 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СОЦИАЛЬНОЙ 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ПОДДЕРЖКИ НАСЕЛЕНИЯ»</a:t>
            </a:r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" name="Прямоугольник с одним вырезанным скругленным углом 34"/>
          <p:cNvSpPr/>
          <p:nvPr/>
        </p:nvSpPr>
        <p:spPr>
          <a:xfrm>
            <a:off x="714348" y="5214950"/>
            <a:ext cx="7920308" cy="283674"/>
          </a:xfrm>
          <a:prstGeom prst="snipRound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ПРИНЯТИЕ РЕШЕНИЯ</a:t>
            </a:r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" name="Прямоугольник с одним вырезанным скругленным углом 35"/>
          <p:cNvSpPr/>
          <p:nvPr/>
        </p:nvSpPr>
        <p:spPr>
          <a:xfrm>
            <a:off x="4786314" y="5857892"/>
            <a:ext cx="3744415" cy="727294"/>
          </a:xfrm>
          <a:prstGeom prst="snip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 НАЗНАЧЕНИИ ПОМОЩИ</a:t>
            </a:r>
          </a:p>
          <a:p>
            <a:pPr algn="ctr"/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 ОСНОВАНИИ</a:t>
            </a:r>
          </a:p>
          <a:p>
            <a:pPr algn="ctr"/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СОЦИАЛЬНОГО КОНТРАКТА</a:t>
            </a:r>
            <a:endParaRPr lang="ru-RU" sz="1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" name="Прямоугольник с одним вырезанным скругленным углом 36"/>
          <p:cNvSpPr/>
          <p:nvPr/>
        </p:nvSpPr>
        <p:spPr>
          <a:xfrm>
            <a:off x="714348" y="5857892"/>
            <a:ext cx="3621971" cy="727294"/>
          </a:xfrm>
          <a:prstGeom prst="snip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 ОТКАЗЕ В НАЗНАЧЕНИИ ПОМОЩИ НА ОСНОВАНИИ</a:t>
            </a:r>
          </a:p>
          <a:p>
            <a:pPr algn="ctr"/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СОЦИАЛЬНОГО КОНТРАКТА</a:t>
            </a:r>
            <a:endParaRPr lang="ru-RU" sz="1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" name="Прямоугольник 37"/>
          <p:cNvSpPr/>
          <p:nvPr/>
        </p:nvSpPr>
        <p:spPr>
          <a:xfrm>
            <a:off x="714348" y="5500702"/>
            <a:ext cx="7848870" cy="2846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ts val="1500"/>
              </a:lnSpc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В течение 10 дней заявителю направляется уведомление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C:\Users\Tolmacheva\Desktop\СК на сайт\заявление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71670" y="1142984"/>
            <a:ext cx="216000" cy="216000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solidFill>
              <a:schemeClr val="accent3">
                <a:lumMod val="50000"/>
              </a:schemeClr>
            </a:solidFill>
          </a:ln>
          <a:extLst/>
        </p:spPr>
      </p:pic>
      <p:sp>
        <p:nvSpPr>
          <p:cNvPr id="39" name="Прямоугольник 38"/>
          <p:cNvSpPr/>
          <p:nvPr/>
        </p:nvSpPr>
        <p:spPr>
          <a:xfrm rot="16200000">
            <a:off x="-1598499" y="2904111"/>
            <a:ext cx="3843428" cy="2846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ts val="1500"/>
              </a:lnSpc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Не более 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0 дней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8" name="Picture 4" descr="C:\Users\Tolmacheva\Desktop\СК на сайт\clock_watch_time_hour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143043" y="3785991"/>
            <a:ext cx="247450" cy="2478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5" name="Прямая соединительная линия 14"/>
          <p:cNvCxnSpPr/>
          <p:nvPr/>
        </p:nvCxnSpPr>
        <p:spPr>
          <a:xfrm flipH="1">
            <a:off x="427360" y="1261413"/>
            <a:ext cx="38202" cy="4104000"/>
          </a:xfrm>
          <a:prstGeom prst="line">
            <a:avLst/>
          </a:prstGeom>
          <a:ln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>
            <a:endCxn id="35" idx="2"/>
          </p:cNvCxnSpPr>
          <p:nvPr/>
        </p:nvCxnSpPr>
        <p:spPr>
          <a:xfrm>
            <a:off x="457569" y="5356787"/>
            <a:ext cx="256779" cy="1588"/>
          </a:xfrm>
          <a:prstGeom prst="straightConnector1">
            <a:avLst/>
          </a:prstGeom>
          <a:ln>
            <a:solidFill>
              <a:schemeClr val="accent3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49" name="Прямая со стрелкой 2048"/>
          <p:cNvCxnSpPr/>
          <p:nvPr/>
        </p:nvCxnSpPr>
        <p:spPr>
          <a:xfrm>
            <a:off x="465562" y="1261414"/>
            <a:ext cx="290014" cy="0"/>
          </a:xfrm>
          <a:prstGeom prst="straightConnector1">
            <a:avLst/>
          </a:prstGeom>
          <a:ln>
            <a:solidFill>
              <a:schemeClr val="accent3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51" name="Стрелка вниз 2050"/>
          <p:cNvSpPr/>
          <p:nvPr/>
        </p:nvSpPr>
        <p:spPr>
          <a:xfrm>
            <a:off x="3929058" y="1428736"/>
            <a:ext cx="302464" cy="252000"/>
          </a:xfrm>
          <a:prstGeom prst="downArrow">
            <a:avLst/>
          </a:prstGeom>
          <a:solidFill>
            <a:schemeClr val="accent3">
              <a:lumMod val="5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7" name="Стрелка вниз 46"/>
          <p:cNvSpPr/>
          <p:nvPr/>
        </p:nvSpPr>
        <p:spPr>
          <a:xfrm>
            <a:off x="4429124" y="3000372"/>
            <a:ext cx="302464" cy="288032"/>
          </a:xfrm>
          <a:prstGeom prst="downArrow">
            <a:avLst/>
          </a:prstGeom>
          <a:solidFill>
            <a:schemeClr val="accent3">
              <a:lumMod val="5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8" name="Стрелка вниз 47"/>
          <p:cNvSpPr/>
          <p:nvPr/>
        </p:nvSpPr>
        <p:spPr>
          <a:xfrm>
            <a:off x="4429124" y="4000504"/>
            <a:ext cx="302464" cy="279937"/>
          </a:xfrm>
          <a:prstGeom prst="downArrow">
            <a:avLst/>
          </a:prstGeom>
          <a:solidFill>
            <a:schemeClr val="accent3">
              <a:lumMod val="5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9" name="Стрелка вниз 48"/>
          <p:cNvSpPr/>
          <p:nvPr/>
        </p:nvSpPr>
        <p:spPr>
          <a:xfrm>
            <a:off x="4429124" y="4929198"/>
            <a:ext cx="302464" cy="280920"/>
          </a:xfrm>
          <a:prstGeom prst="downArrow">
            <a:avLst/>
          </a:prstGeom>
          <a:solidFill>
            <a:schemeClr val="accent3">
              <a:lumMod val="5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0" name="Стрелка вниз 49"/>
          <p:cNvSpPr/>
          <p:nvPr/>
        </p:nvSpPr>
        <p:spPr>
          <a:xfrm>
            <a:off x="1785918" y="5500702"/>
            <a:ext cx="302464" cy="324000"/>
          </a:xfrm>
          <a:prstGeom prst="downArrow">
            <a:avLst/>
          </a:prstGeom>
          <a:solidFill>
            <a:schemeClr val="accent3">
              <a:lumMod val="5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1" name="Стрелка вниз 50"/>
          <p:cNvSpPr/>
          <p:nvPr/>
        </p:nvSpPr>
        <p:spPr>
          <a:xfrm>
            <a:off x="7143768" y="5500702"/>
            <a:ext cx="302464" cy="324000"/>
          </a:xfrm>
          <a:prstGeom prst="downArrow">
            <a:avLst/>
          </a:prstGeom>
          <a:solidFill>
            <a:schemeClr val="accent3">
              <a:lumMod val="5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с одним вырезанным скругленным углом 25"/>
          <p:cNvSpPr/>
          <p:nvPr/>
        </p:nvSpPr>
        <p:spPr>
          <a:xfrm>
            <a:off x="5786446" y="2428868"/>
            <a:ext cx="2880000" cy="540000"/>
          </a:xfrm>
          <a:prstGeom prst="snip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 ГАУ Тверской области МФЦ</a:t>
            </a:r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Стрелка вниз 27"/>
          <p:cNvSpPr/>
          <p:nvPr/>
        </p:nvSpPr>
        <p:spPr>
          <a:xfrm>
            <a:off x="7429520" y="1428736"/>
            <a:ext cx="302464" cy="252000"/>
          </a:xfrm>
          <a:prstGeom prst="downArrow">
            <a:avLst/>
          </a:prstGeom>
          <a:solidFill>
            <a:schemeClr val="accent3">
              <a:lumMod val="5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Прямоугольник с одним вырезанным скругленным углом 28"/>
          <p:cNvSpPr/>
          <p:nvPr/>
        </p:nvSpPr>
        <p:spPr>
          <a:xfrm>
            <a:off x="6286512" y="1714488"/>
            <a:ext cx="2304000" cy="468000"/>
          </a:xfrm>
          <a:prstGeom prst="snipRound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 личном обращении</a:t>
            </a:r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Прямоугольник с одним вырезанным скругленным углом 29"/>
          <p:cNvSpPr/>
          <p:nvPr/>
        </p:nvSpPr>
        <p:spPr>
          <a:xfrm>
            <a:off x="2071670" y="1714488"/>
            <a:ext cx="4032000" cy="468000"/>
          </a:xfrm>
          <a:prstGeom prst="snipRound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 форме электронных документов через Единый Портал государственных и муниципальных услуг</a:t>
            </a:r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Стрелка вниз 30"/>
          <p:cNvSpPr/>
          <p:nvPr/>
        </p:nvSpPr>
        <p:spPr>
          <a:xfrm>
            <a:off x="7429520" y="2214554"/>
            <a:ext cx="302464" cy="216000"/>
          </a:xfrm>
          <a:prstGeom prst="downArrow">
            <a:avLst/>
          </a:prstGeom>
          <a:solidFill>
            <a:schemeClr val="accent3">
              <a:lumMod val="5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Прямоугольник с одним вырезанным скругленным углом 39"/>
          <p:cNvSpPr/>
          <p:nvPr/>
        </p:nvSpPr>
        <p:spPr>
          <a:xfrm>
            <a:off x="571472" y="2428868"/>
            <a:ext cx="4896000" cy="540000"/>
          </a:xfrm>
          <a:prstGeom prst="snip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 ГКУ Тверской области «ЦЕНТР СОЦИАЛЬНОЙ ПОДДЕРЖКИ НАСЕЛЕНИЯ» </a:t>
            </a:r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" name="Стрелка вниз 40"/>
          <p:cNvSpPr/>
          <p:nvPr/>
        </p:nvSpPr>
        <p:spPr>
          <a:xfrm>
            <a:off x="1142976" y="1428736"/>
            <a:ext cx="302464" cy="252000"/>
          </a:xfrm>
          <a:prstGeom prst="downArrow">
            <a:avLst/>
          </a:prstGeom>
          <a:solidFill>
            <a:schemeClr val="accent3">
              <a:lumMod val="5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2" name="Стрелка вниз 41"/>
          <p:cNvSpPr/>
          <p:nvPr/>
        </p:nvSpPr>
        <p:spPr>
          <a:xfrm>
            <a:off x="3929058" y="2214554"/>
            <a:ext cx="302464" cy="216000"/>
          </a:xfrm>
          <a:prstGeom prst="downArrow">
            <a:avLst/>
          </a:prstGeom>
          <a:solidFill>
            <a:schemeClr val="accent3">
              <a:lumMod val="5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3" name="Стрелка вниз 42"/>
          <p:cNvSpPr/>
          <p:nvPr/>
        </p:nvSpPr>
        <p:spPr>
          <a:xfrm>
            <a:off x="1071538" y="2214554"/>
            <a:ext cx="302464" cy="216000"/>
          </a:xfrm>
          <a:prstGeom prst="downArrow">
            <a:avLst/>
          </a:prstGeom>
          <a:solidFill>
            <a:schemeClr val="accent3">
              <a:lumMod val="5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3" name="Прямоугольник с двумя скругленными противолежащими углами 52"/>
          <p:cNvSpPr/>
          <p:nvPr/>
        </p:nvSpPr>
        <p:spPr>
          <a:xfrm>
            <a:off x="0" y="0"/>
            <a:ext cx="3059832" cy="256674"/>
          </a:xfrm>
          <a:prstGeom prst="round2Diag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СОЦИАЛЬНЫЙ КОНТРАКТ</a:t>
            </a:r>
            <a:endParaRPr lang="ru-RU" sz="1400" b="1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1256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1197</TotalTime>
  <Words>506</Words>
  <Application>Microsoft Office PowerPoint</Application>
  <PresentationFormat>Экран (4:3)</PresentationFormat>
  <Paragraphs>80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8" baseType="lpstr">
      <vt:lpstr>Arial</vt:lpstr>
      <vt:lpstr>Calibri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Ванаг Мария Владимировна</dc:creator>
  <cp:lastModifiedBy>Пользователь</cp:lastModifiedBy>
  <cp:revision>154</cp:revision>
  <dcterms:created xsi:type="dcterms:W3CDTF">2021-03-15T12:05:29Z</dcterms:created>
  <dcterms:modified xsi:type="dcterms:W3CDTF">2022-03-28T10:44:01Z</dcterms:modified>
</cp:coreProperties>
</file>