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05613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3016">
          <p15:clr>
            <a:srgbClr val="000000"/>
          </p15:clr>
        </p15:guide>
      </p15:sldGuideLst>
    </p:ext>
    <p:ext uri="{2D200454-40CA-4A62-9FC3-DE9A4176ACB9}">
      <p15:notes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3131">
          <p15:clr>
            <a:srgbClr val="000000"/>
          </p15:clr>
        </p15:guide>
        <p15:guide id="2" pos="2145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3" autoAdjust="0"/>
    <p:restoredTop sz="94660"/>
  </p:normalViewPr>
  <p:slideViewPr>
    <p:cSldViewPr snapToGrid="0">
      <p:cViewPr varScale="1">
        <p:scale>
          <a:sx n="49" d="100"/>
          <a:sy n="49" d="100"/>
        </p:scale>
        <p:origin x="-1301" y="-77"/>
      </p:cViewPr>
      <p:guideLst>
        <p:guide orient="horz" pos="2160"/>
        <p:guide pos="301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31"/>
        <p:guide pos="214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4" name="Google Shape;294;n"/>
          <p:cNvSpPr txBox="1">
            <a:spLocks noGrp="1"/>
          </p:cNvSpPr>
          <p:nvPr>
            <p:ph type="dt" idx="10"/>
          </p:nvPr>
        </p:nvSpPr>
        <p:spPr>
          <a:xfrm>
            <a:off x="3854450" y="0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5" name="Google Shape;295;n"/>
          <p:cNvSpPr>
            <a:spLocks noGrp="1" noRot="1" noChangeAspect="1"/>
          </p:cNvSpPr>
          <p:nvPr>
            <p:ph type="sldImg" idx="3"/>
          </p:nvPr>
        </p:nvSpPr>
        <p:spPr>
          <a:xfrm>
            <a:off x="919162" y="746125"/>
            <a:ext cx="4967400" cy="372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96" name="Google Shape;296;n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97" name="Google Shape;297;n"/>
          <p:cNvSpPr txBox="1">
            <a:spLocks noGrp="1"/>
          </p:cNvSpPr>
          <p:nvPr>
            <p:ph type="ftr" idx="11"/>
          </p:nvPr>
        </p:nvSpPr>
        <p:spPr>
          <a:xfrm>
            <a:off x="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8" name="Google Shape;298;n"/>
          <p:cNvSpPr txBox="1">
            <a:spLocks noGrp="1"/>
          </p:cNvSpPr>
          <p:nvPr>
            <p:ph type="sldNum" idx="12"/>
          </p:nvPr>
        </p:nvSpPr>
        <p:spPr>
          <a:xfrm>
            <a:off x="385445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7" y="747712"/>
            <a:ext cx="4972200" cy="3730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76" name="Google Shape;376;p1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1:notes"/>
          <p:cNvSpPr txBox="1"/>
          <p:nvPr/>
        </p:nvSpPr>
        <p:spPr>
          <a:xfrm>
            <a:off x="385445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1</a:t>
            </a:fld>
            <a:endParaRPr/>
          </a:p>
        </p:txBody>
      </p:sp>
      <p:sp>
        <p:nvSpPr>
          <p:cNvPr id="378" name="Google Shape;378;p1:notes"/>
          <p:cNvSpPr txBox="1"/>
          <p:nvPr/>
        </p:nvSpPr>
        <p:spPr>
          <a:xfrm>
            <a:off x="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10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2" y="746125"/>
            <a:ext cx="4967400" cy="372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11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2" y="746125"/>
            <a:ext cx="4967400" cy="372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12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50887"/>
            <a:ext cx="4987800" cy="3741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574" name="Google Shape;574;p13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Google Shape;575;p13:notes"/>
          <p:cNvSpPr txBox="1"/>
          <p:nvPr/>
        </p:nvSpPr>
        <p:spPr>
          <a:xfrm>
            <a:off x="385445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13</a:t>
            </a:fld>
            <a:endParaRPr/>
          </a:p>
        </p:txBody>
      </p:sp>
      <p:sp>
        <p:nvSpPr>
          <p:cNvPr id="576" name="Google Shape;576;p13:notes"/>
          <p:cNvSpPr txBox="1"/>
          <p:nvPr/>
        </p:nvSpPr>
        <p:spPr>
          <a:xfrm>
            <a:off x="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7" y="747712"/>
            <a:ext cx="4972200" cy="3730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85" name="Google Shape;385;p2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2:notes"/>
          <p:cNvSpPr txBox="1"/>
          <p:nvPr/>
        </p:nvSpPr>
        <p:spPr>
          <a:xfrm>
            <a:off x="385445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2</a:t>
            </a:fld>
            <a:endParaRPr/>
          </a:p>
        </p:txBody>
      </p:sp>
      <p:sp>
        <p:nvSpPr>
          <p:cNvPr id="387" name="Google Shape;387;p2:notes"/>
          <p:cNvSpPr txBox="1"/>
          <p:nvPr/>
        </p:nvSpPr>
        <p:spPr>
          <a:xfrm>
            <a:off x="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7" y="747712"/>
            <a:ext cx="4972200" cy="3730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403" name="Google Shape;403;p4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4:notes"/>
          <p:cNvSpPr txBox="1"/>
          <p:nvPr/>
        </p:nvSpPr>
        <p:spPr>
          <a:xfrm>
            <a:off x="385445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3</a:t>
            </a:fld>
            <a:endParaRPr/>
          </a:p>
        </p:txBody>
      </p:sp>
      <p:sp>
        <p:nvSpPr>
          <p:cNvPr id="405" name="Google Shape;405;p4:notes"/>
          <p:cNvSpPr txBox="1"/>
          <p:nvPr/>
        </p:nvSpPr>
        <p:spPr>
          <a:xfrm>
            <a:off x="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72050" cy="3730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94" name="Google Shape;394;p3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3:notes"/>
          <p:cNvSpPr txBox="1"/>
          <p:nvPr/>
        </p:nvSpPr>
        <p:spPr>
          <a:xfrm>
            <a:off x="385445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4</a:t>
            </a:fld>
            <a:endParaRPr/>
          </a:p>
        </p:txBody>
      </p:sp>
      <p:sp>
        <p:nvSpPr>
          <p:cNvPr id="396" name="Google Shape;396;p3:notes"/>
          <p:cNvSpPr txBox="1"/>
          <p:nvPr/>
        </p:nvSpPr>
        <p:spPr>
          <a:xfrm>
            <a:off x="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2" y="746125"/>
            <a:ext cx="4967400" cy="372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412" name="Google Shape;412;p5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5:notes"/>
          <p:cNvSpPr txBox="1"/>
          <p:nvPr/>
        </p:nvSpPr>
        <p:spPr>
          <a:xfrm>
            <a:off x="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4" name="Google Shape;414;p5:notes"/>
          <p:cNvSpPr txBox="1"/>
          <p:nvPr/>
        </p:nvSpPr>
        <p:spPr>
          <a:xfrm>
            <a:off x="385445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6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2" y="746125"/>
            <a:ext cx="4967400" cy="372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747712"/>
            <a:ext cx="4975200" cy="3732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445" name="Google Shape;445;p7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7:notes"/>
          <p:cNvSpPr txBox="1"/>
          <p:nvPr/>
        </p:nvSpPr>
        <p:spPr>
          <a:xfrm>
            <a:off x="385445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Calibri"/>
                <a:buNone/>
              </a:pPr>
              <a:t>7</a:t>
            </a:fld>
            <a:endParaRPr/>
          </a:p>
        </p:txBody>
      </p:sp>
      <p:sp>
        <p:nvSpPr>
          <p:cNvPr id="447" name="Google Shape;447;p7:notes"/>
          <p:cNvSpPr txBox="1"/>
          <p:nvPr/>
        </p:nvSpPr>
        <p:spPr>
          <a:xfrm>
            <a:off x="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2" y="746125"/>
            <a:ext cx="4967400" cy="372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467" name="Google Shape;467;p8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8:notes"/>
          <p:cNvSpPr txBox="1"/>
          <p:nvPr/>
        </p:nvSpPr>
        <p:spPr>
          <a:xfrm>
            <a:off x="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8:notes"/>
          <p:cNvSpPr txBox="1"/>
          <p:nvPr/>
        </p:nvSpPr>
        <p:spPr>
          <a:xfrm>
            <a:off x="3854450" y="9440862"/>
            <a:ext cx="2949600" cy="4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0" tIns="45650" rIns="91300" bIns="456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9:notes"/>
          <p:cNvSpPr txBox="1">
            <a:spLocks noGrp="1"/>
          </p:cNvSpPr>
          <p:nvPr>
            <p:ph type="body" idx="1"/>
          </p:nvPr>
        </p:nvSpPr>
        <p:spPr>
          <a:xfrm>
            <a:off x="681037" y="4721225"/>
            <a:ext cx="5443500" cy="4472100"/>
          </a:xfrm>
          <a:prstGeom prst="rect">
            <a:avLst/>
          </a:prstGeom>
        </p:spPr>
        <p:txBody>
          <a:bodyPr spcFirstLastPara="1" wrap="square" lIns="91300" tIns="45650" rIns="91300" bIns="45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2" y="746125"/>
            <a:ext cx="4967400" cy="3726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8" name="Google Shape;30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1"/>
          <p:cNvSpPr txBox="1">
            <a:spLocks noGrp="1"/>
          </p:cNvSpPr>
          <p:nvPr>
            <p:ph type="title"/>
          </p:nvPr>
        </p:nvSpPr>
        <p:spPr>
          <a:xfrm>
            <a:off x="722313" y="4406907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999" b="1" cap="none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1"/>
          <p:cNvSpPr txBox="1">
            <a:spLocks noGrp="1"/>
          </p:cNvSpPr>
          <p:nvPr>
            <p:ph type="body" idx="1"/>
          </p:nvPr>
        </p:nvSpPr>
        <p:spPr>
          <a:xfrm>
            <a:off x="722313" y="2906721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1"/>
              <a:buNone/>
              <a:defRPr sz="1801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1"/>
              <a:buNone/>
              <a:defRPr sz="1401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1"/>
              <a:buNone/>
              <a:defRPr sz="1401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1"/>
              <a:buNone/>
              <a:defRPr sz="1401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1"/>
              <a:buNone/>
              <a:defRPr sz="1401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1"/>
              <a:buNone/>
              <a:defRPr sz="1401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1"/>
              <a:buNone/>
              <a:defRPr sz="140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5" name="Google Shape;3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6" name="Google Shape;3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2"/>
          <p:cNvSpPr txBox="1">
            <a:spLocks noGrp="1"/>
          </p:cNvSpPr>
          <p:nvPr>
            <p:ph type="ctrTitle"/>
          </p:nvPr>
        </p:nvSpPr>
        <p:spPr>
          <a:xfrm>
            <a:off x="685800" y="2130427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12"/>
          <p:cNvSpPr txBox="1"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0">
              <a:spcBef>
                <a:spcPts val="620"/>
              </a:spcBef>
              <a:spcAft>
                <a:spcPts val="0"/>
              </a:spcAft>
              <a:buClr>
                <a:srgbClr val="888888"/>
              </a:buClr>
              <a:buSzPts val="3100"/>
              <a:buNone/>
              <a:defRPr>
                <a:solidFill>
                  <a:srgbClr val="888888"/>
                </a:solidFill>
              </a:defRPr>
            </a:lvl1pPr>
            <a:lvl2pPr lvl="1" algn="ctr" rtl="0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2pPr>
            <a:lvl3pPr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1" name="Google Shape;3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3" name="Google Shape;3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"/>
          <p:cNvSpPr txBox="1">
            <a:spLocks noGrp="1"/>
          </p:cNvSpPr>
          <p:nvPr>
            <p:ph type="title"/>
          </p:nvPr>
        </p:nvSpPr>
        <p:spPr>
          <a:xfrm rot="5400000">
            <a:off x="4732350" y="2171699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3"/>
          <p:cNvSpPr txBox="1">
            <a:spLocks noGrp="1"/>
          </p:cNvSpPr>
          <p:nvPr>
            <p:ph type="body" idx="1"/>
          </p:nvPr>
        </p:nvSpPr>
        <p:spPr>
          <a:xfrm rot="5400000">
            <a:off x="541351" y="190499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4" name="Google Shape;31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6" name="Google Shape;31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9" name="Google Shape;319;p4"/>
          <p:cNvSpPr txBox="1">
            <a:spLocks noGrp="1"/>
          </p:cNvSpPr>
          <p:nvPr>
            <p:ph type="body" idx="1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0" name="Google Shape;32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"/>
          <p:cNvSpPr txBox="1">
            <a:spLocks noGrp="1"/>
          </p:cNvSpPr>
          <p:nvPr>
            <p:ph type="title"/>
          </p:nvPr>
        </p:nvSpPr>
        <p:spPr>
          <a:xfrm>
            <a:off x="1792289" y="4800603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5"/>
          <p:cNvSpPr>
            <a:spLocks noGrp="1"/>
          </p:cNvSpPr>
          <p:nvPr>
            <p:ph type="pic" idx="2"/>
          </p:nvPr>
        </p:nvSpPr>
        <p:spPr>
          <a:xfrm>
            <a:off x="1792289" y="61277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199"/>
              <a:buFont typeface="Arial"/>
              <a:buNone/>
              <a:defRPr sz="319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799"/>
              <a:buFont typeface="Arial"/>
              <a:buNone/>
              <a:defRPr sz="2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6" name="Google Shape;326;p5"/>
          <p:cNvSpPr txBox="1">
            <a:spLocks noGrp="1"/>
          </p:cNvSpPr>
          <p:nvPr>
            <p:ph type="body" idx="1"/>
          </p:nvPr>
        </p:nvSpPr>
        <p:spPr>
          <a:xfrm>
            <a:off x="1792289" y="5367356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None/>
              <a:defRPr sz="1401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1"/>
              <a:buNone/>
              <a:defRPr sz="1001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9pPr>
          </a:lstStyle>
          <a:p>
            <a:endParaRPr/>
          </a:p>
        </p:txBody>
      </p:sp>
      <p:sp>
        <p:nvSpPr>
          <p:cNvPr id="327" name="Google Shape;32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8" name="Google Shape;32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9" name="Google Shape;32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6"/>
          <p:cNvSpPr txBox="1">
            <a:spLocks noGrp="1"/>
          </p:cNvSpPr>
          <p:nvPr>
            <p:ph type="title"/>
          </p:nvPr>
        </p:nvSpPr>
        <p:spPr>
          <a:xfrm>
            <a:off x="457217" y="273059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6"/>
          <p:cNvSpPr txBox="1">
            <a:spLocks noGrp="1"/>
          </p:cNvSpPr>
          <p:nvPr>
            <p:ph type="body" idx="1"/>
          </p:nvPr>
        </p:nvSpPr>
        <p:spPr>
          <a:xfrm>
            <a:off x="3575057" y="273067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736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199"/>
              <a:buChar char="•"/>
              <a:defRPr sz="3199"/>
            </a:lvl1pPr>
            <a:lvl2pPr marL="914400" lvl="1" indent="-406336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799"/>
              <a:buChar char="–"/>
              <a:defRPr sz="2799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33" name="Google Shape;333;p6"/>
          <p:cNvSpPr txBox="1">
            <a:spLocks noGrp="1"/>
          </p:cNvSpPr>
          <p:nvPr>
            <p:ph type="body" idx="2"/>
          </p:nvPr>
        </p:nvSpPr>
        <p:spPr>
          <a:xfrm>
            <a:off x="457217" y="1435113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None/>
              <a:defRPr sz="1401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1"/>
              <a:buNone/>
              <a:defRPr sz="1001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899"/>
              <a:buNone/>
              <a:defRPr sz="899"/>
            </a:lvl9pPr>
          </a:lstStyle>
          <a:p>
            <a:endParaRPr/>
          </a:p>
        </p:txBody>
      </p:sp>
      <p:sp>
        <p:nvSpPr>
          <p:cNvPr id="334" name="Google Shape;33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5" name="Google Shape;335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0" name="Google Shape;340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3" name="Google Shape;343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9"/>
          <p:cNvSpPr txBox="1">
            <a:spLocks noGrp="1"/>
          </p:cNvSpPr>
          <p:nvPr>
            <p:ph type="body" idx="1"/>
          </p:nvPr>
        </p:nvSpPr>
        <p:spPr>
          <a:xfrm>
            <a:off x="457203" y="1535117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None/>
              <a:defRPr sz="1801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9" name="Google Shape;349;p9"/>
          <p:cNvSpPr txBox="1">
            <a:spLocks noGrp="1"/>
          </p:cNvSpPr>
          <p:nvPr>
            <p:ph type="body" idx="2"/>
          </p:nvPr>
        </p:nvSpPr>
        <p:spPr>
          <a:xfrm>
            <a:off x="457203" y="2174876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50" name="Google Shape;350;p9"/>
          <p:cNvSpPr txBox="1">
            <a:spLocks noGrp="1"/>
          </p:cNvSpPr>
          <p:nvPr>
            <p:ph type="body" idx="3"/>
          </p:nvPr>
        </p:nvSpPr>
        <p:spPr>
          <a:xfrm>
            <a:off x="4645043" y="1535117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None/>
              <a:defRPr sz="1801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1" name="Google Shape;351;p9"/>
          <p:cNvSpPr txBox="1">
            <a:spLocks noGrp="1"/>
          </p:cNvSpPr>
          <p:nvPr>
            <p:ph type="body" idx="4"/>
          </p:nvPr>
        </p:nvSpPr>
        <p:spPr>
          <a:xfrm>
            <a:off x="4645043" y="2174876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52" name="Google Shape;35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4" name="Google Shape;35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7" name="Google Shape;357;p10"/>
          <p:cNvSpPr txBox="1">
            <a:spLocks noGrp="1"/>
          </p:cNvSpPr>
          <p:nvPr>
            <p:ph type="body" idx="1"/>
          </p:nvPr>
        </p:nvSpPr>
        <p:spPr>
          <a:xfrm>
            <a:off x="457200" y="1600206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336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799"/>
              <a:buChar char="•"/>
              <a:defRPr sz="2799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–"/>
              <a:defRPr sz="1801"/>
            </a:lvl4pPr>
            <a:lvl5pPr marL="2286000" lvl="4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»"/>
              <a:defRPr sz="1801"/>
            </a:lvl5pPr>
            <a:lvl6pPr marL="2743200" lvl="5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6pPr>
            <a:lvl7pPr marL="3200400" lvl="6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7pPr>
            <a:lvl8pPr marL="3657600" lvl="7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8pPr>
            <a:lvl9pPr marL="4114800" lvl="8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9pPr>
          </a:lstStyle>
          <a:p>
            <a:endParaRPr/>
          </a:p>
        </p:txBody>
      </p:sp>
      <p:sp>
        <p:nvSpPr>
          <p:cNvPr id="358" name="Google Shape;358;p10"/>
          <p:cNvSpPr txBox="1">
            <a:spLocks noGrp="1"/>
          </p:cNvSpPr>
          <p:nvPr>
            <p:ph type="body" idx="2"/>
          </p:nvPr>
        </p:nvSpPr>
        <p:spPr>
          <a:xfrm>
            <a:off x="4648200" y="1600206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336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799"/>
              <a:buChar char="•"/>
              <a:defRPr sz="2799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–"/>
              <a:defRPr sz="1801"/>
            </a:lvl4pPr>
            <a:lvl5pPr marL="2286000" lvl="4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»"/>
              <a:defRPr sz="1801"/>
            </a:lvl5pPr>
            <a:lvl6pPr marL="2743200" lvl="5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6pPr>
            <a:lvl7pPr marL="3200400" lvl="6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7pPr>
            <a:lvl8pPr marL="3657600" lvl="7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8pPr>
            <a:lvl9pPr marL="4114800" lvl="8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Char char="•"/>
              <a:defRPr sz="1801"/>
            </a:lvl9pPr>
          </a:lstStyle>
          <a:p>
            <a:endParaRPr/>
          </a:p>
        </p:txBody>
      </p:sp>
      <p:sp>
        <p:nvSpPr>
          <p:cNvPr id="359" name="Google Shape;35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1" name="Google Shape;30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25450" algn="l" rtl="0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•"/>
              <a:defRPr sz="3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2" name="Google Shape;30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3" name="Google Shape;30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4" name="Google Shape;30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13"/>
          <p:cNvSpPr txBox="1">
            <a:spLocks noGrp="1"/>
          </p:cNvSpPr>
          <p:nvPr>
            <p:ph type="title"/>
          </p:nvPr>
        </p:nvSpPr>
        <p:spPr>
          <a:xfrm>
            <a:off x="1571625" y="285750"/>
            <a:ext cx="7215300" cy="10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2600"/>
              <a:buFont typeface="Times New Roman"/>
              <a:buNone/>
            </a:pPr>
            <a:r>
              <a:rPr lang="ru-RU" sz="26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ВЫШНЕВОЛОЦКИЙ ГОРОДСКОЙ ОКРУГ</a:t>
            </a:r>
            <a:endParaRPr/>
          </a:p>
        </p:txBody>
      </p:sp>
      <p:sp>
        <p:nvSpPr>
          <p:cNvPr id="381" name="Google Shape;381;p13"/>
          <p:cNvSpPr txBox="1">
            <a:spLocks noGrp="1"/>
          </p:cNvSpPr>
          <p:nvPr>
            <p:ph type="body" idx="1"/>
          </p:nvPr>
        </p:nvSpPr>
        <p:spPr>
          <a:xfrm>
            <a:off x="500062" y="1714500"/>
            <a:ext cx="8280300" cy="38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i="0" u="none" strike="noStrike" cap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rial"/>
              <a:buNone/>
            </a:pPr>
            <a:r>
              <a:rPr lang="ru-RU" sz="4400" b="1" i="0" u="none" strike="noStrike" cap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Программа поддержки</a:t>
            </a:r>
            <a:endParaRPr sz="4400" b="1" i="0" u="none" strike="noStrike" cap="non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rial"/>
              <a:buNone/>
            </a:pPr>
            <a:r>
              <a:rPr lang="ru-RU" sz="4400" b="1" i="0" u="none" strike="noStrike" cap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школьных инициатив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i="0" u="none" strike="noStrike" cap="non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0" i="0" u="none" strike="noStrike" cap="non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1" i="0" u="none" strike="noStrike" cap="none">
              <a:solidFill>
                <a:srgbClr val="A8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2800"/>
              <a:buFont typeface="Arial"/>
              <a:buNone/>
            </a:pPr>
            <a:r>
              <a:rPr lang="ru-RU" sz="2800" b="1" i="0" u="none" strike="noStrike" cap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2021 год</a:t>
            </a:r>
            <a:endParaRPr/>
          </a:p>
        </p:txBody>
      </p:sp>
      <p:pic>
        <p:nvPicPr>
          <p:cNvPr id="382" name="Google Shape;382;p13" descr="Описание: Описание: гер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8625" y="214312"/>
            <a:ext cx="1214437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22"/>
          <p:cNvSpPr txBox="1"/>
          <p:nvPr/>
        </p:nvSpPr>
        <p:spPr>
          <a:xfrm>
            <a:off x="6570662" y="64325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98989"/>
                </a:buClr>
                <a:buSzPts val="1200"/>
                <a:buFont typeface="Calibri"/>
                <a:buNone/>
              </a:pPr>
              <a:t>10</a:t>
            </a:fld>
            <a:endParaRPr/>
          </a:p>
        </p:txBody>
      </p:sp>
      <p:sp>
        <p:nvSpPr>
          <p:cNvPr id="510" name="Google Shape;510;p22"/>
          <p:cNvSpPr txBox="1"/>
          <p:nvPr/>
        </p:nvSpPr>
        <p:spPr>
          <a:xfrm>
            <a:off x="1058862" y="298450"/>
            <a:ext cx="7013700" cy="63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3000"/>
              <a:buFont typeface="Times New Roman"/>
              <a:buNone/>
            </a:pPr>
            <a:r>
              <a:rPr lang="ru-RU" sz="30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Этапы реализации ПШИ</a:t>
            </a:r>
            <a:endParaRPr/>
          </a:p>
        </p:txBody>
      </p:sp>
      <p:sp>
        <p:nvSpPr>
          <p:cNvPr id="511" name="Google Shape;511;p22"/>
          <p:cNvSpPr/>
          <p:nvPr/>
        </p:nvSpPr>
        <p:spPr>
          <a:xfrm>
            <a:off x="1281112" y="1033462"/>
            <a:ext cx="655500" cy="585900"/>
          </a:xfrm>
          <a:prstGeom prst="ellipse">
            <a:avLst/>
          </a:prstGeom>
          <a:solidFill>
            <a:srgbClr val="2B9BAC"/>
          </a:solidFill>
          <a:ln w="5715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mes New Roman"/>
              <a:buNone/>
            </a:pPr>
            <a:r>
              <a:rPr lang="ru-RU" sz="1700" b="1" i="0" u="none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endParaRPr/>
          </a:p>
        </p:txBody>
      </p:sp>
      <p:sp>
        <p:nvSpPr>
          <p:cNvPr id="512" name="Google Shape;512;p22"/>
          <p:cNvSpPr txBox="1"/>
          <p:nvPr/>
        </p:nvSpPr>
        <p:spPr>
          <a:xfrm>
            <a:off x="2038350" y="1138237"/>
            <a:ext cx="4118100" cy="376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«Школа ПШИ»</a:t>
            </a:r>
            <a:endParaRPr/>
          </a:p>
        </p:txBody>
      </p:sp>
      <p:sp>
        <p:nvSpPr>
          <p:cNvPr id="513" name="Google Shape;513;p22"/>
          <p:cNvSpPr/>
          <p:nvPr/>
        </p:nvSpPr>
        <p:spPr>
          <a:xfrm>
            <a:off x="1281112" y="1658937"/>
            <a:ext cx="655500" cy="587400"/>
          </a:xfrm>
          <a:prstGeom prst="ellipse">
            <a:avLst/>
          </a:prstGeom>
          <a:solidFill>
            <a:srgbClr val="2B9BAC"/>
          </a:solidFill>
          <a:ln w="5715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mes New Roman"/>
              <a:buNone/>
            </a:pPr>
            <a:r>
              <a:rPr lang="ru-RU" sz="1700" b="1" i="0" u="none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II</a:t>
            </a:r>
            <a:endParaRPr/>
          </a:p>
        </p:txBody>
      </p:sp>
      <p:sp>
        <p:nvSpPr>
          <p:cNvPr id="514" name="Google Shape;514;p22"/>
          <p:cNvSpPr txBox="1"/>
          <p:nvPr/>
        </p:nvSpPr>
        <p:spPr>
          <a:xfrm>
            <a:off x="2038350" y="1646237"/>
            <a:ext cx="4118100" cy="601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Собрание – отбор проекта и определение степени участия обучающихся</a:t>
            </a:r>
            <a:endParaRPr/>
          </a:p>
        </p:txBody>
      </p:sp>
      <p:sp>
        <p:nvSpPr>
          <p:cNvPr id="515" name="Google Shape;515;p22"/>
          <p:cNvSpPr/>
          <p:nvPr/>
        </p:nvSpPr>
        <p:spPr>
          <a:xfrm>
            <a:off x="1281112" y="2287587"/>
            <a:ext cx="655500" cy="585900"/>
          </a:xfrm>
          <a:prstGeom prst="ellipse">
            <a:avLst/>
          </a:prstGeom>
          <a:solidFill>
            <a:srgbClr val="2B9BAC"/>
          </a:solidFill>
          <a:ln w="5715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mes New Roman"/>
              <a:buNone/>
            </a:pPr>
            <a:r>
              <a:rPr lang="ru-RU" sz="1700" b="1" i="0" u="none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III</a:t>
            </a:r>
            <a:endParaRPr/>
          </a:p>
        </p:txBody>
      </p:sp>
      <p:sp>
        <p:nvSpPr>
          <p:cNvPr id="516" name="Google Shape;516;p22"/>
          <p:cNvSpPr txBox="1"/>
          <p:nvPr/>
        </p:nvSpPr>
        <p:spPr>
          <a:xfrm>
            <a:off x="2038350" y="2365375"/>
            <a:ext cx="4118100" cy="430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Подготовка конкурсных заявок</a:t>
            </a:r>
            <a:endParaRPr/>
          </a:p>
        </p:txBody>
      </p:sp>
      <p:sp>
        <p:nvSpPr>
          <p:cNvPr id="517" name="Google Shape;517;p22"/>
          <p:cNvSpPr/>
          <p:nvPr/>
        </p:nvSpPr>
        <p:spPr>
          <a:xfrm>
            <a:off x="1285875" y="2908300"/>
            <a:ext cx="655500" cy="585900"/>
          </a:xfrm>
          <a:prstGeom prst="ellipse">
            <a:avLst/>
          </a:prstGeom>
          <a:solidFill>
            <a:srgbClr val="2B9BAC"/>
          </a:solidFill>
          <a:ln w="5715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mes New Roman"/>
              <a:buNone/>
            </a:pPr>
            <a:r>
              <a:rPr lang="ru-RU" sz="1700" b="1" i="0" u="none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IV</a:t>
            </a:r>
            <a:endParaRPr/>
          </a:p>
        </p:txBody>
      </p:sp>
      <p:sp>
        <p:nvSpPr>
          <p:cNvPr id="518" name="Google Shape;518;p22"/>
          <p:cNvSpPr txBox="1"/>
          <p:nvPr/>
        </p:nvSpPr>
        <p:spPr>
          <a:xfrm>
            <a:off x="2038350" y="2981325"/>
            <a:ext cx="4118100" cy="4287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КОНКУРС</a:t>
            </a:r>
            <a:endParaRPr/>
          </a:p>
        </p:txBody>
      </p:sp>
      <p:sp>
        <p:nvSpPr>
          <p:cNvPr id="519" name="Google Shape;519;p22"/>
          <p:cNvSpPr/>
          <p:nvPr/>
        </p:nvSpPr>
        <p:spPr>
          <a:xfrm>
            <a:off x="1281112" y="3529012"/>
            <a:ext cx="655500" cy="585900"/>
          </a:xfrm>
          <a:prstGeom prst="ellipse">
            <a:avLst/>
          </a:prstGeom>
          <a:solidFill>
            <a:srgbClr val="2B9BAC"/>
          </a:solidFill>
          <a:ln w="5715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mes New Roman"/>
              <a:buNone/>
            </a:pPr>
            <a:r>
              <a:rPr lang="ru-RU" sz="1700" b="1" i="0" u="none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V</a:t>
            </a:r>
            <a:endParaRPr/>
          </a:p>
        </p:txBody>
      </p:sp>
      <p:sp>
        <p:nvSpPr>
          <p:cNvPr id="520" name="Google Shape;520;p22"/>
          <p:cNvSpPr txBox="1"/>
          <p:nvPr/>
        </p:nvSpPr>
        <p:spPr>
          <a:xfrm>
            <a:off x="2038350" y="3551237"/>
            <a:ext cx="4118100" cy="5367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Приказ Управления образования о распределении</a:t>
            </a:r>
            <a:endParaRPr/>
          </a:p>
        </p:txBody>
      </p:sp>
      <p:sp>
        <p:nvSpPr>
          <p:cNvPr id="521" name="Google Shape;521;p22"/>
          <p:cNvSpPr/>
          <p:nvPr/>
        </p:nvSpPr>
        <p:spPr>
          <a:xfrm>
            <a:off x="1289050" y="4143375"/>
            <a:ext cx="655500" cy="585900"/>
          </a:xfrm>
          <a:prstGeom prst="ellipse">
            <a:avLst/>
          </a:prstGeom>
          <a:solidFill>
            <a:srgbClr val="2B9BAC"/>
          </a:solidFill>
          <a:ln w="5715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mes New Roman"/>
              <a:buNone/>
            </a:pPr>
            <a:r>
              <a:rPr lang="ru-RU" sz="1700" b="1" i="0" u="none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VI</a:t>
            </a:r>
            <a:endParaRPr/>
          </a:p>
        </p:txBody>
      </p:sp>
      <p:sp>
        <p:nvSpPr>
          <p:cNvPr id="522" name="Google Shape;522;p22"/>
          <p:cNvSpPr txBox="1"/>
          <p:nvPr/>
        </p:nvSpPr>
        <p:spPr>
          <a:xfrm>
            <a:off x="2055812" y="4848225"/>
            <a:ext cx="4118100" cy="4287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Реализация проектов</a:t>
            </a:r>
            <a:endParaRPr/>
          </a:p>
        </p:txBody>
      </p:sp>
      <p:sp>
        <p:nvSpPr>
          <p:cNvPr id="523" name="Google Shape;523;p22"/>
          <p:cNvSpPr/>
          <p:nvPr/>
        </p:nvSpPr>
        <p:spPr>
          <a:xfrm>
            <a:off x="1281112" y="4762500"/>
            <a:ext cx="655500" cy="587400"/>
          </a:xfrm>
          <a:prstGeom prst="ellipse">
            <a:avLst/>
          </a:prstGeom>
          <a:solidFill>
            <a:srgbClr val="2B9BAC"/>
          </a:solidFill>
          <a:ln w="5715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ru-RU" sz="1400" b="1" i="0" u="none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VII</a:t>
            </a:r>
            <a:endParaRPr/>
          </a:p>
        </p:txBody>
      </p:sp>
      <p:sp>
        <p:nvSpPr>
          <p:cNvPr id="524" name="Google Shape;524;p22"/>
          <p:cNvSpPr txBox="1"/>
          <p:nvPr/>
        </p:nvSpPr>
        <p:spPr>
          <a:xfrm>
            <a:off x="2058987" y="5416550"/>
            <a:ext cx="4116300" cy="5079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Тожественное открытие, освещение в СМИ</a:t>
            </a:r>
            <a:endParaRPr/>
          </a:p>
        </p:txBody>
      </p:sp>
      <p:sp>
        <p:nvSpPr>
          <p:cNvPr id="525" name="Google Shape;525;p22"/>
          <p:cNvSpPr/>
          <p:nvPr/>
        </p:nvSpPr>
        <p:spPr>
          <a:xfrm>
            <a:off x="1281112" y="5378450"/>
            <a:ext cx="655500" cy="585900"/>
          </a:xfrm>
          <a:prstGeom prst="ellipse">
            <a:avLst/>
          </a:prstGeom>
          <a:solidFill>
            <a:srgbClr val="2B9BAC"/>
          </a:solidFill>
          <a:ln w="5715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ru-RU" sz="1400" b="1" i="0" u="none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IIX</a:t>
            </a:r>
            <a:endParaRPr/>
          </a:p>
        </p:txBody>
      </p:sp>
      <p:sp>
        <p:nvSpPr>
          <p:cNvPr id="526" name="Google Shape;526;p22"/>
          <p:cNvSpPr txBox="1"/>
          <p:nvPr/>
        </p:nvSpPr>
        <p:spPr>
          <a:xfrm>
            <a:off x="2063750" y="6076950"/>
            <a:ext cx="4116300" cy="430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Подведение итогов</a:t>
            </a:r>
            <a:endParaRPr/>
          </a:p>
        </p:txBody>
      </p:sp>
      <p:sp>
        <p:nvSpPr>
          <p:cNvPr id="527" name="Google Shape;527;p22"/>
          <p:cNvSpPr txBox="1"/>
          <p:nvPr/>
        </p:nvSpPr>
        <p:spPr>
          <a:xfrm>
            <a:off x="6429375" y="1143000"/>
            <a:ext cx="1917600" cy="376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1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Февраль, 2021 г.</a:t>
            </a:r>
            <a:endParaRPr/>
          </a:p>
        </p:txBody>
      </p:sp>
      <p:sp>
        <p:nvSpPr>
          <p:cNvPr id="528" name="Google Shape;528;p22"/>
          <p:cNvSpPr txBox="1"/>
          <p:nvPr/>
        </p:nvSpPr>
        <p:spPr>
          <a:xfrm>
            <a:off x="6429375" y="1714500"/>
            <a:ext cx="1917600" cy="469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1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апрель, 2021 г.</a:t>
            </a:r>
            <a:endParaRPr/>
          </a:p>
        </p:txBody>
      </p:sp>
      <p:sp>
        <p:nvSpPr>
          <p:cNvPr id="529" name="Google Shape;529;p22"/>
          <p:cNvSpPr txBox="1"/>
          <p:nvPr/>
        </p:nvSpPr>
        <p:spPr>
          <a:xfrm>
            <a:off x="6429375" y="2428875"/>
            <a:ext cx="1917600" cy="376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1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апрель, 2021 г.</a:t>
            </a:r>
            <a:endParaRPr/>
          </a:p>
        </p:txBody>
      </p:sp>
      <p:sp>
        <p:nvSpPr>
          <p:cNvPr id="530" name="Google Shape;530;p22"/>
          <p:cNvSpPr txBox="1"/>
          <p:nvPr/>
        </p:nvSpPr>
        <p:spPr>
          <a:xfrm>
            <a:off x="6429375" y="2928937"/>
            <a:ext cx="1917600" cy="376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1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Май, 2021 г.</a:t>
            </a:r>
            <a:endParaRPr/>
          </a:p>
        </p:txBody>
      </p:sp>
      <p:sp>
        <p:nvSpPr>
          <p:cNvPr id="531" name="Google Shape;531;p22"/>
          <p:cNvSpPr txBox="1"/>
          <p:nvPr/>
        </p:nvSpPr>
        <p:spPr>
          <a:xfrm>
            <a:off x="6429375" y="4214812"/>
            <a:ext cx="1917600" cy="376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1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Июнь, 2021 г.</a:t>
            </a:r>
            <a:endParaRPr/>
          </a:p>
        </p:txBody>
      </p:sp>
      <p:sp>
        <p:nvSpPr>
          <p:cNvPr id="532" name="Google Shape;532;p22"/>
          <p:cNvSpPr txBox="1"/>
          <p:nvPr/>
        </p:nvSpPr>
        <p:spPr>
          <a:xfrm>
            <a:off x="6429375" y="4857750"/>
            <a:ext cx="1917600" cy="484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Times New Roman"/>
              <a:buNone/>
            </a:pPr>
            <a:r>
              <a:rPr lang="ru-RU" sz="1600" b="1" i="1" u="none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До 1 сентября, 2021 г.</a:t>
            </a:r>
            <a:endParaRPr/>
          </a:p>
        </p:txBody>
      </p:sp>
      <p:sp>
        <p:nvSpPr>
          <p:cNvPr id="533" name="Google Shape;533;p22"/>
          <p:cNvSpPr txBox="1"/>
          <p:nvPr/>
        </p:nvSpPr>
        <p:spPr>
          <a:xfrm>
            <a:off x="6429375" y="5429250"/>
            <a:ext cx="1917600" cy="484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1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Сентябрь, 2021 г.</a:t>
            </a:r>
            <a:endParaRPr/>
          </a:p>
        </p:txBody>
      </p:sp>
      <p:sp>
        <p:nvSpPr>
          <p:cNvPr id="534" name="Google Shape;534;p22"/>
          <p:cNvSpPr txBox="1"/>
          <p:nvPr/>
        </p:nvSpPr>
        <p:spPr>
          <a:xfrm>
            <a:off x="6429375" y="6072187"/>
            <a:ext cx="1917600" cy="4809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1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Октябрь – декабрь, 2021 г.</a:t>
            </a:r>
            <a:endParaRPr/>
          </a:p>
        </p:txBody>
      </p:sp>
      <p:pic>
        <p:nvPicPr>
          <p:cNvPr id="535" name="Google Shape;535;p22" descr="право, стрелка, 6 значо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9060000" flipH="1">
            <a:off x="788987" y="1271587"/>
            <a:ext cx="731837" cy="731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36" name="Google Shape;536;p22" descr="право, стрелка, 6 значо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9060000" flipH="1">
            <a:off x="785812" y="1916112"/>
            <a:ext cx="731837" cy="731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37" name="Google Shape;537;p22" descr="право, стрелка, 6 значо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9060000" flipH="1">
            <a:off x="788987" y="2562225"/>
            <a:ext cx="731837" cy="731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38" name="Google Shape;538;p22" descr="право, стрелка, 6 значо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9060000" flipH="1">
            <a:off x="785812" y="3206750"/>
            <a:ext cx="731837" cy="731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39" name="Google Shape;539;p22" descr="право, стрелка, 6 значо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9060000" flipH="1">
            <a:off x="785812" y="3849687"/>
            <a:ext cx="731837" cy="731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0" name="Google Shape;540;p22" descr="право, стрелка, 6 значо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9060000" flipH="1">
            <a:off x="784225" y="4492625"/>
            <a:ext cx="731837" cy="731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1" name="Google Shape;541;p22" descr="право, стрелка, 6 значо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9060000" flipH="1">
            <a:off x="784225" y="5132387"/>
            <a:ext cx="731837" cy="731837"/>
          </a:xfrm>
          <a:prstGeom prst="rect">
            <a:avLst/>
          </a:prstGeom>
          <a:noFill/>
          <a:ln>
            <a:noFill/>
          </a:ln>
        </p:spPr>
      </p:pic>
      <p:sp>
        <p:nvSpPr>
          <p:cNvPr id="542" name="Google Shape;542;p22"/>
          <p:cNvSpPr txBox="1"/>
          <p:nvPr/>
        </p:nvSpPr>
        <p:spPr>
          <a:xfrm>
            <a:off x="2051050" y="4221162"/>
            <a:ext cx="4116300" cy="430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Заключение МК</a:t>
            </a:r>
            <a:endParaRPr/>
          </a:p>
        </p:txBody>
      </p:sp>
      <p:sp>
        <p:nvSpPr>
          <p:cNvPr id="543" name="Google Shape;543;p22"/>
          <p:cNvSpPr txBox="1"/>
          <p:nvPr/>
        </p:nvSpPr>
        <p:spPr>
          <a:xfrm>
            <a:off x="6429375" y="3643312"/>
            <a:ext cx="1917600" cy="376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1" i="1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Май, 2021 г.</a:t>
            </a:r>
            <a:endParaRPr/>
          </a:p>
        </p:txBody>
      </p:sp>
      <p:sp>
        <p:nvSpPr>
          <p:cNvPr id="544" name="Google Shape;544;p22"/>
          <p:cNvSpPr/>
          <p:nvPr/>
        </p:nvSpPr>
        <p:spPr>
          <a:xfrm>
            <a:off x="1281112" y="5999162"/>
            <a:ext cx="655500" cy="585900"/>
          </a:xfrm>
          <a:prstGeom prst="ellipse">
            <a:avLst/>
          </a:prstGeom>
          <a:solidFill>
            <a:srgbClr val="2B9BAC"/>
          </a:solidFill>
          <a:ln w="57150" cap="flat" cmpd="sng">
            <a:solidFill>
              <a:srgbClr val="FF81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imes New Roman"/>
              <a:buNone/>
            </a:pPr>
            <a:r>
              <a:rPr lang="ru-RU" sz="1400" b="1" i="0" u="none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IX</a:t>
            </a:r>
            <a:endParaRPr/>
          </a:p>
        </p:txBody>
      </p:sp>
      <p:pic>
        <p:nvPicPr>
          <p:cNvPr id="545" name="Google Shape;545;p22" descr="право, стрелка, 6 значо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9060000" flipH="1">
            <a:off x="795337" y="5776912"/>
            <a:ext cx="731837" cy="731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46" name="Google Shape;546;p22" descr="Описание: Описание: герб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875" y="0"/>
            <a:ext cx="1214437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23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98989"/>
                </a:buClr>
                <a:buSzPts val="1200"/>
                <a:buFont typeface="Calibri"/>
                <a:buNone/>
              </a:pPr>
              <a:t>11</a:t>
            </a:fld>
            <a:endParaRPr/>
          </a:p>
        </p:txBody>
      </p:sp>
      <p:sp>
        <p:nvSpPr>
          <p:cNvPr id="552" name="Google Shape;552;p23"/>
          <p:cNvSpPr txBox="1"/>
          <p:nvPr/>
        </p:nvSpPr>
        <p:spPr>
          <a:xfrm>
            <a:off x="1214437" y="311150"/>
            <a:ext cx="7597800" cy="6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3000"/>
              <a:buFont typeface="Times New Roman"/>
              <a:buNone/>
            </a:pPr>
            <a:r>
              <a:rPr lang="ru-RU" sz="30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Критерии конкурсного отбора проектов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3000"/>
              <a:buFont typeface="Times New Roman"/>
              <a:buNone/>
            </a:pPr>
            <a:r>
              <a:rPr lang="ru-RU" sz="30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от 1 до 10 баллов</a:t>
            </a:r>
            <a:endParaRPr/>
          </a:p>
        </p:txBody>
      </p:sp>
      <p:sp>
        <p:nvSpPr>
          <p:cNvPr id="553" name="Google Shape;553;p23"/>
          <p:cNvSpPr txBox="1"/>
          <p:nvPr/>
        </p:nvSpPr>
        <p:spPr>
          <a:xfrm>
            <a:off x="857250" y="1428750"/>
            <a:ext cx="7672500" cy="7143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79412" marR="0" lvl="0" indent="-37941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ru-RU"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Креативная составляющая (оригинальность, новизна)</a:t>
            </a:r>
            <a:endParaRPr/>
          </a:p>
        </p:txBody>
      </p:sp>
      <p:sp>
        <p:nvSpPr>
          <p:cNvPr id="554" name="Google Shape;554;p23"/>
          <p:cNvSpPr txBox="1"/>
          <p:nvPr/>
        </p:nvSpPr>
        <p:spPr>
          <a:xfrm>
            <a:off x="857250" y="2357437"/>
            <a:ext cx="7680300" cy="523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79412" marR="0" lvl="0" indent="-37941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ru-RU"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Актуальность</a:t>
            </a:r>
            <a:endParaRPr/>
          </a:p>
        </p:txBody>
      </p:sp>
      <p:sp>
        <p:nvSpPr>
          <p:cNvPr id="555" name="Google Shape;555;p23"/>
          <p:cNvSpPr txBox="1"/>
          <p:nvPr/>
        </p:nvSpPr>
        <p:spPr>
          <a:xfrm>
            <a:off x="857250" y="3143250"/>
            <a:ext cx="7680300" cy="5175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79412" marR="0" lvl="0" indent="-379412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ru-RU"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Вовлеченность</a:t>
            </a:r>
            <a:endParaRPr/>
          </a:p>
        </p:txBody>
      </p:sp>
      <p:pic>
        <p:nvPicPr>
          <p:cNvPr id="556" name="Google Shape;556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82" y="1571612"/>
            <a:ext cx="636362" cy="514875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pic>
        <p:nvPicPr>
          <p:cNvPr id="557" name="Google Shape;557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82" y="2428868"/>
            <a:ext cx="636362" cy="514875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pic>
        <p:nvPicPr>
          <p:cNvPr id="558" name="Google Shape;558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82" y="3143248"/>
            <a:ext cx="636362" cy="514875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pic>
        <p:nvPicPr>
          <p:cNvPr id="559" name="Google Shape;559;p23" descr="Описание: Описание: герб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2875" y="0"/>
            <a:ext cx="1214437" cy="128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0" name="Google Shape;560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82" y="4000504"/>
            <a:ext cx="636362" cy="514875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sp>
        <p:nvSpPr>
          <p:cNvPr id="561" name="Google Shape;561;p23"/>
          <p:cNvSpPr txBox="1"/>
          <p:nvPr/>
        </p:nvSpPr>
        <p:spPr>
          <a:xfrm>
            <a:off x="857250" y="4000500"/>
            <a:ext cx="7680300" cy="1071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ru-RU"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Проработанность (наличие краткого сметного расчета; эскизов; оценок востребованности на основе опросов мнения; обоснование социальных и экономических эффектов от реализации проекта)</a:t>
            </a:r>
            <a:endParaRPr/>
          </a:p>
        </p:txBody>
      </p:sp>
      <p:pic>
        <p:nvPicPr>
          <p:cNvPr id="562" name="Google Shape;56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82" y="5286388"/>
            <a:ext cx="636362" cy="514875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sp>
        <p:nvSpPr>
          <p:cNvPr id="563" name="Google Shape;563;p23"/>
          <p:cNvSpPr txBox="1"/>
          <p:nvPr/>
        </p:nvSpPr>
        <p:spPr>
          <a:xfrm>
            <a:off x="857250" y="5214937"/>
            <a:ext cx="6572100" cy="7143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ru-RU"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Качество презентации (визуализация и выступление)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24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98989"/>
                </a:buClr>
                <a:buSzPts val="1200"/>
                <a:buFont typeface="Calibri"/>
                <a:buNone/>
              </a:pPr>
              <a:t>12</a:t>
            </a:fld>
            <a:endParaRPr/>
          </a:p>
        </p:txBody>
      </p:sp>
      <p:sp>
        <p:nvSpPr>
          <p:cNvPr id="569" name="Google Shape;569;p24"/>
          <p:cNvSpPr txBox="1"/>
          <p:nvPr/>
        </p:nvSpPr>
        <p:spPr>
          <a:xfrm>
            <a:off x="1058862" y="274637"/>
            <a:ext cx="7753200" cy="63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3000"/>
              <a:buFont typeface="Times New Roman"/>
              <a:buNone/>
            </a:pPr>
            <a:r>
              <a:rPr lang="ru-RU" sz="30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Состав конкурсной документации для ПШИ </a:t>
            </a:r>
            <a:endParaRPr/>
          </a:p>
        </p:txBody>
      </p:sp>
      <p:sp>
        <p:nvSpPr>
          <p:cNvPr id="570" name="Google Shape;570;p24"/>
          <p:cNvSpPr txBox="1">
            <a:spLocks noGrp="1"/>
          </p:cNvSpPr>
          <p:nvPr>
            <p:ph type="body" idx="4294967295"/>
          </p:nvPr>
        </p:nvSpPr>
        <p:spPr>
          <a:xfrm>
            <a:off x="285720" y="1357298"/>
            <a:ext cx="8715300" cy="50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2" spcCol="540000" anchor="t" anchorCtr="0">
            <a:normAutofit/>
          </a:bodyPr>
          <a:lstStyle/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Заявка на участие в конкурсном отборе;</a:t>
            </a:r>
            <a:endParaRPr sz="224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Протокол собрания;</a:t>
            </a:r>
            <a:endParaRPr sz="224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Регистрационный лист;</a:t>
            </a:r>
            <a:endParaRPr sz="224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Фотографии с собрания;</a:t>
            </a:r>
            <a:endParaRPr sz="224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Финансовое обеспечение проекта за счет внебюджетных </a:t>
            </a:r>
            <a:r>
              <a:rPr lang="ru-RU" sz="2240" b="0" i="0" u="none" strike="noStrike" cap="none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средств :</a:t>
            </a:r>
            <a:endParaRPr/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Гарантийные письма от руководителей образовательных организаций;</a:t>
            </a:r>
            <a:endParaRPr sz="224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Локальная смета (сметный расчет)»;</a:t>
            </a:r>
            <a:endParaRPr sz="224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endParaRPr sz="224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Документы, подтверждающие использование СМИ (статья, сайт);</a:t>
            </a:r>
            <a:endParaRPr sz="224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1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до проведения собрания</a:t>
            </a:r>
            <a:endParaRPr/>
          </a:p>
          <a:p>
            <a:pPr marL="457200" marR="0" lvl="1" indent="-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Times New Roman"/>
              <a:buChar char="-"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после проведения собрания</a:t>
            </a:r>
            <a:endParaRPr/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</a:pPr>
            <a:r>
              <a:rPr lang="ru-RU" sz="224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Иные документы;</a:t>
            </a:r>
            <a:endParaRPr sz="224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1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r>
              <a:rPr lang="ru-RU" sz="72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"/>
              <a:buFont typeface="Arial"/>
              <a:buNone/>
            </a:pPr>
            <a:endParaRPr sz="72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71" name="Google Shape;571;p24" descr="Описание: Описание: гер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875" y="0"/>
            <a:ext cx="1214437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25"/>
          <p:cNvSpPr txBox="1">
            <a:spLocks noGrp="1"/>
          </p:cNvSpPr>
          <p:nvPr>
            <p:ph type="title"/>
          </p:nvPr>
        </p:nvSpPr>
        <p:spPr>
          <a:xfrm>
            <a:off x="1058862" y="211137"/>
            <a:ext cx="7993200" cy="9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2800"/>
              <a:buFont typeface="Times New Roman"/>
              <a:buNone/>
            </a:pPr>
            <a:r>
              <a:rPr lang="ru-RU" sz="28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ВЫШНЕВОЛОЦКИЙ ГОРОДСКОЙ ОКРУГ</a:t>
            </a:r>
            <a:endParaRPr/>
          </a:p>
        </p:txBody>
      </p:sp>
      <p:sp>
        <p:nvSpPr>
          <p:cNvPr id="579" name="Google Shape;579;p25"/>
          <p:cNvSpPr txBox="1"/>
          <p:nvPr/>
        </p:nvSpPr>
        <p:spPr>
          <a:xfrm>
            <a:off x="1714500" y="2643187"/>
            <a:ext cx="5976900" cy="244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Times New Roman"/>
              <a:buNone/>
            </a:pPr>
            <a:r>
              <a:rPr lang="ru-RU" sz="3200" b="1" i="0" u="none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СПАСИБО ЗА ВНИМАНИЕ!!!</a:t>
            </a:r>
            <a:endParaRPr/>
          </a:p>
        </p:txBody>
      </p:sp>
      <p:pic>
        <p:nvPicPr>
          <p:cNvPr id="580" name="Google Shape;580;p25" descr="Описание: Описание: гер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875" y="0"/>
            <a:ext cx="1214437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4"/>
          <p:cNvSpPr txBox="1">
            <a:spLocks noGrp="1"/>
          </p:cNvSpPr>
          <p:nvPr>
            <p:ph type="title"/>
          </p:nvPr>
        </p:nvSpPr>
        <p:spPr>
          <a:xfrm>
            <a:off x="1571625" y="285750"/>
            <a:ext cx="7215300" cy="10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2600"/>
              <a:buFont typeface="Times New Roman"/>
              <a:buNone/>
            </a:pPr>
            <a:r>
              <a:rPr lang="ru-RU" sz="26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ВЫШНЕВОЛОЦКИЙ ГОРОДСКОЙ ОКРУГ</a:t>
            </a:r>
            <a:endParaRPr/>
          </a:p>
        </p:txBody>
      </p:sp>
      <p:sp>
        <p:nvSpPr>
          <p:cNvPr id="390" name="Google Shape;390;p14"/>
          <p:cNvSpPr txBox="1">
            <a:spLocks noGrp="1"/>
          </p:cNvSpPr>
          <p:nvPr>
            <p:ph type="body" idx="1"/>
          </p:nvPr>
        </p:nvSpPr>
        <p:spPr>
          <a:xfrm>
            <a:off x="539750" y="1412875"/>
            <a:ext cx="8280300" cy="51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i="0" u="none" strike="noStrike" cap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rial"/>
              <a:buNone/>
            </a:pPr>
            <a:r>
              <a:rPr lang="ru-RU" sz="4400" b="1" i="0" u="none" strike="noStrike" cap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Общая информация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rial"/>
              <a:buNone/>
            </a:pPr>
            <a:r>
              <a:rPr lang="ru-RU" sz="4400" b="1" i="0" u="none" strike="noStrike" cap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 инициативном бюджетировании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rial"/>
              <a:buNone/>
            </a:pPr>
            <a:r>
              <a:rPr lang="ru-RU" sz="4400" b="1" i="0" u="none" strike="noStrike" cap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школьных проектов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2800"/>
              <a:buFont typeface="Arial"/>
              <a:buNone/>
            </a:pPr>
            <a:r>
              <a:rPr lang="ru-RU" sz="2800" b="1" i="0" u="none" strike="noStrike" cap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2021 год</a:t>
            </a:r>
            <a:endParaRPr sz="2800" b="1" i="0" u="none" strike="noStrike" cap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1312" marR="0" lvl="0" indent="-61912" algn="l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91" name="Google Shape;391;p14" descr="Описание: Описание: гер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312" y="214312"/>
            <a:ext cx="1214437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6"/>
          <p:cNvSpPr txBox="1">
            <a:spLocks noGrp="1"/>
          </p:cNvSpPr>
          <p:nvPr>
            <p:ph type="title"/>
          </p:nvPr>
        </p:nvSpPr>
        <p:spPr>
          <a:xfrm>
            <a:off x="1571625" y="285750"/>
            <a:ext cx="7215300" cy="10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2600"/>
              <a:buFont typeface="Times New Roman"/>
              <a:buNone/>
            </a:pPr>
            <a:r>
              <a:rPr lang="ru-RU" sz="26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ВЫШНЕВОЛОЦКИЙ ГОРОДСКОЙ ОКРУГ</a:t>
            </a:r>
            <a:endParaRPr/>
          </a:p>
        </p:txBody>
      </p:sp>
      <p:sp>
        <p:nvSpPr>
          <p:cNvPr id="408" name="Google Shape;408;p16"/>
          <p:cNvSpPr txBox="1">
            <a:spLocks noGrp="1"/>
          </p:cNvSpPr>
          <p:nvPr>
            <p:ph type="body" idx="1"/>
          </p:nvPr>
        </p:nvSpPr>
        <p:spPr>
          <a:xfrm>
            <a:off x="539750" y="1412875"/>
            <a:ext cx="8280300" cy="51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rial"/>
              <a:buNone/>
            </a:pPr>
            <a:r>
              <a:rPr lang="ru-RU" sz="4400" b="1" i="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Проект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Arial"/>
              <a:buNone/>
            </a:pPr>
            <a:r>
              <a:rPr lang="ru-RU" sz="4400" b="1" i="0" u="none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«Школьная инициатива»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2800"/>
              <a:buFont typeface="Arial"/>
              <a:buNone/>
            </a:pPr>
            <a:r>
              <a:rPr lang="ru-RU" sz="28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2021 год</a:t>
            </a:r>
            <a:endParaRPr/>
          </a:p>
        </p:txBody>
      </p:sp>
      <p:pic>
        <p:nvPicPr>
          <p:cNvPr id="409" name="Google Shape;409;p16" descr="Описание: Описание: гер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312" y="214312"/>
            <a:ext cx="1214437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5"/>
          <p:cNvSpPr txBox="1">
            <a:spLocks noGrp="1"/>
          </p:cNvSpPr>
          <p:nvPr>
            <p:ph type="title"/>
          </p:nvPr>
        </p:nvSpPr>
        <p:spPr>
          <a:xfrm>
            <a:off x="1571625" y="285750"/>
            <a:ext cx="7215300" cy="10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2600"/>
              <a:buFont typeface="Times New Roman"/>
              <a:buNone/>
            </a:pPr>
            <a:r>
              <a:rPr lang="ru-RU" sz="26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НОРМАТИВНО-ПРАВОВЫЕ ДОКУМЕНТЫ</a:t>
            </a:r>
            <a:endParaRPr/>
          </a:p>
        </p:txBody>
      </p:sp>
      <p:sp>
        <p:nvSpPr>
          <p:cNvPr id="399" name="Google Shape;399;p15"/>
          <p:cNvSpPr txBox="1">
            <a:spLocks noGrp="1"/>
          </p:cNvSpPr>
          <p:nvPr>
            <p:ph type="body" idx="1"/>
          </p:nvPr>
        </p:nvSpPr>
        <p:spPr>
          <a:xfrm>
            <a:off x="214312" y="812800"/>
            <a:ext cx="8280300" cy="51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ts val="2500"/>
              <a:buFont typeface="Arial"/>
              <a:buNone/>
            </a:pPr>
            <a:r>
              <a:rPr lang="ru-RU" sz="2500" b="1" i="0" u="none" dirty="0">
                <a:solidFill>
                  <a:srgbClr val="37609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ru-RU" sz="2500" b="0" i="0" u="none" dirty="0">
                <a:solidFill>
                  <a:srgbClr val="37609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Постановление Правительства  Тверской области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ts val="2500"/>
              <a:buFont typeface="Arial"/>
              <a:buNone/>
            </a:pPr>
            <a:r>
              <a:rPr lang="ru-RU" sz="2500" b="0" i="0" u="none" dirty="0">
                <a:solidFill>
                  <a:srgbClr val="37609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Постановление Главы  </a:t>
            </a:r>
            <a:r>
              <a:rPr lang="ru-RU" sz="2500" b="0" i="0" u="none" dirty="0" err="1">
                <a:solidFill>
                  <a:srgbClr val="37609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Вышневолоцкого</a:t>
            </a:r>
            <a:r>
              <a:rPr lang="ru-RU" sz="2500" b="0" i="0" u="none" dirty="0">
                <a:solidFill>
                  <a:srgbClr val="37609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городского округа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ts val="2500"/>
              <a:buFont typeface="Arial"/>
              <a:buNone/>
            </a:pPr>
            <a:r>
              <a:rPr lang="ru-RU" sz="2500" b="0" i="0" u="none" dirty="0">
                <a:solidFill>
                  <a:srgbClr val="37609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Приказ Управления образования «О реализации муниципального проекта «Школьная инициатива» в общеобразовательных организациях в 2021 году»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ts val="2500"/>
              <a:buFont typeface="Arial"/>
              <a:buNone/>
            </a:pPr>
            <a:r>
              <a:rPr lang="ru-RU" sz="2500" b="0" i="0" u="none" dirty="0">
                <a:solidFill>
                  <a:srgbClr val="37609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 sz="2800" b="0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1312" marR="0" lvl="0" indent="-150812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 b="1" i="0" u="none">
              <a:solidFill>
                <a:srgbClr val="37609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00" name="Google Shape;400;p15" descr="Описание: Описание: гер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312" y="214312"/>
            <a:ext cx="1117600" cy="11826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17"/>
          <p:cNvSpPr txBox="1"/>
          <p:nvPr/>
        </p:nvSpPr>
        <p:spPr>
          <a:xfrm>
            <a:off x="7297737" y="2682875"/>
            <a:ext cx="1576500" cy="17319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Times New Roman"/>
              <a:buNone/>
            </a:pPr>
            <a:r>
              <a:rPr lang="ru-RU" sz="3200" b="1" i="0" u="none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Проект ПШИ</a:t>
            </a:r>
            <a:endParaRPr/>
          </a:p>
        </p:txBody>
      </p:sp>
      <p:sp>
        <p:nvSpPr>
          <p:cNvPr id="417" name="Google Shape;417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355000" cy="63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3000"/>
              <a:buFont typeface="Times New Roman"/>
              <a:buNone/>
            </a:pPr>
            <a:r>
              <a:rPr lang="ru-RU" sz="30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Инициативное бюджетирование </a:t>
            </a:r>
            <a:endParaRPr/>
          </a:p>
        </p:txBody>
      </p:sp>
      <p:sp>
        <p:nvSpPr>
          <p:cNvPr id="418" name="Google Shape;418;p17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98989"/>
                </a:buClr>
                <a:buSzPts val="1200"/>
                <a:buFont typeface="Calibri"/>
                <a:buNone/>
              </a:pPr>
              <a:t>5</a:t>
            </a:fld>
            <a:endParaRPr/>
          </a:p>
        </p:txBody>
      </p:sp>
      <p:sp>
        <p:nvSpPr>
          <p:cNvPr id="419" name="Google Shape;419;p17"/>
          <p:cNvSpPr txBox="1">
            <a:spLocks noGrp="1"/>
          </p:cNvSpPr>
          <p:nvPr>
            <p:ph type="body" idx="1"/>
          </p:nvPr>
        </p:nvSpPr>
        <p:spPr>
          <a:xfrm>
            <a:off x="1500187" y="928687"/>
            <a:ext cx="72867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Цель проекта </a:t>
            </a: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выявление и поддержка  инициатив обучающихся  общеобразовательных организаций Вышневолоцкого городского округа в реализации проектов, направленных на  развитие </a:t>
            </a:r>
            <a:r>
              <a:rPr lang="ru-RU" sz="18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школьной</a:t>
            </a: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инфраструктуры, развитие диалога между участниками образовательных отношений и органами местного самоуправления.</a:t>
            </a:r>
            <a:endParaRPr/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1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4572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1312" marR="0" lvl="0" indent="-227012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0" name="Google Shape;420;p17"/>
          <p:cNvSpPr txBox="1"/>
          <p:nvPr/>
        </p:nvSpPr>
        <p:spPr>
          <a:xfrm>
            <a:off x="1065212" y="2781300"/>
            <a:ext cx="5221200" cy="474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Обучающиеся 8-11 классов образовательных организаций </a:t>
            </a:r>
            <a:r>
              <a:rPr lang="ru-RU" sz="16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Вышневолоцкого</a:t>
            </a:r>
            <a:r>
              <a:rPr lang="ru-RU" sz="16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городского округа</a:t>
            </a:r>
            <a:endParaRPr/>
          </a:p>
        </p:txBody>
      </p:sp>
      <p:sp>
        <p:nvSpPr>
          <p:cNvPr id="421" name="Google Shape;421;p17"/>
          <p:cNvSpPr txBox="1"/>
          <p:nvPr/>
        </p:nvSpPr>
        <p:spPr>
          <a:xfrm>
            <a:off x="230187" y="3413125"/>
            <a:ext cx="5221200" cy="3795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Юридические лица - образовательные организации</a:t>
            </a:r>
            <a:endParaRPr/>
          </a:p>
        </p:txBody>
      </p:sp>
      <p:sp>
        <p:nvSpPr>
          <p:cNvPr id="422" name="Google Shape;422;p17"/>
          <p:cNvSpPr txBox="1"/>
          <p:nvPr/>
        </p:nvSpPr>
        <p:spPr>
          <a:xfrm>
            <a:off x="1065212" y="3957637"/>
            <a:ext cx="5221200" cy="3777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Родительская общественность</a:t>
            </a:r>
            <a:endParaRPr/>
          </a:p>
        </p:txBody>
      </p:sp>
      <p:sp>
        <p:nvSpPr>
          <p:cNvPr id="423" name="Google Shape;423;p17"/>
          <p:cNvSpPr/>
          <p:nvPr/>
        </p:nvSpPr>
        <p:spPr>
          <a:xfrm>
            <a:off x="5785569" y="3060939"/>
            <a:ext cx="1512300" cy="108510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rgbClr val="DF313D"/>
          </a:solidFill>
          <a:ln w="9525" cap="flat" cmpd="sng">
            <a:solidFill>
              <a:srgbClr val="72A6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1"/>
              <a:buFont typeface="Arial"/>
              <a:buNone/>
            </a:pPr>
            <a:endParaRPr sz="1801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7"/>
          <p:cNvSpPr txBox="1"/>
          <p:nvPr/>
        </p:nvSpPr>
        <p:spPr>
          <a:xfrm>
            <a:off x="1776412" y="4587875"/>
            <a:ext cx="5265600" cy="516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ru-RU" sz="16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Срок реализации проекта – 12 месяцев   2021 года</a:t>
            </a:r>
            <a:endParaRPr/>
          </a:p>
        </p:txBody>
      </p:sp>
      <p:sp>
        <p:nvSpPr>
          <p:cNvPr id="425" name="Google Shape;425;p17"/>
          <p:cNvSpPr txBox="1"/>
          <p:nvPr/>
        </p:nvSpPr>
        <p:spPr>
          <a:xfrm>
            <a:off x="1776412" y="5597525"/>
            <a:ext cx="5843700" cy="906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ru-RU" sz="18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Направление: </a:t>
            </a: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школьная инфраструктура</a:t>
            </a:r>
            <a:endParaRPr/>
          </a:p>
        </p:txBody>
      </p:sp>
      <p:pic>
        <p:nvPicPr>
          <p:cNvPr id="426" name="Google Shape;426;p17" descr="календарь, офис, день значок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6125" y="4587875"/>
            <a:ext cx="777875" cy="77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7" name="Google Shape;427;p17" descr="Описание: Описание: герб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5750" y="142875"/>
            <a:ext cx="1154112" cy="1220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428" name="Google Shape;428;p17" descr="https://png.pngtree.com/png-vector/20190721/ourlarge/pngtree-school-icon-for-your-project-png-image_1555503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5812" y="5643562"/>
            <a:ext cx="857250" cy="85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8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98989"/>
                </a:buClr>
                <a:buSzPts val="1200"/>
                <a:buFont typeface="Calibri"/>
                <a:buNone/>
              </a:pPr>
              <a:t>6</a:t>
            </a:fld>
            <a:endParaRPr/>
          </a:p>
        </p:txBody>
      </p:sp>
      <p:sp>
        <p:nvSpPr>
          <p:cNvPr id="434" name="Google Shape;434;p18"/>
          <p:cNvSpPr txBox="1"/>
          <p:nvPr/>
        </p:nvSpPr>
        <p:spPr>
          <a:xfrm>
            <a:off x="1058862" y="274637"/>
            <a:ext cx="7753200" cy="63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2800"/>
              <a:buFont typeface="Times New Roman"/>
              <a:buNone/>
            </a:pPr>
            <a:r>
              <a:rPr lang="ru-RU" sz="28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Проект  « Школьная инициатива»  ( ПШИ)</a:t>
            </a:r>
            <a:endParaRPr/>
          </a:p>
        </p:txBody>
      </p:sp>
      <p:pic>
        <p:nvPicPr>
          <p:cNvPr id="435" name="Google Shape;435;p18" descr="Описание: Описание: герб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875" y="71437"/>
            <a:ext cx="1214437" cy="1285875"/>
          </a:xfrm>
          <a:prstGeom prst="rect">
            <a:avLst/>
          </a:prstGeom>
          <a:noFill/>
          <a:ln>
            <a:noFill/>
          </a:ln>
        </p:spPr>
      </p:pic>
      <p:sp>
        <p:nvSpPr>
          <p:cNvPr id="436" name="Google Shape;436;p18"/>
          <p:cNvSpPr txBox="1"/>
          <p:nvPr/>
        </p:nvSpPr>
        <p:spPr>
          <a:xfrm>
            <a:off x="1439862" y="908050"/>
            <a:ext cx="6775500" cy="1508100"/>
          </a:xfrm>
          <a:prstGeom prst="rect">
            <a:avLst/>
          </a:prstGeom>
          <a:noFill/>
          <a:ln w="28575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Times New Roman"/>
              <a:buNone/>
            </a:pPr>
            <a:r>
              <a:rPr lang="ru-RU" sz="3200" b="1" i="0" u="none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ПШИ</a:t>
            </a:r>
            <a:r>
              <a:rPr lang="ru-RU" sz="2800" b="0" i="0" u="none">
                <a:solidFill>
                  <a:srgbClr val="37609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  </a:t>
            </a:r>
            <a:r>
              <a:rPr lang="ru-RU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выделение денежных средств на реализацию проектов, направленных на развитие </a:t>
            </a:r>
            <a:r>
              <a:rPr lang="ru-RU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школьной</a:t>
            </a:r>
            <a:r>
              <a:rPr lang="ru-RU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инфраструктуры образовательных организаций</a:t>
            </a:r>
            <a:endParaRPr/>
          </a:p>
        </p:txBody>
      </p:sp>
      <p:sp>
        <p:nvSpPr>
          <p:cNvPr id="437" name="Google Shape;437;p18"/>
          <p:cNvSpPr/>
          <p:nvPr/>
        </p:nvSpPr>
        <p:spPr>
          <a:xfrm>
            <a:off x="2786050" y="2571744"/>
            <a:ext cx="654000" cy="978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F313D"/>
          </a:solidFill>
          <a:ln w="9525" cap="flat" cmpd="sng">
            <a:solidFill>
              <a:srgbClr val="72A6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1"/>
              <a:buFont typeface="Arial"/>
              <a:buNone/>
            </a:pPr>
            <a:endParaRPr sz="1801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18"/>
          <p:cNvSpPr/>
          <p:nvPr/>
        </p:nvSpPr>
        <p:spPr>
          <a:xfrm>
            <a:off x="6429388" y="2571744"/>
            <a:ext cx="654000" cy="979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F313D"/>
          </a:solidFill>
          <a:ln w="9525" cap="flat" cmpd="sng">
            <a:solidFill>
              <a:srgbClr val="72A6A4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1"/>
              <a:buFont typeface="Arial"/>
              <a:buNone/>
            </a:pPr>
            <a:endParaRPr sz="1801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18"/>
          <p:cNvSpPr txBox="1"/>
          <p:nvPr/>
        </p:nvSpPr>
        <p:spPr>
          <a:xfrm>
            <a:off x="642937" y="3571875"/>
            <a:ext cx="4488000" cy="3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ru-RU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более 22 образовательных организаций</a:t>
            </a:r>
            <a:endParaRPr/>
          </a:p>
        </p:txBody>
      </p:sp>
      <p:sp>
        <p:nvSpPr>
          <p:cNvPr id="440" name="Google Shape;440;p18"/>
          <p:cNvSpPr txBox="1"/>
          <p:nvPr/>
        </p:nvSpPr>
        <p:spPr>
          <a:xfrm>
            <a:off x="3857625" y="3571875"/>
            <a:ext cx="5243400" cy="3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ru-RU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более  6000 обучающихся    </a:t>
            </a:r>
            <a:endParaRPr/>
          </a:p>
        </p:txBody>
      </p:sp>
      <p:pic>
        <p:nvPicPr>
          <p:cNvPr id="441" name="Google Shape;441;p18" descr="https://easyen.ru/_nw/12/60045922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59425" y="4071937"/>
            <a:ext cx="2727325" cy="2251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42" name="Google Shape;442;p18" descr="https://sdelanounas.ru/i/c/h/a/f_cHAudXNlcmFwaS5jb20vYzg0ODczNi92ODQ4NzM2Mjc1LzY2MzEyL08xRkNIa19MRGRZLmpwZz9fX2lkPTExMTQ2NQ==.jpe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43062" y="4071937"/>
            <a:ext cx="2735262" cy="225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9"/>
          <p:cNvSpPr txBox="1">
            <a:spLocks noGrp="1"/>
          </p:cNvSpPr>
          <p:nvPr>
            <p:ph type="title"/>
          </p:nvPr>
        </p:nvSpPr>
        <p:spPr>
          <a:xfrm>
            <a:off x="644525" y="328612"/>
            <a:ext cx="7920000" cy="6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3000"/>
              <a:buFont typeface="Times New Roman"/>
              <a:buNone/>
            </a:pPr>
            <a:r>
              <a:rPr lang="ru-RU" sz="30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ОСНОВНАЯ ИДЕЯ </a:t>
            </a:r>
            <a:endParaRPr/>
          </a:p>
        </p:txBody>
      </p:sp>
      <p:sp>
        <p:nvSpPr>
          <p:cNvPr id="450" name="Google Shape;450;p19"/>
          <p:cNvSpPr txBox="1"/>
          <p:nvPr/>
        </p:nvSpPr>
        <p:spPr>
          <a:xfrm>
            <a:off x="1143000" y="5013325"/>
            <a:ext cx="4165500" cy="7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3700" bIns="0" anchor="b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19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98989"/>
                </a:buClr>
                <a:buSzPts val="1200"/>
                <a:buFont typeface="Calibri"/>
                <a:buNone/>
              </a:pPr>
              <a:t>7</a:t>
            </a:fld>
            <a:endParaRPr/>
          </a:p>
        </p:txBody>
      </p:sp>
      <p:pic>
        <p:nvPicPr>
          <p:cNvPr id="452" name="Google Shape;452;p19"/>
          <p:cNvPicPr preferRelativeResize="0"/>
          <p:nvPr/>
        </p:nvPicPr>
        <p:blipFill rotWithShape="1">
          <a:blip r:embed="rId3">
            <a:alphaModFix/>
          </a:blip>
          <a:srcRect l="5006"/>
          <a:stretch/>
        </p:blipFill>
        <p:spPr>
          <a:xfrm>
            <a:off x="230187" y="152400"/>
            <a:ext cx="828675" cy="1028700"/>
          </a:xfrm>
          <a:prstGeom prst="rect">
            <a:avLst/>
          </a:prstGeom>
          <a:noFill/>
          <a:ln>
            <a:noFill/>
          </a:ln>
        </p:spPr>
      </p:pic>
      <p:sp>
        <p:nvSpPr>
          <p:cNvPr id="453" name="Google Shape;453;p19"/>
          <p:cNvSpPr/>
          <p:nvPr/>
        </p:nvSpPr>
        <p:spPr>
          <a:xfrm flipH="1">
            <a:off x="3575037" y="3071812"/>
            <a:ext cx="2579700" cy="777900"/>
          </a:xfrm>
          <a:prstGeom prst="leftArrow">
            <a:avLst>
              <a:gd name="adj1" fmla="val 3257"/>
              <a:gd name="adj2" fmla="val 50000"/>
            </a:avLst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Выбор приоритета</a:t>
            </a:r>
            <a:endParaRPr/>
          </a:p>
        </p:txBody>
      </p:sp>
      <p:sp>
        <p:nvSpPr>
          <p:cNvPr id="454" name="Google Shape;454;p19"/>
          <p:cNvSpPr txBox="1"/>
          <p:nvPr/>
        </p:nvSpPr>
        <p:spPr>
          <a:xfrm>
            <a:off x="525462" y="4311650"/>
            <a:ext cx="2403600" cy="5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 b="1" i="0" u="none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школьное сообщество</a:t>
            </a:r>
            <a:endParaRPr/>
          </a:p>
        </p:txBody>
      </p:sp>
      <p:sp>
        <p:nvSpPr>
          <p:cNvPr id="455" name="Google Shape;455;p19"/>
          <p:cNvSpPr/>
          <p:nvPr/>
        </p:nvSpPr>
        <p:spPr>
          <a:xfrm flipH="1">
            <a:off x="3575000" y="3836987"/>
            <a:ext cx="2584500" cy="714300"/>
          </a:xfrm>
          <a:prstGeom prst="leftArrow">
            <a:avLst>
              <a:gd name="adj1" fmla="val 2985"/>
              <a:gd name="adj2" fmla="val 50000"/>
            </a:avLst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Софинансирование</a:t>
            </a:r>
            <a:endParaRPr/>
          </a:p>
        </p:txBody>
      </p:sp>
      <p:sp>
        <p:nvSpPr>
          <p:cNvPr id="456" name="Google Shape;456;p19"/>
          <p:cNvSpPr/>
          <p:nvPr/>
        </p:nvSpPr>
        <p:spPr>
          <a:xfrm flipH="1">
            <a:off x="3610100" y="4551362"/>
            <a:ext cx="2587500" cy="757200"/>
          </a:xfrm>
          <a:prstGeom prst="leftArrow">
            <a:avLst>
              <a:gd name="adj1" fmla="val 3160"/>
              <a:gd name="adj2" fmla="val 50000"/>
            </a:avLst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Участие в реализации</a:t>
            </a:r>
            <a:endParaRPr/>
          </a:p>
        </p:txBody>
      </p:sp>
      <p:sp>
        <p:nvSpPr>
          <p:cNvPr id="457" name="Google Shape;457;p19"/>
          <p:cNvSpPr/>
          <p:nvPr/>
        </p:nvSpPr>
        <p:spPr>
          <a:xfrm flipH="1">
            <a:off x="3622800" y="5308600"/>
            <a:ext cx="2587500" cy="850800"/>
          </a:xfrm>
          <a:prstGeom prst="leftArrow">
            <a:avLst>
              <a:gd name="adj1" fmla="val 3551"/>
              <a:gd name="adj2" fmla="val 50000"/>
            </a:avLst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Контроль качества</a:t>
            </a:r>
            <a:endParaRPr/>
          </a:p>
        </p:txBody>
      </p:sp>
      <p:sp>
        <p:nvSpPr>
          <p:cNvPr id="458" name="Google Shape;458;p19"/>
          <p:cNvSpPr/>
          <p:nvPr/>
        </p:nvSpPr>
        <p:spPr>
          <a:xfrm flipH="1">
            <a:off x="3622800" y="5956300"/>
            <a:ext cx="2587500" cy="785700"/>
          </a:xfrm>
          <a:prstGeom prst="leftArrow">
            <a:avLst>
              <a:gd name="adj1" fmla="val 3280"/>
              <a:gd name="adj2" fmla="val 50000"/>
            </a:avLst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Сохранность</a:t>
            </a:r>
            <a:endParaRPr/>
          </a:p>
        </p:txBody>
      </p:sp>
      <p:sp>
        <p:nvSpPr>
          <p:cNvPr id="459" name="Google Shape;459;p19"/>
          <p:cNvSpPr txBox="1"/>
          <p:nvPr/>
        </p:nvSpPr>
        <p:spPr>
          <a:xfrm>
            <a:off x="6426200" y="4995862"/>
            <a:ext cx="2449500" cy="15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Times New Roman"/>
              <a:buNone/>
            </a:pPr>
            <a:r>
              <a:rPr lang="ru-RU" sz="2400" b="1" i="0" u="none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Объект ( школа)</a:t>
            </a:r>
            <a:endParaRPr/>
          </a:p>
        </p:txBody>
      </p:sp>
      <p:pic>
        <p:nvPicPr>
          <p:cNvPr id="460" name="Google Shape;460;p19" descr="Описание: Описание: герб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7325" y="11112"/>
            <a:ext cx="1214437" cy="1285875"/>
          </a:xfrm>
          <a:prstGeom prst="rect">
            <a:avLst/>
          </a:prstGeom>
          <a:noFill/>
          <a:ln>
            <a:noFill/>
          </a:ln>
        </p:spPr>
      </p:pic>
      <p:sp>
        <p:nvSpPr>
          <p:cNvPr id="461" name="Google Shape;461;p19"/>
          <p:cNvSpPr txBox="1"/>
          <p:nvPr/>
        </p:nvSpPr>
        <p:spPr>
          <a:xfrm>
            <a:off x="3500437" y="1181100"/>
            <a:ext cx="5214900" cy="17511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вовлечения обучающихся  8-11 классов образовательных организаций  в решение социально-значимых мероприятий, путем конкурсного отбора и реализации инициатив предложенных  обучающимися. </a:t>
            </a:r>
            <a:endParaRPr/>
          </a:p>
        </p:txBody>
      </p:sp>
      <p:pic>
        <p:nvPicPr>
          <p:cNvPr id="462" name="Google Shape;462;p19" descr="право, стрелка, 6 значок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101850" y="1060450"/>
            <a:ext cx="1376362" cy="1235075"/>
          </a:xfrm>
          <a:prstGeom prst="rect">
            <a:avLst/>
          </a:prstGeom>
          <a:noFill/>
          <a:ln>
            <a:noFill/>
          </a:ln>
          <a:effectLst>
            <a:outerShdw blurRad="63500" dist="50800" dir="5400000">
              <a:srgbClr val="FAC917"/>
            </a:outerShdw>
          </a:effectLst>
        </p:spPr>
      </p:pic>
      <p:pic>
        <p:nvPicPr>
          <p:cNvPr id="463" name="Google Shape;463;p19" descr="https://avatars.mds.yandex.net/get-zen_doc/3415797/pub_5ed4ebc469d4c95746c5cc86_5ed4ebdf99216977b61e21e5/scale_120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12775" y="2457450"/>
            <a:ext cx="2178051" cy="1854200"/>
          </a:xfrm>
          <a:prstGeom prst="rect">
            <a:avLst/>
          </a:prstGeom>
          <a:noFill/>
          <a:ln w="9525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</p:pic>
      <p:pic>
        <p:nvPicPr>
          <p:cNvPr id="464" name="Google Shape;464;p19" descr="https://ds05.infourok.ru/uploads/ex/0abb/0009a7aa-121cd9f5/hello_html_m41c6c4bd.jp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357937" y="3071812"/>
            <a:ext cx="2709862" cy="256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" name="Google Shape;471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8596" y="5000636"/>
            <a:ext cx="1753146" cy="1378879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sp>
        <p:nvSpPr>
          <p:cNvPr id="472" name="Google Shape;472;p20"/>
          <p:cNvSpPr txBox="1">
            <a:spLocks noGrp="1"/>
          </p:cNvSpPr>
          <p:nvPr>
            <p:ph type="title"/>
          </p:nvPr>
        </p:nvSpPr>
        <p:spPr>
          <a:xfrm>
            <a:off x="1366837" y="184150"/>
            <a:ext cx="7139100" cy="6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3000"/>
              <a:buFont typeface="Times New Roman"/>
              <a:buNone/>
            </a:pPr>
            <a:r>
              <a:rPr lang="ru-RU" sz="30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Эффекты внедрения практики ПШИ</a:t>
            </a:r>
            <a:endParaRPr/>
          </a:p>
        </p:txBody>
      </p:sp>
      <p:sp>
        <p:nvSpPr>
          <p:cNvPr id="473" name="Google Shape;473;p20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98989"/>
                </a:buClr>
                <a:buSzPts val="1200"/>
                <a:buFont typeface="Calibri"/>
                <a:buNone/>
              </a:pPr>
              <a:t>8</a:t>
            </a:fld>
            <a:endParaRPr/>
          </a:p>
        </p:txBody>
      </p:sp>
      <p:sp>
        <p:nvSpPr>
          <p:cNvPr id="474" name="Google Shape;474;p20"/>
          <p:cNvSpPr txBox="1"/>
          <p:nvPr/>
        </p:nvSpPr>
        <p:spPr>
          <a:xfrm>
            <a:off x="2071687" y="1214437"/>
            <a:ext cx="5348400" cy="10335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рост удовлетворенности участников образовательных отношений качеством предоставления образовательных услуг;</a:t>
            </a:r>
            <a:endParaRPr/>
          </a:p>
        </p:txBody>
      </p:sp>
      <p:sp>
        <p:nvSpPr>
          <p:cNvPr id="475" name="Google Shape;475;p20"/>
          <p:cNvSpPr txBox="1"/>
          <p:nvPr/>
        </p:nvSpPr>
        <p:spPr>
          <a:xfrm>
            <a:off x="2500312" y="3935412"/>
            <a:ext cx="6305700" cy="922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привлечение  внебюджетных средств;</a:t>
            </a:r>
            <a:endParaRPr/>
          </a:p>
        </p:txBody>
      </p:sp>
      <p:sp>
        <p:nvSpPr>
          <p:cNvPr id="476" name="Google Shape;476;p20"/>
          <p:cNvSpPr txBox="1"/>
          <p:nvPr/>
        </p:nvSpPr>
        <p:spPr>
          <a:xfrm>
            <a:off x="2500312" y="2578100"/>
            <a:ext cx="6305700" cy="922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рост взаимного доверия населения, власти и бизнеса, повышение социальной активности населения;</a:t>
            </a:r>
            <a:endParaRPr/>
          </a:p>
        </p:txBody>
      </p:sp>
      <p:sp>
        <p:nvSpPr>
          <p:cNvPr id="477" name="Google Shape;477;p20"/>
          <p:cNvSpPr txBox="1"/>
          <p:nvPr/>
        </p:nvSpPr>
        <p:spPr>
          <a:xfrm>
            <a:off x="2214562" y="5227637"/>
            <a:ext cx="5513400" cy="11304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повышение уровня  финансовой и бюджетной грамотности обучающихся;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формирование ответственной гражданской  позиции. </a:t>
            </a:r>
            <a:endParaRPr/>
          </a:p>
        </p:txBody>
      </p:sp>
      <p:pic>
        <p:nvPicPr>
          <p:cNvPr id="478" name="Google Shape;478;p20"/>
          <p:cNvPicPr preferRelativeResize="0"/>
          <p:nvPr/>
        </p:nvPicPr>
        <p:blipFill rotWithShape="1">
          <a:blip r:embed="rId4">
            <a:alphaModFix/>
          </a:blip>
          <a:srcRect l="5006"/>
          <a:stretch/>
        </p:blipFill>
        <p:spPr>
          <a:xfrm>
            <a:off x="230187" y="152400"/>
            <a:ext cx="828675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9" name="Google Shape;479;p2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28662" y="1285860"/>
            <a:ext cx="955810" cy="845850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pic>
        <p:nvPicPr>
          <p:cNvPr id="480" name="Google Shape;480;p2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57312" y="2571750"/>
            <a:ext cx="1000125" cy="974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1" name="Google Shape;481;p20" descr="руб., крипто, криптовалюты, наличными, деньги, банк, оплата значок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428750" y="3929062"/>
            <a:ext cx="849312" cy="849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482" name="Google Shape;482;p20" descr="Описание: Описание: герб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87325" y="11112"/>
            <a:ext cx="1214437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21"/>
          <p:cNvSpPr txBox="1"/>
          <p:nvPr/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ru-RU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98989"/>
                </a:buClr>
                <a:buSzPts val="1200"/>
                <a:buFont typeface="Calibri"/>
                <a:buNone/>
              </a:pPr>
              <a:t>9</a:t>
            </a:fld>
            <a:endParaRPr/>
          </a:p>
        </p:txBody>
      </p:sp>
      <p:pic>
        <p:nvPicPr>
          <p:cNvPr id="488" name="Google Shape;488;p21"/>
          <p:cNvPicPr preferRelativeResize="0"/>
          <p:nvPr/>
        </p:nvPicPr>
        <p:blipFill rotWithShape="1">
          <a:blip r:embed="rId3">
            <a:alphaModFix/>
          </a:blip>
          <a:srcRect l="5006"/>
          <a:stretch/>
        </p:blipFill>
        <p:spPr>
          <a:xfrm>
            <a:off x="230187" y="152400"/>
            <a:ext cx="828675" cy="1028700"/>
          </a:xfrm>
          <a:prstGeom prst="rect">
            <a:avLst/>
          </a:prstGeom>
          <a:noFill/>
          <a:ln>
            <a:noFill/>
          </a:ln>
        </p:spPr>
      </p:pic>
      <p:sp>
        <p:nvSpPr>
          <p:cNvPr id="489" name="Google Shape;489;p21"/>
          <p:cNvSpPr txBox="1"/>
          <p:nvPr/>
        </p:nvSpPr>
        <p:spPr>
          <a:xfrm>
            <a:off x="1058862" y="312737"/>
            <a:ext cx="7753200" cy="63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88000"/>
              </a:buClr>
              <a:buSzPts val="3000"/>
              <a:buFont typeface="Times New Roman"/>
              <a:buNone/>
            </a:pPr>
            <a:r>
              <a:rPr lang="ru-RU" sz="3000" b="1" i="0" u="none">
                <a:solidFill>
                  <a:srgbClr val="A8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Типология проектов ПШИ</a:t>
            </a:r>
            <a:endParaRPr/>
          </a:p>
        </p:txBody>
      </p:sp>
      <p:sp>
        <p:nvSpPr>
          <p:cNvPr id="490" name="Google Shape;490;p21"/>
          <p:cNvSpPr txBox="1"/>
          <p:nvPr/>
        </p:nvSpPr>
        <p:spPr>
          <a:xfrm>
            <a:off x="1228725" y="1330325"/>
            <a:ext cx="2878200" cy="14463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Создание современного образовательного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пространства</a:t>
            </a:r>
            <a:endParaRPr/>
          </a:p>
        </p:txBody>
      </p:sp>
      <p:sp>
        <p:nvSpPr>
          <p:cNvPr id="491" name="Google Shape;491;p21"/>
          <p:cNvSpPr txBox="1"/>
          <p:nvPr/>
        </p:nvSpPr>
        <p:spPr>
          <a:xfrm>
            <a:off x="2682875" y="3806825"/>
            <a:ext cx="2847900" cy="14175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ru-RU"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Благоустройство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ru-RU" sz="20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школьной территории</a:t>
            </a:r>
            <a:endParaRPr/>
          </a:p>
        </p:txBody>
      </p:sp>
      <p:sp>
        <p:nvSpPr>
          <p:cNvPr id="492" name="Google Shape;492;p21"/>
          <p:cNvSpPr txBox="1"/>
          <p:nvPr/>
        </p:nvSpPr>
        <p:spPr>
          <a:xfrm>
            <a:off x="5049837" y="954087"/>
            <a:ext cx="3665400" cy="5334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Ревитализация учебных кабинетов, столовых, библиотек</a:t>
            </a:r>
            <a:endParaRPr/>
          </a:p>
        </p:txBody>
      </p:sp>
      <p:sp>
        <p:nvSpPr>
          <p:cNvPr id="493" name="Google Shape;493;p21"/>
          <p:cNvSpPr txBox="1"/>
          <p:nvPr/>
        </p:nvSpPr>
        <p:spPr>
          <a:xfrm>
            <a:off x="5853112" y="1666875"/>
            <a:ext cx="2736900" cy="5541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Обустройство лаунж зон</a:t>
            </a:r>
            <a:endParaRPr/>
          </a:p>
        </p:txBody>
      </p:sp>
      <p:sp>
        <p:nvSpPr>
          <p:cNvPr id="494" name="Google Shape;494;p21" descr="https://pib.sakhminfin.ru/Show/File/20943/%D0%9C%D0%91_%D1%82%D0%B8%D0%BF%D0%BE%D0%BB%D0%BE%D0%B3%D0%B8%D1%8F.png?preview=0"/>
          <p:cNvSpPr txBox="1"/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21" descr="https://pib.sakhminfin.ru/Show/File/20943/%D0%9C%D0%91_%D1%82%D0%B8%D0%BF%D0%BE%D0%BB%D0%BE%D0%B3%D0%B8%D1%8F.png?preview=0"/>
          <p:cNvSpPr txBox="1"/>
          <p:nvPr/>
        </p:nvSpPr>
        <p:spPr>
          <a:xfrm>
            <a:off x="307975" y="79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21" descr="https://pib.sakhminfin.ru/Show/File/20943/%D0%9C%D0%91_%D1%82%D0%B8%D0%BF%D0%BE%D0%BB%D0%BE%D0%B3%D0%B8%D1%8F.png?preview=0"/>
          <p:cNvSpPr txBox="1"/>
          <p:nvPr/>
        </p:nvSpPr>
        <p:spPr>
          <a:xfrm>
            <a:off x="460375" y="1603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7" name="Google Shape;497;p21" descr="Описание: Описание: герб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7325" y="11112"/>
            <a:ext cx="1214437" cy="128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98" name="Google Shape;498;p21" descr="вверх, стрелки, 2 значок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1379999">
            <a:off x="4284662" y="981075"/>
            <a:ext cx="630237" cy="630237"/>
          </a:xfrm>
          <a:prstGeom prst="rect">
            <a:avLst/>
          </a:prstGeom>
          <a:noFill/>
          <a:ln>
            <a:noFill/>
          </a:ln>
          <a:effectLst>
            <a:outerShdw blurRad="63500" dist="50800" dir="5400000">
              <a:srgbClr val="F05228"/>
            </a:outerShdw>
          </a:effectLst>
        </p:spPr>
      </p:pic>
      <p:pic>
        <p:nvPicPr>
          <p:cNvPr id="499" name="Google Shape;499;p21" descr="вверх, стрелки, 2 значок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79937" y="1590675"/>
            <a:ext cx="630237" cy="630237"/>
          </a:xfrm>
          <a:prstGeom prst="rect">
            <a:avLst/>
          </a:prstGeom>
          <a:noFill/>
          <a:ln>
            <a:noFill/>
          </a:ln>
          <a:effectLst>
            <a:outerShdw blurRad="63500" dist="50800" dir="5400000">
              <a:srgbClr val="F05228"/>
            </a:outerShdw>
          </a:effectLst>
        </p:spPr>
      </p:pic>
      <p:pic>
        <p:nvPicPr>
          <p:cNvPr id="500" name="Google Shape;500;p21" descr="вверх, стрелки, 2 значок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540000">
            <a:off x="4330700" y="2290762"/>
            <a:ext cx="901700" cy="630237"/>
          </a:xfrm>
          <a:prstGeom prst="rect">
            <a:avLst/>
          </a:prstGeom>
          <a:noFill/>
          <a:ln>
            <a:noFill/>
          </a:ln>
          <a:effectLst>
            <a:outerShdw blurRad="63500" dist="50800" dir="5400000">
              <a:srgbClr val="F05228"/>
            </a:outerShdw>
          </a:effectLst>
        </p:spPr>
      </p:pic>
      <p:pic>
        <p:nvPicPr>
          <p:cNvPr id="501" name="Google Shape;501;p21" descr="вверх, стрелки, 2 значок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792537" y="5373687"/>
            <a:ext cx="630237" cy="630237"/>
          </a:xfrm>
          <a:prstGeom prst="rect">
            <a:avLst/>
          </a:prstGeom>
          <a:noFill/>
          <a:ln>
            <a:noFill/>
          </a:ln>
          <a:effectLst>
            <a:outerShdw blurRad="63500" dist="50800" dir="5400000">
              <a:srgbClr val="F05228"/>
            </a:outerShdw>
          </a:effectLst>
        </p:spPr>
      </p:pic>
      <p:pic>
        <p:nvPicPr>
          <p:cNvPr id="502" name="Google Shape;502;p21" descr="вверх, стрелки, 2 значок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106862" y="2990850"/>
            <a:ext cx="630237" cy="654050"/>
          </a:xfrm>
          <a:prstGeom prst="rect">
            <a:avLst/>
          </a:prstGeom>
          <a:noFill/>
          <a:ln>
            <a:noFill/>
          </a:ln>
          <a:effectLst>
            <a:outerShdw blurRad="63500" dist="50800" dir="5400000">
              <a:srgbClr val="F05228"/>
            </a:outerShdw>
          </a:effectLst>
        </p:spPr>
      </p:pic>
      <p:sp>
        <p:nvSpPr>
          <p:cNvPr id="503" name="Google Shape;503;p21"/>
          <p:cNvSpPr txBox="1"/>
          <p:nvPr/>
        </p:nvSpPr>
        <p:spPr>
          <a:xfrm>
            <a:off x="5327650" y="2382837"/>
            <a:ext cx="3244800" cy="11175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Внедрение робототехники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ru-RU" sz="1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образовательное пространство</a:t>
            </a:r>
            <a:endParaRPr/>
          </a:p>
        </p:txBody>
      </p:sp>
      <p:sp>
        <p:nvSpPr>
          <p:cNvPr id="504" name="Google Shape;504;p21"/>
          <p:cNvSpPr txBox="1"/>
          <p:nvPr/>
        </p:nvSpPr>
        <p:spPr>
          <a:xfrm>
            <a:off x="2738437" y="6151562"/>
            <a:ext cx="2736900" cy="5541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DF313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</a:pPr>
            <a:r>
              <a:rPr lang="ru-RU" sz="1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Прочие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PresentationFormat>Экран (4:3)</PresentationFormat>
  <Paragraphs>161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1_Тема Office</vt:lpstr>
      <vt:lpstr>ВЫШНЕВОЛОЦКИЙ ГОРОДСКОЙ ОКРУГ</vt:lpstr>
      <vt:lpstr>ВЫШНЕВОЛОЦКИЙ ГОРОДСКОЙ ОКРУГ</vt:lpstr>
      <vt:lpstr>ВЫШНЕВОЛОЦКИЙ ГОРОДСКОЙ ОКРУГ</vt:lpstr>
      <vt:lpstr>НОРМАТИВНО-ПРАВОВЫЕ ДОКУМЕНТЫ</vt:lpstr>
      <vt:lpstr>Инициативное бюджетирование </vt:lpstr>
      <vt:lpstr>Слайд 6</vt:lpstr>
      <vt:lpstr>ОСНОВНАЯ ИДЕЯ </vt:lpstr>
      <vt:lpstr>Эффекты внедрения практики ПШИ</vt:lpstr>
      <vt:lpstr>Слайд 9</vt:lpstr>
      <vt:lpstr>Слайд 10</vt:lpstr>
      <vt:lpstr>Слайд 11</vt:lpstr>
      <vt:lpstr>Слайд 12</vt:lpstr>
      <vt:lpstr>ВЫШНЕВОЛОЦКИЙ ГОРОДСКОЙ ОКРУГ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ВЫШНЕВОЛОЦКИЙ ГОРОДСКОЙ ОКРУГ</dc:title>
  <cp:lastModifiedBy>Админ</cp:lastModifiedBy>
  <cp:revision>1</cp:revision>
  <dcterms:modified xsi:type="dcterms:W3CDTF">2021-01-28T05:45:38Z</dcterms:modified>
</cp:coreProperties>
</file>