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3" r:id="rId4"/>
    <p:sldId id="268" r:id="rId5"/>
    <p:sldId id="270" r:id="rId6"/>
    <p:sldId id="267" r:id="rId7"/>
    <p:sldId id="269" r:id="rId8"/>
    <p:sldId id="265" r:id="rId9"/>
    <p:sldId id="266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933" userDrawn="1">
          <p15:clr>
            <a:srgbClr val="A4A3A4"/>
          </p15:clr>
        </p15:guide>
        <p15:guide id="2" pos="3897" userDrawn="1">
          <p15:clr>
            <a:srgbClr val="A4A3A4"/>
          </p15:clr>
        </p15:guide>
        <p15:guide id="3" pos="40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656" autoAdjust="0"/>
    <p:restoredTop sz="94660"/>
  </p:normalViewPr>
  <p:slideViewPr>
    <p:cSldViewPr showGuides="1">
      <p:cViewPr varScale="1">
        <p:scale>
          <a:sx n="69" d="100"/>
          <a:sy n="69" d="100"/>
        </p:scale>
        <p:origin x="-246" y="-108"/>
      </p:cViewPr>
      <p:guideLst>
        <p:guide orient="horz" pos="1933"/>
        <p:guide pos="3897"/>
        <p:guide pos="40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6080363" cy="4608036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83C8CBA-DC7A-4289-80CD-CD01572704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43C1FCD-E55A-44F9-8892-4A807A5E7A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56C0511-0FDB-47C7-8B90-805CCD0E1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3414D97-70E7-480F-8222-6F34BC1BF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372CF26-0EA7-4A60-A210-ACE087D01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752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E359AD-D581-4F32-8D7B-5A7303ACA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B34C58F-C553-4C59-A9E5-5639B012FC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21C6E13-94F1-4E84-9F27-B4C3B0943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56272E1-B1DF-4FBD-A0FD-492ABFCA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F4DEC83-DAA5-4C6D-8D4B-BF03457A3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08186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92E189-CF27-420A-85D2-E5876822A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0D5A772-C4C8-4E08-B48F-8CD51F434D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7BC306F-4EA4-496E-A1CA-5F6823D51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A464ED1-21C8-4BCE-AF1A-B821DC4C6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4936C59-1F73-4222-8ED4-BF5683B47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89136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FE85C9-EC20-436D-BAE5-2C4F12436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C8B4579-DA0D-40FA-BCCC-F526B965EC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596D469-6CF6-494C-A1D2-E70D422036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BA158C2-021E-481A-885A-9D0352A2C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262E538-35FF-491E-A7A3-82618B2A1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A63556A-DAAA-4C39-BCB7-91D7999A4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0588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2CEF1A4-36D4-4779-9E12-492529174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CF2FBDC-D97C-46B0-8030-D8E4C2D56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2B0FC86-B369-46C5-A7B8-B99B53D3F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5B09F369-837B-4C2E-8FA2-9C1F1791CA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0AD0DC6A-000D-4F70-86B5-771632A54A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0A301BC7-CB1F-4DBC-A2EB-9670C3B61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EB548F8B-02D5-4903-9013-3F583D64F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F12BB498-3D96-439C-AB4D-8E8D73EDA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9679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A229087-FCBB-470F-B429-7A680B520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4120036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A229087-FCBB-470F-B429-7A680B520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xmlns="" id="{E1A572D3-4DA6-4192-BFF8-8B6EB79AD353}"/>
              </a:ext>
            </a:extLst>
          </p:cNvPr>
          <p:cNvSpPr/>
          <p:nvPr userDrawn="1"/>
        </p:nvSpPr>
        <p:spPr>
          <a:xfrm>
            <a:off x="0" y="6534000"/>
            <a:ext cx="3396000" cy="324000"/>
          </a:xfrm>
          <a:custGeom>
            <a:avLst/>
            <a:gdLst>
              <a:gd name="connsiteX0" fmla="*/ 0 w 3396000"/>
              <a:gd name="connsiteY0" fmla="*/ 0 h 324000"/>
              <a:gd name="connsiteX1" fmla="*/ 3216000 w 3396000"/>
              <a:gd name="connsiteY1" fmla="*/ 0 h 324000"/>
              <a:gd name="connsiteX2" fmla="*/ 3396000 w 3396000"/>
              <a:gd name="connsiteY2" fmla="*/ 324000 h 324000"/>
              <a:gd name="connsiteX3" fmla="*/ 3216000 w 3396000"/>
              <a:gd name="connsiteY3" fmla="*/ 324000 h 324000"/>
              <a:gd name="connsiteX4" fmla="*/ 3036000 w 3396000"/>
              <a:gd name="connsiteY4" fmla="*/ 324000 h 324000"/>
              <a:gd name="connsiteX5" fmla="*/ 0 w 3396000"/>
              <a:gd name="connsiteY5" fmla="*/ 324000 h 3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96000" h="324000">
                <a:moveTo>
                  <a:pt x="0" y="0"/>
                </a:moveTo>
                <a:lnTo>
                  <a:pt x="3216000" y="0"/>
                </a:lnTo>
                <a:lnTo>
                  <a:pt x="3396000" y="324000"/>
                </a:lnTo>
                <a:lnTo>
                  <a:pt x="3216000" y="324000"/>
                </a:lnTo>
                <a:lnTo>
                  <a:pt x="3036000" y="324000"/>
                </a:lnTo>
                <a:lnTo>
                  <a:pt x="0" y="324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BF8DA119-664A-4591-A005-453FEF365E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168525"/>
            <a:ext cx="10515600" cy="409575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1037563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5EB3FA51-943B-4086-A25F-C0E65DD36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000" y="279000"/>
            <a:ext cx="6570000" cy="9938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B8B6AFF7-ABF1-4A29-84D5-00E32979F1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30825" y="1538288"/>
            <a:ext cx="6570663" cy="43211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06DB0F6D-303F-4E81-A3D0-5C56453C23A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46063" y="234000"/>
            <a:ext cx="2249487" cy="2609662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:a16="http://schemas.microsoft.com/office/drawing/2014/main" xmlns="" id="{E19019EB-1908-499F-8DDD-57FCF302CF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2780" y="3113662"/>
            <a:ext cx="2249487" cy="32846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2" name="Рисунок 8">
            <a:extLst>
              <a:ext uri="{FF2B5EF4-FFF2-40B4-BE49-F238E27FC236}">
                <a16:creationId xmlns:a16="http://schemas.microsoft.com/office/drawing/2014/main" xmlns="" id="{42858865-2D1D-4E01-A5ED-8E9703C3F9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791802" y="549000"/>
            <a:ext cx="2249487" cy="32846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3" name="Рисунок 8">
            <a:extLst>
              <a:ext uri="{FF2B5EF4-FFF2-40B4-BE49-F238E27FC236}">
                <a16:creationId xmlns:a16="http://schemas.microsoft.com/office/drawing/2014/main" xmlns="" id="{E2644163-594C-4D16-97AD-5643AA6E3E0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791802" y="4095550"/>
            <a:ext cx="2249487" cy="2609662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53103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F07E728-47D6-4475-94EF-3689685F2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AF32C15-1300-464F-BA54-88642F54F7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3ABC4BB-D24E-414A-9426-CF01BC1B30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6441789-CBAA-4724-8D24-AEFAEB111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9E03F1F-5631-4AE9-84F5-166B1B540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AD6C9F5-D723-4000-88BA-417FC3BE6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95760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748D3AF-1EE6-45DF-AA11-D7AB75E7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2377B6A6-4D61-42B4-A7F9-D6501E284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4B2191B-759C-4D44-89F7-EC08A4E844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4AB8909-870D-4FAC-933E-F49BA52FF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D1DB187-B7BC-47EF-81B4-86880DDC1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315EB44-D8A8-42A2-87B4-E776B77D9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0651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6C27E39-7F3D-4E7F-9668-EF9507FA4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FCA81D4-0BCB-42ED-AC7A-E45FD3460A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CCE0F1C-109C-4EA2-A65F-E09C6E55A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15594AD-D178-48AF-8C58-D05C74CDF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E510DED-63B7-48D8-9E06-A662429C8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764775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660AC84A-7B23-4D54-A9DB-161407CE68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16E8208-861E-4EF3-816E-6E44D756E8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805B6CA-BF28-4CFD-BE93-F003DA31D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E0D3FC2-39D2-49CB-BDCD-4237856A1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1D15A0C-6D58-410E-A92A-3BB23112C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183081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ользовательский макет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A63AF58E-CCD9-4DE6-A7E2-26BDC09F150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4041BA97-BAD9-4001-9506-E11005E18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65125"/>
            <a:ext cx="11475001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xmlns="" id="{224D964D-FD5B-48F5-8B18-EACAC60492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0999" y="1836737"/>
            <a:ext cx="11530013" cy="102234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Таблица 2">
            <a:extLst>
              <a:ext uri="{FF2B5EF4-FFF2-40B4-BE49-F238E27FC236}">
                <a16:creationId xmlns:a16="http://schemas.microsoft.com/office/drawing/2014/main" xmlns="" id="{957B8229-3341-4204-ABAC-7770516A4EC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280988" y="2713037"/>
            <a:ext cx="11630512" cy="3779838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1872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presentation-creation.ru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09A010C-DA26-43A3-A460-B317C2B3E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FCAD0C7-F3AF-4A99-B7A4-594FB878E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1B9764E-3742-48FF-B875-763B97BD96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4C4ABE-3AB2-4760-AE95-817E917DACAD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6A3201E-2B60-46A4-8BD3-4AC0C01120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B470D74-DAAC-4D19-ACF5-2EF1544C91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B9219-6DCD-41DC-823F-6B7614B8AAF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5"/>
            <a:extLst>
              <a:ext uri="{FF2B5EF4-FFF2-40B4-BE49-F238E27FC236}">
                <a16:creationId xmlns:a16="http://schemas.microsoft.com/office/drawing/2014/main" xmlns="" id="{835B29EF-FFFB-41B4-9133-19FFA86AB342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194000" y="367393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64170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1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svg"/><Relationship Id="rId5" Type="http://schemas.openxmlformats.org/officeDocument/2006/relationships/image" Target="../media/image6.png"/><Relationship Id="rId4" Type="http://schemas.openxmlformats.org/officeDocument/2006/relationships/image" Target="../media/image6.sv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олилиния: фигура 19">
            <a:extLst>
              <a:ext uri="{FF2B5EF4-FFF2-40B4-BE49-F238E27FC236}">
                <a16:creationId xmlns:a16="http://schemas.microsoft.com/office/drawing/2014/main" xmlns="" id="{0C370953-F495-4EB6-B835-70A5E7B3F6EE}"/>
              </a:ext>
            </a:extLst>
          </p:cNvPr>
          <p:cNvSpPr/>
          <p:nvPr/>
        </p:nvSpPr>
        <p:spPr>
          <a:xfrm rot="10800000">
            <a:off x="0" y="-61352"/>
            <a:ext cx="7512001" cy="6976184"/>
          </a:xfrm>
          <a:custGeom>
            <a:avLst/>
            <a:gdLst>
              <a:gd name="connsiteX0" fmla="*/ 7512001 w 7512001"/>
              <a:gd name="connsiteY0" fmla="*/ 6976184 h 6976184"/>
              <a:gd name="connsiteX1" fmla="*/ 7471158 w 7512001"/>
              <a:gd name="connsiteY1" fmla="*/ 6914835 h 6976184"/>
              <a:gd name="connsiteX2" fmla="*/ 0 w 7512001"/>
              <a:gd name="connsiteY2" fmla="*/ 6914835 h 6976184"/>
              <a:gd name="connsiteX3" fmla="*/ 2882430 w 7512001"/>
              <a:gd name="connsiteY3" fmla="*/ 0 h 6976184"/>
              <a:gd name="connsiteX4" fmla="*/ 2920480 w 7512001"/>
              <a:gd name="connsiteY4" fmla="*/ 56832 h 6976184"/>
              <a:gd name="connsiteX5" fmla="*/ 7512001 w 7512001"/>
              <a:gd name="connsiteY5" fmla="*/ 56832 h 6976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12001" h="6976184">
                <a:moveTo>
                  <a:pt x="7512001" y="6976184"/>
                </a:moveTo>
                <a:lnTo>
                  <a:pt x="7471158" y="6914835"/>
                </a:lnTo>
                <a:lnTo>
                  <a:pt x="0" y="6914835"/>
                </a:lnTo>
                <a:lnTo>
                  <a:pt x="2882430" y="0"/>
                </a:lnTo>
                <a:lnTo>
                  <a:pt x="2920480" y="56832"/>
                </a:lnTo>
                <a:lnTo>
                  <a:pt x="7512001" y="56832"/>
                </a:lnTo>
                <a:close/>
              </a:path>
            </a:pathLst>
          </a:custGeom>
          <a:solidFill>
            <a:schemeClr val="accent2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ED43E661-D69B-4EC6-8FFE-EB226B9C184A}"/>
              </a:ext>
            </a:extLst>
          </p:cNvPr>
          <p:cNvSpPr/>
          <p:nvPr/>
        </p:nvSpPr>
        <p:spPr>
          <a:xfrm rot="1363364">
            <a:off x="5415611" y="2827379"/>
            <a:ext cx="569591" cy="4422544"/>
          </a:xfrm>
          <a:custGeom>
            <a:avLst/>
            <a:gdLst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540000 w 540000"/>
              <a:gd name="connsiteY2" fmla="*/ 5400000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32 w 540000"/>
              <a:gd name="connsiteY0" fmla="*/ 222006 h 5400000"/>
              <a:gd name="connsiteX1" fmla="*/ 540000 w 540000"/>
              <a:gd name="connsiteY1" fmla="*/ 0 h 5400000"/>
              <a:gd name="connsiteX2" fmla="*/ 540000 w 540000"/>
              <a:gd name="connsiteY2" fmla="*/ 5400000 h 5400000"/>
              <a:gd name="connsiteX3" fmla="*/ 0 w 540000"/>
              <a:gd name="connsiteY3" fmla="*/ 5400000 h 5400000"/>
              <a:gd name="connsiteX4" fmla="*/ 32 w 540000"/>
              <a:gd name="connsiteY4" fmla="*/ 222006 h 5400000"/>
              <a:gd name="connsiteX0" fmla="*/ 32 w 569591"/>
              <a:gd name="connsiteY0" fmla="*/ 222006 h 5400000"/>
              <a:gd name="connsiteX1" fmla="*/ 540000 w 569591"/>
              <a:gd name="connsiteY1" fmla="*/ 0 h 5400000"/>
              <a:gd name="connsiteX2" fmla="*/ 569591 w 569591"/>
              <a:gd name="connsiteY2" fmla="*/ 5094866 h 5400000"/>
              <a:gd name="connsiteX3" fmla="*/ 0 w 569591"/>
              <a:gd name="connsiteY3" fmla="*/ 5400000 h 5400000"/>
              <a:gd name="connsiteX4" fmla="*/ 32 w 569591"/>
              <a:gd name="connsiteY4" fmla="*/ 222006 h 54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9591" h="5400000">
                <a:moveTo>
                  <a:pt x="32" y="222006"/>
                </a:moveTo>
                <a:lnTo>
                  <a:pt x="540000" y="0"/>
                </a:lnTo>
                <a:lnTo>
                  <a:pt x="569591" y="5094866"/>
                </a:lnTo>
                <a:lnTo>
                  <a:pt x="0" y="5400000"/>
                </a:lnTo>
                <a:cubicBezTo>
                  <a:pt x="11" y="3674002"/>
                  <a:pt x="21" y="1948004"/>
                  <a:pt x="32" y="222006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0E6B8E0E-916E-446C-8132-93622B2B0F73}"/>
              </a:ext>
            </a:extLst>
          </p:cNvPr>
          <p:cNvSpPr/>
          <p:nvPr/>
        </p:nvSpPr>
        <p:spPr>
          <a:xfrm rot="1363364">
            <a:off x="7198910" y="-421810"/>
            <a:ext cx="540000" cy="5176884"/>
          </a:xfrm>
          <a:custGeom>
            <a:avLst/>
            <a:gdLst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540000 w 540000"/>
              <a:gd name="connsiteY2" fmla="*/ 5400000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83936 w 540000"/>
              <a:gd name="connsiteY2" fmla="*/ 5266123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57468 w 540000"/>
              <a:gd name="connsiteY2" fmla="*/ 5215249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63701 w 540000"/>
              <a:gd name="connsiteY2" fmla="*/ 5217802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67531 w 540000"/>
              <a:gd name="connsiteY2" fmla="*/ 5208453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65692 w 540000"/>
              <a:gd name="connsiteY2" fmla="*/ 5204060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15764 w 540000"/>
              <a:gd name="connsiteY0" fmla="*/ 219317 h 5400000"/>
              <a:gd name="connsiteX1" fmla="*/ 540000 w 540000"/>
              <a:gd name="connsiteY1" fmla="*/ 0 h 5400000"/>
              <a:gd name="connsiteX2" fmla="*/ 465692 w 540000"/>
              <a:gd name="connsiteY2" fmla="*/ 5204060 h 5400000"/>
              <a:gd name="connsiteX3" fmla="*/ 0 w 540000"/>
              <a:gd name="connsiteY3" fmla="*/ 5400000 h 5400000"/>
              <a:gd name="connsiteX4" fmla="*/ 15764 w 540000"/>
              <a:gd name="connsiteY4" fmla="*/ 219317 h 54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0000" h="5400000">
                <a:moveTo>
                  <a:pt x="15764" y="219317"/>
                </a:moveTo>
                <a:lnTo>
                  <a:pt x="540000" y="0"/>
                </a:lnTo>
                <a:lnTo>
                  <a:pt x="465692" y="5204060"/>
                </a:lnTo>
                <a:lnTo>
                  <a:pt x="0" y="5400000"/>
                </a:lnTo>
                <a:cubicBezTo>
                  <a:pt x="5255" y="3673106"/>
                  <a:pt x="10509" y="1946211"/>
                  <a:pt x="15764" y="2193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Равнобедренный треугольник 6">
            <a:extLst>
              <a:ext uri="{FF2B5EF4-FFF2-40B4-BE49-F238E27FC236}">
                <a16:creationId xmlns:a16="http://schemas.microsoft.com/office/drawing/2014/main" xmlns="" id="{5DF29FB0-2825-4E75-80D6-FDFD8999BD20}"/>
              </a:ext>
            </a:extLst>
          </p:cNvPr>
          <p:cNvSpPr/>
          <p:nvPr/>
        </p:nvSpPr>
        <p:spPr>
          <a:xfrm>
            <a:off x="10437953" y="2895321"/>
            <a:ext cx="1733937" cy="396267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6ECB0B55-440E-4270-872B-E946489FCA45}"/>
              </a:ext>
            </a:extLst>
          </p:cNvPr>
          <p:cNvSpPr/>
          <p:nvPr/>
        </p:nvSpPr>
        <p:spPr>
          <a:xfrm>
            <a:off x="1775437" y="1952418"/>
            <a:ext cx="2025000" cy="747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7B0A06D-BE18-42F6-B6FD-5711770E378C}"/>
              </a:ext>
            </a:extLst>
          </p:cNvPr>
          <p:cNvSpPr txBox="1"/>
          <p:nvPr/>
        </p:nvSpPr>
        <p:spPr>
          <a:xfrm>
            <a:off x="111403" y="1029001"/>
            <a:ext cx="53530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>
                <a:solidFill>
                  <a:schemeClr val="bg1"/>
                </a:solidFill>
              </a:rPr>
              <a:t>Ученики </a:t>
            </a:r>
            <a:r>
              <a:rPr lang="en-US" sz="4800" dirty="0">
                <a:solidFill>
                  <a:schemeClr val="bg1"/>
                </a:solidFill>
              </a:rPr>
              <a:t>VS </a:t>
            </a:r>
            <a:r>
              <a:rPr lang="ru-RU" sz="4800" dirty="0">
                <a:solidFill>
                  <a:schemeClr val="bg1"/>
                </a:solidFill>
              </a:rPr>
              <a:t>Учителя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27F8736-D3AC-431F-8BBE-11645CBFC1B7}"/>
              </a:ext>
            </a:extLst>
          </p:cNvPr>
          <p:cNvSpPr txBox="1"/>
          <p:nvPr/>
        </p:nvSpPr>
        <p:spPr>
          <a:xfrm>
            <a:off x="1244135" y="343714"/>
            <a:ext cx="30876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</a:rPr>
              <a:t>ДЕБАТЫ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2D6F87E-0166-4134-9916-750B7725F976}"/>
              </a:ext>
            </a:extLst>
          </p:cNvPr>
          <p:cNvSpPr txBox="1"/>
          <p:nvPr/>
        </p:nvSpPr>
        <p:spPr>
          <a:xfrm rot="1875338">
            <a:off x="8108305" y="2426569"/>
            <a:ext cx="25839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/>
              <a:t>Журавлева М.С.</a:t>
            </a:r>
          </a:p>
          <a:p>
            <a:pPr algn="r"/>
            <a:r>
              <a:rPr lang="ru-RU" sz="2000" b="1" dirty="0"/>
              <a:t>Ленинградская обл.</a:t>
            </a:r>
          </a:p>
          <a:p>
            <a:endParaRPr lang="ru-RU" sz="2000" b="1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2D7D1D3-AE6B-2F4E-3C6A-CC542DE9D0A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510803">
            <a:off x="8284391" y="792882"/>
            <a:ext cx="2880315" cy="13032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F56EF04-5032-D073-E371-8C8CCF3A10BC}"/>
              </a:ext>
            </a:extLst>
          </p:cNvPr>
          <p:cNvSpPr txBox="1"/>
          <p:nvPr/>
        </p:nvSpPr>
        <p:spPr>
          <a:xfrm>
            <a:off x="111403" y="3827469"/>
            <a:ext cx="6911502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700" dirty="0"/>
              <a:t>Учат критическому мышлению и навыкам аргументации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700" dirty="0"/>
              <a:t>‍Развивают навыки активного слушателя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700" dirty="0"/>
              <a:t>Повышают самооценку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700" dirty="0"/>
              <a:t>Развивают эмпатию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700" dirty="0"/>
              <a:t>Учат слушать и слышать собеседника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700" dirty="0"/>
              <a:t>Социализируют напрямую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460851C-DC3E-2D40-8AE6-5BA2EC63C5AB}"/>
              </a:ext>
            </a:extLst>
          </p:cNvPr>
          <p:cNvSpPr txBox="1"/>
          <p:nvPr/>
        </p:nvSpPr>
        <p:spPr>
          <a:xfrm>
            <a:off x="198851" y="2864547"/>
            <a:ext cx="6021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Чем дебаты отличаются </a:t>
            </a:r>
          </a:p>
          <a:p>
            <a:r>
              <a:rPr lang="ru-RU" sz="2400" dirty="0">
                <a:solidFill>
                  <a:schemeClr val="bg1"/>
                </a:solidFill>
              </a:rPr>
              <a:t>от других педагогических технологий?</a:t>
            </a:r>
          </a:p>
        </p:txBody>
      </p:sp>
    </p:spTree>
    <p:extLst>
      <p:ext uri="{BB962C8B-B14F-4D97-AF65-F5344CB8AC3E}">
        <p14:creationId xmlns:p14="http://schemas.microsoft.com/office/powerpoint/2010/main" xmlns="" val="1843180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2FFC0B0-95AB-5DA3-2B9C-1FF1307BAA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5868" y="390870"/>
            <a:ext cx="4801853" cy="37814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0" name="Шестиугольник 39">
            <a:extLst>
              <a:ext uri="{FF2B5EF4-FFF2-40B4-BE49-F238E27FC236}">
                <a16:creationId xmlns:a16="http://schemas.microsoft.com/office/drawing/2014/main" xmlns="" id="{0B111486-262E-435B-B4B7-37442DEE4097}"/>
              </a:ext>
            </a:extLst>
          </p:cNvPr>
          <p:cNvSpPr/>
          <p:nvPr/>
        </p:nvSpPr>
        <p:spPr>
          <a:xfrm>
            <a:off x="7184161" y="1664934"/>
            <a:ext cx="587465" cy="50643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0E6B8E0E-916E-446C-8132-93622B2B0F73}"/>
              </a:ext>
            </a:extLst>
          </p:cNvPr>
          <p:cNvSpPr/>
          <p:nvPr/>
        </p:nvSpPr>
        <p:spPr>
          <a:xfrm rot="1363364">
            <a:off x="5665785" y="-266751"/>
            <a:ext cx="511263" cy="5141117"/>
          </a:xfrm>
          <a:custGeom>
            <a:avLst/>
            <a:gdLst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540000 w 540000"/>
              <a:gd name="connsiteY2" fmla="*/ 5400000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83936 w 540000"/>
              <a:gd name="connsiteY2" fmla="*/ 5266123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57468 w 540000"/>
              <a:gd name="connsiteY2" fmla="*/ 5215249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63701 w 540000"/>
              <a:gd name="connsiteY2" fmla="*/ 5217802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67531 w 540000"/>
              <a:gd name="connsiteY2" fmla="*/ 5208453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65692 w 540000"/>
              <a:gd name="connsiteY2" fmla="*/ 5204060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36158 w 540000"/>
              <a:gd name="connsiteY0" fmla="*/ 233622 h 5400000"/>
              <a:gd name="connsiteX1" fmla="*/ 540000 w 540000"/>
              <a:gd name="connsiteY1" fmla="*/ 0 h 5400000"/>
              <a:gd name="connsiteX2" fmla="*/ 465692 w 540000"/>
              <a:gd name="connsiteY2" fmla="*/ 5204060 h 5400000"/>
              <a:gd name="connsiteX3" fmla="*/ 0 w 540000"/>
              <a:gd name="connsiteY3" fmla="*/ 5400000 h 5400000"/>
              <a:gd name="connsiteX4" fmla="*/ 36158 w 540000"/>
              <a:gd name="connsiteY4" fmla="*/ 233622 h 5400000"/>
              <a:gd name="connsiteX0" fmla="*/ 21991 w 540000"/>
              <a:gd name="connsiteY0" fmla="*/ 232632 h 5400000"/>
              <a:gd name="connsiteX1" fmla="*/ 540000 w 540000"/>
              <a:gd name="connsiteY1" fmla="*/ 0 h 5400000"/>
              <a:gd name="connsiteX2" fmla="*/ 465692 w 540000"/>
              <a:gd name="connsiteY2" fmla="*/ 5204060 h 5400000"/>
              <a:gd name="connsiteX3" fmla="*/ 0 w 540000"/>
              <a:gd name="connsiteY3" fmla="*/ 5400000 h 5400000"/>
              <a:gd name="connsiteX4" fmla="*/ 21991 w 540000"/>
              <a:gd name="connsiteY4" fmla="*/ 232632 h 5400000"/>
              <a:gd name="connsiteX0" fmla="*/ 21991 w 528835"/>
              <a:gd name="connsiteY0" fmla="*/ 191934 h 5359302"/>
              <a:gd name="connsiteX1" fmla="*/ 528835 w 528835"/>
              <a:gd name="connsiteY1" fmla="*/ 0 h 5359302"/>
              <a:gd name="connsiteX2" fmla="*/ 465692 w 528835"/>
              <a:gd name="connsiteY2" fmla="*/ 5163362 h 5359302"/>
              <a:gd name="connsiteX3" fmla="*/ 0 w 528835"/>
              <a:gd name="connsiteY3" fmla="*/ 5359302 h 5359302"/>
              <a:gd name="connsiteX4" fmla="*/ 21991 w 528835"/>
              <a:gd name="connsiteY4" fmla="*/ 191934 h 5359302"/>
              <a:gd name="connsiteX0" fmla="*/ 13681 w 528835"/>
              <a:gd name="connsiteY0" fmla="*/ 188390 h 5359302"/>
              <a:gd name="connsiteX1" fmla="*/ 528835 w 528835"/>
              <a:gd name="connsiteY1" fmla="*/ 0 h 5359302"/>
              <a:gd name="connsiteX2" fmla="*/ 465692 w 528835"/>
              <a:gd name="connsiteY2" fmla="*/ 5163362 h 5359302"/>
              <a:gd name="connsiteX3" fmla="*/ 0 w 528835"/>
              <a:gd name="connsiteY3" fmla="*/ 5359302 h 5359302"/>
              <a:gd name="connsiteX4" fmla="*/ 13681 w 528835"/>
              <a:gd name="connsiteY4" fmla="*/ 188390 h 5359302"/>
              <a:gd name="connsiteX0" fmla="*/ 13681 w 511263"/>
              <a:gd name="connsiteY0" fmla="*/ 180730 h 5351642"/>
              <a:gd name="connsiteX1" fmla="*/ 511263 w 511263"/>
              <a:gd name="connsiteY1" fmla="*/ 0 h 5351642"/>
              <a:gd name="connsiteX2" fmla="*/ 465692 w 511263"/>
              <a:gd name="connsiteY2" fmla="*/ 5155702 h 5351642"/>
              <a:gd name="connsiteX3" fmla="*/ 0 w 511263"/>
              <a:gd name="connsiteY3" fmla="*/ 5351642 h 5351642"/>
              <a:gd name="connsiteX4" fmla="*/ 13681 w 511263"/>
              <a:gd name="connsiteY4" fmla="*/ 180730 h 5351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1263" h="5351642">
                <a:moveTo>
                  <a:pt x="13681" y="180730"/>
                </a:moveTo>
                <a:lnTo>
                  <a:pt x="511263" y="0"/>
                </a:lnTo>
                <a:lnTo>
                  <a:pt x="465692" y="5155702"/>
                </a:lnTo>
                <a:lnTo>
                  <a:pt x="0" y="5351642"/>
                </a:lnTo>
                <a:cubicBezTo>
                  <a:pt x="7330" y="3629186"/>
                  <a:pt x="6351" y="1903186"/>
                  <a:pt x="13681" y="18073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ED43E661-D69B-4EC6-8FFE-EB226B9C184A}"/>
              </a:ext>
            </a:extLst>
          </p:cNvPr>
          <p:cNvSpPr/>
          <p:nvPr/>
        </p:nvSpPr>
        <p:spPr>
          <a:xfrm rot="1363364">
            <a:off x="3904993" y="2977203"/>
            <a:ext cx="532615" cy="4399242"/>
          </a:xfrm>
          <a:custGeom>
            <a:avLst/>
            <a:gdLst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540000 w 540000"/>
              <a:gd name="connsiteY2" fmla="*/ 5400000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32 w 540000"/>
              <a:gd name="connsiteY0" fmla="*/ 222006 h 5400000"/>
              <a:gd name="connsiteX1" fmla="*/ 540000 w 540000"/>
              <a:gd name="connsiteY1" fmla="*/ 0 h 5400000"/>
              <a:gd name="connsiteX2" fmla="*/ 540000 w 540000"/>
              <a:gd name="connsiteY2" fmla="*/ 5400000 h 5400000"/>
              <a:gd name="connsiteX3" fmla="*/ 0 w 540000"/>
              <a:gd name="connsiteY3" fmla="*/ 5400000 h 5400000"/>
              <a:gd name="connsiteX4" fmla="*/ 32 w 540000"/>
              <a:gd name="connsiteY4" fmla="*/ 222006 h 5400000"/>
              <a:gd name="connsiteX0" fmla="*/ 32 w 540000"/>
              <a:gd name="connsiteY0" fmla="*/ 138230 h 5316224"/>
              <a:gd name="connsiteX1" fmla="*/ 537219 w 540000"/>
              <a:gd name="connsiteY1" fmla="*/ 0 h 5316224"/>
              <a:gd name="connsiteX2" fmla="*/ 540000 w 540000"/>
              <a:gd name="connsiteY2" fmla="*/ 5316224 h 5316224"/>
              <a:gd name="connsiteX3" fmla="*/ 0 w 540000"/>
              <a:gd name="connsiteY3" fmla="*/ 5316224 h 5316224"/>
              <a:gd name="connsiteX4" fmla="*/ 32 w 540000"/>
              <a:gd name="connsiteY4" fmla="*/ 138230 h 5316224"/>
              <a:gd name="connsiteX0" fmla="*/ 1332 w 540000"/>
              <a:gd name="connsiteY0" fmla="*/ 182433 h 5316224"/>
              <a:gd name="connsiteX1" fmla="*/ 537219 w 540000"/>
              <a:gd name="connsiteY1" fmla="*/ 0 h 5316224"/>
              <a:gd name="connsiteX2" fmla="*/ 540000 w 540000"/>
              <a:gd name="connsiteY2" fmla="*/ 5316224 h 5316224"/>
              <a:gd name="connsiteX3" fmla="*/ 0 w 540000"/>
              <a:gd name="connsiteY3" fmla="*/ 5316224 h 5316224"/>
              <a:gd name="connsiteX4" fmla="*/ 1332 w 540000"/>
              <a:gd name="connsiteY4" fmla="*/ 182433 h 5316224"/>
              <a:gd name="connsiteX0" fmla="*/ 1332 w 540000"/>
              <a:gd name="connsiteY0" fmla="*/ 197076 h 5330867"/>
              <a:gd name="connsiteX1" fmla="*/ 531087 w 540000"/>
              <a:gd name="connsiteY1" fmla="*/ 0 h 5330867"/>
              <a:gd name="connsiteX2" fmla="*/ 540000 w 540000"/>
              <a:gd name="connsiteY2" fmla="*/ 5330867 h 5330867"/>
              <a:gd name="connsiteX3" fmla="*/ 0 w 540000"/>
              <a:gd name="connsiteY3" fmla="*/ 5330867 h 5330867"/>
              <a:gd name="connsiteX4" fmla="*/ 1332 w 540000"/>
              <a:gd name="connsiteY4" fmla="*/ 197076 h 5330867"/>
              <a:gd name="connsiteX0" fmla="*/ 8892 w 540000"/>
              <a:gd name="connsiteY0" fmla="*/ 190468 h 5330867"/>
              <a:gd name="connsiteX1" fmla="*/ 531087 w 540000"/>
              <a:gd name="connsiteY1" fmla="*/ 0 h 5330867"/>
              <a:gd name="connsiteX2" fmla="*/ 540000 w 540000"/>
              <a:gd name="connsiteY2" fmla="*/ 5330867 h 5330867"/>
              <a:gd name="connsiteX3" fmla="*/ 0 w 540000"/>
              <a:gd name="connsiteY3" fmla="*/ 5330867 h 5330867"/>
              <a:gd name="connsiteX4" fmla="*/ 8892 w 540000"/>
              <a:gd name="connsiteY4" fmla="*/ 190468 h 5330867"/>
              <a:gd name="connsiteX0" fmla="*/ 8892 w 540000"/>
              <a:gd name="connsiteY0" fmla="*/ 178924 h 5319323"/>
              <a:gd name="connsiteX1" fmla="*/ 528177 w 540000"/>
              <a:gd name="connsiteY1" fmla="*/ 0 h 5319323"/>
              <a:gd name="connsiteX2" fmla="*/ 540000 w 540000"/>
              <a:gd name="connsiteY2" fmla="*/ 5319323 h 5319323"/>
              <a:gd name="connsiteX3" fmla="*/ 0 w 540000"/>
              <a:gd name="connsiteY3" fmla="*/ 5319323 h 5319323"/>
              <a:gd name="connsiteX4" fmla="*/ 8892 w 540000"/>
              <a:gd name="connsiteY4" fmla="*/ 178924 h 5319323"/>
              <a:gd name="connsiteX0" fmla="*/ 8892 w 532615"/>
              <a:gd name="connsiteY0" fmla="*/ 178924 h 5319323"/>
              <a:gd name="connsiteX1" fmla="*/ 528177 w 532615"/>
              <a:gd name="connsiteY1" fmla="*/ 0 h 5319323"/>
              <a:gd name="connsiteX2" fmla="*/ 532615 w 532615"/>
              <a:gd name="connsiteY2" fmla="*/ 5083327 h 5319323"/>
              <a:gd name="connsiteX3" fmla="*/ 0 w 532615"/>
              <a:gd name="connsiteY3" fmla="*/ 5319323 h 5319323"/>
              <a:gd name="connsiteX4" fmla="*/ 8892 w 532615"/>
              <a:gd name="connsiteY4" fmla="*/ 178924 h 531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2615" h="5319323">
                <a:moveTo>
                  <a:pt x="8892" y="178924"/>
                </a:moveTo>
                <a:lnTo>
                  <a:pt x="528177" y="0"/>
                </a:lnTo>
                <a:cubicBezTo>
                  <a:pt x="529656" y="1694442"/>
                  <a:pt x="531136" y="3388885"/>
                  <a:pt x="532615" y="5083327"/>
                </a:cubicBezTo>
                <a:lnTo>
                  <a:pt x="0" y="5319323"/>
                </a:lnTo>
                <a:cubicBezTo>
                  <a:pt x="11" y="3593325"/>
                  <a:pt x="8881" y="1904922"/>
                  <a:pt x="8892" y="178924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Равнобедренный треугольник 6">
            <a:extLst>
              <a:ext uri="{FF2B5EF4-FFF2-40B4-BE49-F238E27FC236}">
                <a16:creationId xmlns:a16="http://schemas.microsoft.com/office/drawing/2014/main" xmlns="" id="{5DF29FB0-2825-4E75-80D6-FDFD8999BD20}"/>
              </a:ext>
            </a:extLst>
          </p:cNvPr>
          <p:cNvSpPr/>
          <p:nvPr/>
        </p:nvSpPr>
        <p:spPr>
          <a:xfrm>
            <a:off x="10437953" y="2895321"/>
            <a:ext cx="1733937" cy="396267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7B0A06D-BE18-42F6-B6FD-5711770E378C}"/>
              </a:ext>
            </a:extLst>
          </p:cNvPr>
          <p:cNvSpPr txBox="1"/>
          <p:nvPr/>
        </p:nvSpPr>
        <p:spPr>
          <a:xfrm>
            <a:off x="6962907" y="665695"/>
            <a:ext cx="4846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/>
              <a:t>Подготовительный 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этап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27F8736-D3AC-431F-8BBE-11645CBFC1B7}"/>
              </a:ext>
            </a:extLst>
          </p:cNvPr>
          <p:cNvSpPr txBox="1"/>
          <p:nvPr/>
        </p:nvSpPr>
        <p:spPr>
          <a:xfrm>
            <a:off x="7824758" y="1692550"/>
            <a:ext cx="2583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Актив + советник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01D80F55-55DC-4407-82C1-96456F1687E4}"/>
              </a:ext>
            </a:extLst>
          </p:cNvPr>
          <p:cNvSpPr/>
          <p:nvPr/>
        </p:nvSpPr>
        <p:spPr>
          <a:xfrm>
            <a:off x="6555165" y="2303808"/>
            <a:ext cx="54418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- разработка сценария (за 2 недели до мероприятия)</a:t>
            </a:r>
          </a:p>
          <a:p>
            <a:r>
              <a:rPr lang="ru-RU" dirty="0"/>
              <a:t>- подборка тем (за 2-1 </a:t>
            </a:r>
            <a:r>
              <a:rPr lang="ru-RU" dirty="0" err="1"/>
              <a:t>нед</a:t>
            </a:r>
            <a:r>
              <a:rPr lang="ru-RU" dirty="0"/>
              <a:t>.)</a:t>
            </a:r>
          </a:p>
          <a:p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2D6F87E-0166-4134-9916-750B7725F976}"/>
              </a:ext>
            </a:extLst>
          </p:cNvPr>
          <p:cNvSpPr txBox="1"/>
          <p:nvPr/>
        </p:nvSpPr>
        <p:spPr>
          <a:xfrm>
            <a:off x="6968118" y="3248164"/>
            <a:ext cx="2583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Реклама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E05856F1-A42E-4DC0-9EAC-D45ADF422359}"/>
              </a:ext>
            </a:extLst>
          </p:cNvPr>
          <p:cNvSpPr txBox="1"/>
          <p:nvPr/>
        </p:nvSpPr>
        <p:spPr>
          <a:xfrm>
            <a:off x="6219614" y="5228881"/>
            <a:ext cx="3332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Предварительная работа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7B7DF595-4E7D-4050-A783-5064361A062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296259" y="1742450"/>
            <a:ext cx="360000" cy="360000"/>
          </a:xfrm>
          <a:prstGeom prst="rect">
            <a:avLst/>
          </a:prstGeom>
        </p:spPr>
      </p:pic>
      <p:sp>
        <p:nvSpPr>
          <p:cNvPr id="34" name="Шестиугольник 33">
            <a:extLst>
              <a:ext uri="{FF2B5EF4-FFF2-40B4-BE49-F238E27FC236}">
                <a16:creationId xmlns:a16="http://schemas.microsoft.com/office/drawing/2014/main" xmlns="" id="{556195F2-9C1C-44F4-8C58-0CB609F0B339}"/>
              </a:ext>
            </a:extLst>
          </p:cNvPr>
          <p:cNvSpPr/>
          <p:nvPr/>
        </p:nvSpPr>
        <p:spPr>
          <a:xfrm>
            <a:off x="6318106" y="3220352"/>
            <a:ext cx="587465" cy="50643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Шестиугольник 34">
            <a:extLst>
              <a:ext uri="{FF2B5EF4-FFF2-40B4-BE49-F238E27FC236}">
                <a16:creationId xmlns:a16="http://schemas.microsoft.com/office/drawing/2014/main" xmlns="" id="{1B841FDA-3659-4D49-BB4F-6790B62FAE35}"/>
              </a:ext>
            </a:extLst>
          </p:cNvPr>
          <p:cNvSpPr/>
          <p:nvPr/>
        </p:nvSpPr>
        <p:spPr>
          <a:xfrm>
            <a:off x="5652129" y="5176824"/>
            <a:ext cx="587465" cy="50643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CA5DA415-52AA-4D2E-825B-CC3A7FF79EE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431358" y="3309452"/>
            <a:ext cx="360000" cy="3600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9B3FAAAA-9773-48EA-8F05-A74461D9FB4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5769447" y="5248936"/>
            <a:ext cx="360000" cy="360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766BDB8-D2DB-21F2-1211-E04B36832B46}"/>
              </a:ext>
            </a:extLst>
          </p:cNvPr>
          <p:cNvSpPr txBox="1"/>
          <p:nvPr/>
        </p:nvSpPr>
        <p:spPr>
          <a:xfrm>
            <a:off x="5929789" y="3855259"/>
            <a:ext cx="66926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- пресс-релиз в школьной группе VK (за 10 дней)</a:t>
            </a:r>
          </a:p>
          <a:p>
            <a:r>
              <a:rPr lang="ru-RU" dirty="0"/>
              <a:t>- афиша в онлайн и оффлайн форматах (за 1 </a:t>
            </a:r>
            <a:r>
              <a:rPr lang="ru-RU" dirty="0" err="1"/>
              <a:t>нед</a:t>
            </a:r>
            <a:r>
              <a:rPr lang="ru-RU" dirty="0"/>
              <a:t>.)</a:t>
            </a:r>
          </a:p>
          <a:p>
            <a:r>
              <a:rPr lang="ru-RU" dirty="0"/>
              <a:t>- информационный стенд о правилах игры (за 10 </a:t>
            </a:r>
            <a:r>
              <a:rPr lang="ru-RU" dirty="0" err="1"/>
              <a:t>дн</a:t>
            </a:r>
            <a:r>
              <a:rPr lang="ru-RU" dirty="0"/>
              <a:t>.)</a:t>
            </a:r>
          </a:p>
          <a:p>
            <a:r>
              <a:rPr lang="ru-RU" dirty="0"/>
              <a:t>- видеоролик о дебатах в </a:t>
            </a:r>
            <a:r>
              <a:rPr lang="ru-RU" dirty="0" err="1"/>
              <a:t>соц.сетях</a:t>
            </a:r>
            <a:r>
              <a:rPr lang="ru-RU" dirty="0"/>
              <a:t> (за 1 </a:t>
            </a:r>
            <a:r>
              <a:rPr lang="ru-RU" dirty="0" err="1"/>
              <a:t>нед</a:t>
            </a:r>
            <a:r>
              <a:rPr lang="ru-RU" dirty="0"/>
              <a:t>.)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563CDFB1-1A36-0874-24F4-78F9741988E4}"/>
              </a:ext>
            </a:extLst>
          </p:cNvPr>
          <p:cNvSpPr txBox="1"/>
          <p:nvPr/>
        </p:nvSpPr>
        <p:spPr>
          <a:xfrm>
            <a:off x="5466000" y="5802284"/>
            <a:ext cx="69115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- формирование и подготовка команд (за 5-3 </a:t>
            </a:r>
            <a:r>
              <a:rPr lang="ru-RU" dirty="0" err="1"/>
              <a:t>дн</a:t>
            </a:r>
            <a:r>
              <a:rPr lang="ru-RU" dirty="0"/>
              <a:t>.)</a:t>
            </a:r>
          </a:p>
          <a:p>
            <a:r>
              <a:rPr lang="ru-RU" dirty="0"/>
              <a:t>- подготовка реквизита (за 2-1 </a:t>
            </a:r>
            <a:r>
              <a:rPr lang="ru-RU" dirty="0" err="1"/>
              <a:t>нед</a:t>
            </a:r>
            <a:r>
              <a:rPr lang="ru-RU" dirty="0"/>
              <a:t>.)</a:t>
            </a:r>
          </a:p>
          <a:p>
            <a:r>
              <a:rPr lang="ru-RU" dirty="0"/>
              <a:t>- подготовка помещения (в день мероприятия)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B4D2BBC8-572E-1037-3392-DE6E34A6E6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9068" y="4554000"/>
            <a:ext cx="3005548" cy="169062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xmlns="" val="2586278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Рисунок 48">
            <a:extLst>
              <a:ext uri="{FF2B5EF4-FFF2-40B4-BE49-F238E27FC236}">
                <a16:creationId xmlns:a16="http://schemas.microsoft.com/office/drawing/2014/main" xmlns="" id="{FB3FA6A5-70EC-A011-B915-8A1807C108F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8713601" y="5040350"/>
            <a:ext cx="2004186" cy="200418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0875FF-F6F1-4C90-BD98-F73FBD215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7887" y="40881"/>
            <a:ext cx="6570000" cy="993875"/>
          </a:xfrm>
        </p:spPr>
        <p:txBody>
          <a:bodyPr>
            <a:normAutofit/>
          </a:bodyPr>
          <a:lstStyle/>
          <a:p>
            <a:r>
              <a:rPr lang="ru-RU" b="1" dirty="0"/>
              <a:t>Начало </a:t>
            </a:r>
            <a:r>
              <a:rPr lang="ru-RU" b="1" dirty="0">
                <a:solidFill>
                  <a:schemeClr val="accent2"/>
                </a:solidFill>
              </a:rPr>
              <a:t>игры</a:t>
            </a:r>
            <a:endParaRPr lang="ru-RU" dirty="0"/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xmlns="" id="{AEF00ED7-EB61-4855-99E7-88680A3C8882}"/>
              </a:ext>
            </a:extLst>
          </p:cNvPr>
          <p:cNvGrpSpPr/>
          <p:nvPr/>
        </p:nvGrpSpPr>
        <p:grpSpPr>
          <a:xfrm>
            <a:off x="5813665" y="1016327"/>
            <a:ext cx="5625361" cy="812553"/>
            <a:chOff x="5735638" y="1502309"/>
            <a:chExt cx="5625361" cy="779809"/>
          </a:xfrm>
        </p:grpSpPr>
        <p:sp>
          <p:nvSpPr>
            <p:cNvPr id="16" name="Шестиугольник 15">
              <a:extLst>
                <a:ext uri="{FF2B5EF4-FFF2-40B4-BE49-F238E27FC236}">
                  <a16:creationId xmlns:a16="http://schemas.microsoft.com/office/drawing/2014/main" xmlns="" id="{FCA4A868-293A-445E-A75A-48A817C734EA}"/>
                </a:ext>
              </a:extLst>
            </p:cNvPr>
            <p:cNvSpPr/>
            <p:nvPr/>
          </p:nvSpPr>
          <p:spPr>
            <a:xfrm>
              <a:off x="5735638" y="1502309"/>
              <a:ext cx="587465" cy="506435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BAA8038A-1D10-4573-ACBE-455978BC2E6B}"/>
                </a:ext>
              </a:extLst>
            </p:cNvPr>
            <p:cNvSpPr txBox="1"/>
            <p:nvPr/>
          </p:nvSpPr>
          <p:spPr>
            <a:xfrm>
              <a:off x="6456363" y="1543434"/>
              <a:ext cx="2583958" cy="383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/>
                <a:t>15 минут</a:t>
              </a: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xmlns="" id="{302F1640-E8F2-43E8-B735-BE1930F8690C}"/>
                </a:ext>
              </a:extLst>
            </p:cNvPr>
            <p:cNvSpPr/>
            <p:nvPr/>
          </p:nvSpPr>
          <p:spPr>
            <a:xfrm>
              <a:off x="6456362" y="1927669"/>
              <a:ext cx="4904637" cy="3544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/>
                <a:t> 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C2827FF5-CDB5-492F-BE7B-25C07E2CA49C}"/>
                </a:ext>
              </a:extLst>
            </p:cNvPr>
            <p:cNvSpPr txBox="1"/>
            <p:nvPr/>
          </p:nvSpPr>
          <p:spPr>
            <a:xfrm>
              <a:off x="5781545" y="1524554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E1E4853B-A501-BA19-1E35-E26B7E2984D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644" r="17644"/>
          <a:stretch>
            <a:fillRect/>
          </a:stretch>
        </p:blipFill>
        <p:spPr/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57D32F6D-E15C-23D1-80F7-12BE1FFCA88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180" r="27180"/>
          <a:stretch>
            <a:fillRect/>
          </a:stretch>
        </p:blipFill>
        <p:spPr/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xmlns="" id="{3C28C8B5-C5E1-BB47-BBB5-790680B54C3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291" r="24291"/>
          <a:stretch>
            <a:fillRect/>
          </a:stretch>
        </p:blipFill>
        <p:spPr/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0EACC94A-5F53-5504-8AF3-BB8AB49851C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280" r="21280"/>
          <a:stretch>
            <a:fillRect/>
          </a:stretch>
        </p:blipFill>
        <p:spPr/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EA26EDD8-2F42-5BED-AA92-A09269FAA396}"/>
              </a:ext>
            </a:extLst>
          </p:cNvPr>
          <p:cNvSpPr txBox="1"/>
          <p:nvPr/>
        </p:nvSpPr>
        <p:spPr>
          <a:xfrm>
            <a:off x="5411544" y="1548777"/>
            <a:ext cx="6416919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</a:t>
            </a:r>
            <a:r>
              <a:rPr lang="ru-RU" sz="2000" dirty="0"/>
              <a:t>В комнате для дебатов встречаются игроки и судья, на игру приглашены зрители, которые будут вовлечены в процесс.</a:t>
            </a:r>
          </a:p>
          <a:p>
            <a:pPr algn="just"/>
            <a:r>
              <a:rPr lang="ru-RU" sz="2000" dirty="0"/>
              <a:t>	Ведущий приветствует собравшихся, знакомит зрителей с игроками, кратко объясняет правила игры, представляет судью.</a:t>
            </a:r>
          </a:p>
          <a:p>
            <a:pPr algn="just"/>
            <a:r>
              <a:rPr lang="ru-RU" sz="2000" dirty="0"/>
              <a:t>	Игроки и судья получают фирменный реквизит с символикой мероприятия (ручки, блокноты).</a:t>
            </a:r>
          </a:p>
          <a:p>
            <a:pPr algn="just"/>
            <a:r>
              <a:rPr lang="ru-RU" sz="2000" dirty="0"/>
              <a:t>	Приглашаются представители команд, разыгрывается сторона - утверждение или отрицание.</a:t>
            </a:r>
          </a:p>
          <a:p>
            <a:pPr algn="just"/>
            <a:r>
              <a:rPr lang="ru-RU" sz="2000" dirty="0"/>
              <a:t>	Разыгрывается тема раунда (из крутящегося лототрона вытягивают карточку с одной из предложенных тем).</a:t>
            </a:r>
          </a:p>
          <a:p>
            <a:endParaRPr lang="ru-RU" dirty="0"/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71DC043A-7D18-5CA3-70F8-463C7AF8C9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617856">
            <a:off x="8312326" y="283219"/>
            <a:ext cx="3681192" cy="962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072442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0875FF-F6F1-4C90-BD98-F73FBD215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1000" y="202140"/>
            <a:ext cx="4888205" cy="99387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Подготовка к </a:t>
            </a:r>
            <a:br>
              <a:rPr lang="ru-RU" b="1" dirty="0"/>
            </a:br>
            <a:r>
              <a:rPr lang="ru-RU" b="1" dirty="0">
                <a:solidFill>
                  <a:schemeClr val="accent2"/>
                </a:solidFill>
              </a:rPr>
              <a:t>раунду </a:t>
            </a:r>
            <a:endParaRPr lang="ru-RU" dirty="0"/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xmlns="" id="{AEF00ED7-EB61-4855-99E7-88680A3C8882}"/>
              </a:ext>
            </a:extLst>
          </p:cNvPr>
          <p:cNvGrpSpPr/>
          <p:nvPr/>
        </p:nvGrpSpPr>
        <p:grpSpPr>
          <a:xfrm>
            <a:off x="7986000" y="1370993"/>
            <a:ext cx="3304683" cy="506435"/>
            <a:chOff x="5735638" y="1502309"/>
            <a:chExt cx="3304683" cy="506435"/>
          </a:xfrm>
        </p:grpSpPr>
        <p:sp>
          <p:nvSpPr>
            <p:cNvPr id="16" name="Шестиугольник 15">
              <a:extLst>
                <a:ext uri="{FF2B5EF4-FFF2-40B4-BE49-F238E27FC236}">
                  <a16:creationId xmlns:a16="http://schemas.microsoft.com/office/drawing/2014/main" xmlns="" id="{FCA4A868-293A-445E-A75A-48A817C734EA}"/>
                </a:ext>
              </a:extLst>
            </p:cNvPr>
            <p:cNvSpPr/>
            <p:nvPr/>
          </p:nvSpPr>
          <p:spPr>
            <a:xfrm>
              <a:off x="5735638" y="1502309"/>
              <a:ext cx="587465" cy="506435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BAA8038A-1D10-4573-ACBE-455978BC2E6B}"/>
                </a:ext>
              </a:extLst>
            </p:cNvPr>
            <p:cNvSpPr txBox="1"/>
            <p:nvPr/>
          </p:nvSpPr>
          <p:spPr>
            <a:xfrm>
              <a:off x="6456363" y="1543434"/>
              <a:ext cx="25839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/>
                <a:t>30 минут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C2827FF5-CDB5-492F-BE7B-25C07E2CA49C}"/>
                </a:ext>
              </a:extLst>
            </p:cNvPr>
            <p:cNvSpPr txBox="1"/>
            <p:nvPr/>
          </p:nvSpPr>
          <p:spPr>
            <a:xfrm>
              <a:off x="5781545" y="1524554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393DC03-66EE-B320-C076-EFE58CBAE3A5}"/>
              </a:ext>
            </a:extLst>
          </p:cNvPr>
          <p:cNvSpPr txBox="1"/>
          <p:nvPr/>
        </p:nvSpPr>
        <p:spPr>
          <a:xfrm>
            <a:off x="7691440" y="1946878"/>
            <a:ext cx="4240204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</a:t>
            </a:r>
            <a:r>
              <a:rPr lang="ru-RU" sz="2000" dirty="0"/>
              <a:t>После объявления темы раунда ученики и учителя сразу расходятся для подготовки своих кейсов (аргументов, речей) по отдельным помещениям. На подготовку к выступлению у команд есть ровно 30 минут.</a:t>
            </a:r>
          </a:p>
          <a:p>
            <a:pPr algn="just"/>
            <a:r>
              <a:rPr lang="ru-RU" sz="2000" dirty="0"/>
              <a:t>	Пока игроки готовятся к раунду для зрителей более подробно объясняются правила дебатов, судья рассказывает, по каким критериям происходит судейство команд, чтобы в итоге голосующие могли вынести вердикт, чья сторона победит.</a:t>
            </a:r>
          </a:p>
          <a:p>
            <a:pPr algn="just"/>
            <a:r>
              <a:rPr lang="ru-RU" sz="2000" dirty="0"/>
              <a:t>	</a:t>
            </a:r>
            <a:r>
              <a:rPr lang="ru-RU" dirty="0"/>
              <a:t>	</a:t>
            </a: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0FED9E75-E87A-85DB-91FF-7CEB6F4482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231" y="13697"/>
            <a:ext cx="3794482" cy="6751302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016A38E6-B0A4-FAEC-0227-1C4CEA8119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20531" y="30885"/>
            <a:ext cx="3825000" cy="6805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86076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393DC03-66EE-B320-C076-EFE58CBAE3A5}"/>
              </a:ext>
            </a:extLst>
          </p:cNvPr>
          <p:cNvSpPr txBox="1"/>
          <p:nvPr/>
        </p:nvSpPr>
        <p:spPr>
          <a:xfrm>
            <a:off x="379926" y="275249"/>
            <a:ext cx="1143214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</a:t>
            </a:r>
            <a:r>
              <a:rPr lang="ru-RU" sz="2000" dirty="0"/>
              <a:t>Также проходит ознакомление с критериями, по которым будут выставляться баллы каждому игроку отдельно, чтобы определить кто станет лучшим спикером раунда (критерии спикерских баллов см. Приложение 1).</a:t>
            </a:r>
          </a:p>
          <a:p>
            <a:pPr algn="just"/>
            <a:r>
              <a:rPr lang="ru-RU" sz="2000" dirty="0"/>
              <a:t>	Ведущий говорит, что победу команд определяют зрители, а лучшего спикера (спикеров) объявляет судья.</a:t>
            </a:r>
          </a:p>
          <a:p>
            <a:pPr algn="just"/>
            <a:r>
              <a:rPr lang="ru-RU" sz="2000" dirty="0"/>
              <a:t>	Суть игры заключается в том, чтобы убедить нейтральную третью сторону (судью или зрителей в роли судей) в том, что аргументы одной команды лучше (доказательнее), чем аргументы оппонентов. </a:t>
            </a:r>
          </a:p>
          <a:p>
            <a:pPr algn="just"/>
            <a:r>
              <a:rPr lang="ru-RU" sz="2000" dirty="0"/>
              <a:t>	Каждый этап дебатов имеет собственную структуру и систему используемых методов и приемов (см. Памятку выше). Также используется традиционное расположение игроков сторон утверждения и отрицания, а также зрителей и судьи.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41ACD71-FE5C-2213-1171-4ADF5D20B9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1000" y="3746095"/>
            <a:ext cx="5775975" cy="309776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5801190B-601B-E6D3-2D41-BDBD6578B7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92035" y="3753124"/>
            <a:ext cx="3752794" cy="24480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939991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Рисунок 50">
            <a:extLst>
              <a:ext uri="{FF2B5EF4-FFF2-40B4-BE49-F238E27FC236}">
                <a16:creationId xmlns:a16="http://schemas.microsoft.com/office/drawing/2014/main" xmlns="" id="{866C8368-E57F-71BC-452B-C88C7038D37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400198" y="4923417"/>
            <a:ext cx="2804659" cy="226055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0875FF-F6F1-4C90-BD98-F73FBD215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8249" y="234000"/>
            <a:ext cx="5400000" cy="993875"/>
          </a:xfrm>
        </p:spPr>
        <p:txBody>
          <a:bodyPr>
            <a:normAutofit/>
          </a:bodyPr>
          <a:lstStyle/>
          <a:p>
            <a:r>
              <a:rPr lang="ru-RU" b="1" dirty="0"/>
              <a:t>Игра </a:t>
            </a:r>
            <a:r>
              <a:rPr lang="ru-RU" b="1" dirty="0">
                <a:solidFill>
                  <a:schemeClr val="accent2"/>
                </a:solidFill>
              </a:rPr>
              <a:t>ДЕБАТЫ</a:t>
            </a:r>
            <a:endParaRPr lang="ru-RU" dirty="0"/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xmlns="" id="{AEF00ED7-EB61-4855-99E7-88680A3C8882}"/>
              </a:ext>
            </a:extLst>
          </p:cNvPr>
          <p:cNvGrpSpPr/>
          <p:nvPr/>
        </p:nvGrpSpPr>
        <p:grpSpPr>
          <a:xfrm>
            <a:off x="5781000" y="1151587"/>
            <a:ext cx="3304683" cy="506435"/>
            <a:chOff x="5735638" y="1502309"/>
            <a:chExt cx="3304683" cy="506435"/>
          </a:xfrm>
        </p:grpSpPr>
        <p:sp>
          <p:nvSpPr>
            <p:cNvPr id="16" name="Шестиугольник 15">
              <a:extLst>
                <a:ext uri="{FF2B5EF4-FFF2-40B4-BE49-F238E27FC236}">
                  <a16:creationId xmlns:a16="http://schemas.microsoft.com/office/drawing/2014/main" xmlns="" id="{FCA4A868-293A-445E-A75A-48A817C734EA}"/>
                </a:ext>
              </a:extLst>
            </p:cNvPr>
            <p:cNvSpPr/>
            <p:nvPr/>
          </p:nvSpPr>
          <p:spPr>
            <a:xfrm>
              <a:off x="5735638" y="1502309"/>
              <a:ext cx="587465" cy="506435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BAA8038A-1D10-4573-ACBE-455978BC2E6B}"/>
                </a:ext>
              </a:extLst>
            </p:cNvPr>
            <p:cNvSpPr txBox="1"/>
            <p:nvPr/>
          </p:nvSpPr>
          <p:spPr>
            <a:xfrm>
              <a:off x="6456363" y="1543434"/>
              <a:ext cx="25839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/>
                <a:t>40 минут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C2827FF5-CDB5-492F-BE7B-25C07E2CA49C}"/>
                </a:ext>
              </a:extLst>
            </p:cNvPr>
            <p:cNvSpPr txBox="1"/>
            <p:nvPr/>
          </p:nvSpPr>
          <p:spPr>
            <a:xfrm>
              <a:off x="5781545" y="1524554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79069619-4871-B2D4-B01F-937A345EBB5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280" r="21280"/>
          <a:stretch>
            <a:fillRect/>
          </a:stretch>
        </p:blipFill>
        <p:spPr/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634E1AE3-3E8D-37F6-9609-428B104E29C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291" r="24291"/>
          <a:stretch>
            <a:fillRect/>
          </a:stretch>
        </p:blipFill>
        <p:spPr/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xmlns="" id="{8E7865BB-2700-9AD8-1399-EB98AC1C086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291" r="24291"/>
          <a:stretch>
            <a:fillRect/>
          </a:stretch>
        </p:blipFill>
        <p:spPr/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4E239F5C-C7CB-6328-E45F-A6244807B9C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247" r="21247"/>
          <a:stretch>
            <a:fillRect/>
          </a:stretch>
        </p:blipFill>
        <p:spPr/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B0AA9FF8-FB69-7467-C1BB-FD39A430DD04}"/>
              </a:ext>
            </a:extLst>
          </p:cNvPr>
          <p:cNvSpPr txBox="1"/>
          <p:nvPr/>
        </p:nvSpPr>
        <p:spPr>
          <a:xfrm>
            <a:off x="5244506" y="1764000"/>
            <a:ext cx="6694714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	По истечении времени подготовки, команды возвращаются в комнату для игры. Команда утверждения садиться за стол по левую сторону от судьи, команда отрицания по правую сторону. </a:t>
            </a:r>
          </a:p>
          <a:p>
            <a:pPr algn="just"/>
            <a:r>
              <a:rPr lang="ru-RU" sz="2000" dirty="0"/>
              <a:t>	Ведущий напоминает тему, объявляет начало раунда.</a:t>
            </a:r>
          </a:p>
          <a:p>
            <a:pPr algn="just"/>
            <a:r>
              <a:rPr lang="ru-RU" sz="2000" dirty="0"/>
              <a:t>	Идёт игра. За соблюдением регламента следит </a:t>
            </a:r>
            <a:r>
              <a:rPr lang="ru-RU" sz="2000" dirty="0" err="1"/>
              <a:t>таймкипер</a:t>
            </a:r>
            <a:r>
              <a:rPr lang="ru-RU" sz="2000" dirty="0"/>
              <a:t> (на конструктивные речи выделяется по 5 минут, на речи анализа по 3 минуты).</a:t>
            </a:r>
          </a:p>
          <a:p>
            <a:pPr algn="just"/>
            <a:r>
              <a:rPr lang="ru-RU" sz="2000" dirty="0"/>
              <a:t>	После завершения дебатов по старой традиции ведущий предлагает спикерам пожать друг другу руки.</a:t>
            </a:r>
          </a:p>
        </p:txBody>
      </p:sp>
    </p:spTree>
    <p:extLst>
      <p:ext uri="{BB962C8B-B14F-4D97-AF65-F5344CB8AC3E}">
        <p14:creationId xmlns:p14="http://schemas.microsoft.com/office/powerpoint/2010/main" xmlns="" val="798644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0875FF-F6F1-4C90-BD98-F73FBD215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1486" y="99747"/>
            <a:ext cx="6570000" cy="993875"/>
          </a:xfrm>
        </p:spPr>
        <p:txBody>
          <a:bodyPr>
            <a:normAutofit/>
          </a:bodyPr>
          <a:lstStyle/>
          <a:p>
            <a:r>
              <a:rPr lang="ru-RU" b="1" dirty="0"/>
              <a:t>Финал, </a:t>
            </a:r>
            <a:r>
              <a:rPr lang="ru-RU" b="1" dirty="0">
                <a:solidFill>
                  <a:schemeClr val="accent2"/>
                </a:solidFill>
              </a:rPr>
              <a:t>рефлексия</a:t>
            </a:r>
            <a:endParaRPr lang="ru-RU" dirty="0"/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xmlns="" id="{AEF00ED7-EB61-4855-99E7-88680A3C8882}"/>
              </a:ext>
            </a:extLst>
          </p:cNvPr>
          <p:cNvGrpSpPr/>
          <p:nvPr/>
        </p:nvGrpSpPr>
        <p:grpSpPr>
          <a:xfrm>
            <a:off x="5736000" y="907327"/>
            <a:ext cx="5625361" cy="794692"/>
            <a:chOff x="5735638" y="1502309"/>
            <a:chExt cx="5625361" cy="794692"/>
          </a:xfrm>
        </p:grpSpPr>
        <p:sp>
          <p:nvSpPr>
            <p:cNvPr id="16" name="Шестиугольник 15">
              <a:extLst>
                <a:ext uri="{FF2B5EF4-FFF2-40B4-BE49-F238E27FC236}">
                  <a16:creationId xmlns:a16="http://schemas.microsoft.com/office/drawing/2014/main" xmlns="" id="{FCA4A868-293A-445E-A75A-48A817C734EA}"/>
                </a:ext>
              </a:extLst>
            </p:cNvPr>
            <p:cNvSpPr/>
            <p:nvPr/>
          </p:nvSpPr>
          <p:spPr>
            <a:xfrm>
              <a:off x="5735638" y="1502309"/>
              <a:ext cx="587465" cy="506435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BAA8038A-1D10-4573-ACBE-455978BC2E6B}"/>
                </a:ext>
              </a:extLst>
            </p:cNvPr>
            <p:cNvSpPr txBox="1"/>
            <p:nvPr/>
          </p:nvSpPr>
          <p:spPr>
            <a:xfrm>
              <a:off x="6456363" y="1543434"/>
              <a:ext cx="25839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/>
                <a:t>35 минут</a:t>
              </a: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xmlns="" id="{302F1640-E8F2-43E8-B735-BE1930F8690C}"/>
                </a:ext>
              </a:extLst>
            </p:cNvPr>
            <p:cNvSpPr/>
            <p:nvPr/>
          </p:nvSpPr>
          <p:spPr>
            <a:xfrm>
              <a:off x="6456362" y="1927669"/>
              <a:ext cx="490463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ru-RU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C2827FF5-CDB5-492F-BE7B-25C07E2CA49C}"/>
                </a:ext>
              </a:extLst>
            </p:cNvPr>
            <p:cNvSpPr txBox="1"/>
            <p:nvPr/>
          </p:nvSpPr>
          <p:spPr>
            <a:xfrm>
              <a:off x="5781545" y="1524554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83AAB634-E706-9CCA-48E3-D5B6883BD04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280" r="21280"/>
          <a:stretch>
            <a:fillRect/>
          </a:stretch>
        </p:blipFill>
        <p:spPr/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504E5D2D-72BE-FD11-459C-D7F4E93917E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03" b="2603"/>
          <a:stretch>
            <a:fillRect/>
          </a:stretch>
        </p:blipFill>
        <p:spPr/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D860B01E-1330-98FC-C2C1-8E58F24B6CA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180" r="27180"/>
          <a:stretch>
            <a:fillRect/>
          </a:stretch>
        </p:blipFill>
        <p:spPr/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xmlns="" id="{4C418C9C-CC77-EF50-EAC3-DC8286BF775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280" r="21280"/>
          <a:stretch>
            <a:fillRect/>
          </a:stretch>
        </p:blipFill>
        <p:spPr/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FD9D92BD-4A6D-9BC3-919A-EF4C34B09C56}"/>
              </a:ext>
            </a:extLst>
          </p:cNvPr>
          <p:cNvSpPr txBox="1"/>
          <p:nvPr/>
        </p:nvSpPr>
        <p:spPr>
          <a:xfrm>
            <a:off x="5337541" y="1517353"/>
            <a:ext cx="669471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	Дебаты завершились. Ведущий проводит голосование среди зрителей, чья сторона победила.</a:t>
            </a:r>
          </a:p>
          <a:p>
            <a:pPr algn="just"/>
            <a:r>
              <a:rPr lang="ru-RU" sz="2000" dirty="0"/>
              <a:t>	После того, как зрители выразили своё мнение, судья выносит свой вердикт и анализирует игру, речи каждого игрока, выставляет спикерские баллы. </a:t>
            </a:r>
          </a:p>
          <a:p>
            <a:pPr algn="just"/>
            <a:r>
              <a:rPr lang="ru-RU" sz="2000" dirty="0"/>
              <a:t>	Во время обсуждения своё мнение по поводу игры могут высказать и зрители, и игроки.</a:t>
            </a:r>
          </a:p>
          <a:p>
            <a:pPr algn="just"/>
            <a:r>
              <a:rPr lang="ru-RU" sz="2000" dirty="0"/>
              <a:t>	В данной игре победу команд (чья сторона была убедительнее) определяют зрители, а роль лучшего спикера определяет судья. </a:t>
            </a:r>
          </a:p>
          <a:p>
            <a:pPr algn="just"/>
            <a:r>
              <a:rPr lang="ru-RU" sz="2000" dirty="0"/>
              <a:t>	По итогам мероприятия проходит награждение: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Диплом команде-победительнице.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Диплом лучшему спикеру (или спикерам).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Сертификаты всем участникам.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518A3BD5-B392-8C9B-2D38-4577937E0693}"/>
              </a:ext>
            </a:extLst>
          </p:cNvPr>
          <p:cNvSpPr txBox="1"/>
          <p:nvPr/>
        </p:nvSpPr>
        <p:spPr>
          <a:xfrm>
            <a:off x="6456724" y="6019123"/>
            <a:ext cx="56344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i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Иногда дебаты проводятся в закрытом формате, тогда судья единолично определяет победителей.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50279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3CDD6A44-ABD1-4B59-A40D-F4BB1776E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212" y="279000"/>
            <a:ext cx="10515600" cy="842963"/>
          </a:xfrm>
        </p:spPr>
        <p:txBody>
          <a:bodyPr/>
          <a:lstStyle/>
          <a:p>
            <a:pPr algn="r"/>
            <a:r>
              <a:rPr lang="ru-RU" dirty="0">
                <a:latin typeface="+mn-lt"/>
              </a:rPr>
              <a:t>Примерные темы для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дебатов</a:t>
            </a:r>
          </a:p>
        </p:txBody>
      </p:sp>
      <p:graphicFrame>
        <p:nvGraphicFramePr>
          <p:cNvPr id="10" name="Таблица 10">
            <a:extLst>
              <a:ext uri="{FF2B5EF4-FFF2-40B4-BE49-F238E27FC236}">
                <a16:creationId xmlns:a16="http://schemas.microsoft.com/office/drawing/2014/main" xmlns="" id="{B6EFF59B-76C8-44F7-A886-AF31867D2DC4}"/>
              </a:ext>
            </a:extLst>
          </p:cNvPr>
          <p:cNvGraphicFramePr>
            <a:graphicFrameLocks noGrp="1"/>
          </p:cNvGraphicFramePr>
          <p:nvPr>
            <p:ph type="tbl" sz="quarter" idx="4294967295"/>
            <p:extLst>
              <p:ext uri="{D42A27DB-BD31-4B8C-83A1-F6EECF244321}">
                <p14:modId xmlns:p14="http://schemas.microsoft.com/office/powerpoint/2010/main" xmlns="" val="1699807311"/>
              </p:ext>
            </p:extLst>
          </p:nvPr>
        </p:nvGraphicFramePr>
        <p:xfrm>
          <a:off x="291531" y="1140563"/>
          <a:ext cx="11630024" cy="3462692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350000">
                  <a:extLst>
                    <a:ext uri="{9D8B030D-6E8A-4147-A177-3AD203B41FA5}">
                      <a16:colId xmlns:a16="http://schemas.microsoft.com/office/drawing/2014/main" xmlns="" val="1060721299"/>
                    </a:ext>
                  </a:extLst>
                </a:gridCol>
                <a:gridCol w="10280024">
                  <a:extLst>
                    <a:ext uri="{9D8B030D-6E8A-4147-A177-3AD203B41FA5}">
                      <a16:colId xmlns:a16="http://schemas.microsoft.com/office/drawing/2014/main" xmlns="" val="3730294796"/>
                    </a:ext>
                  </a:extLst>
                </a:gridCol>
              </a:tblGrid>
              <a:tr h="494423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>
                      <a:noFill/>
                    </a:ln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Список тем, которые предлагали для дебатов активисты в 2022-2023 г.</a:t>
                      </a:r>
                    </a:p>
                  </a:txBody>
                  <a:tcPr>
                    <a:lnL>
                      <a:noFill/>
                    </a:lnL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74826020"/>
                  </a:ext>
                </a:extLst>
              </a:tr>
              <a:tr h="494423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01.</a:t>
                      </a:r>
                    </a:p>
                  </a:txBody>
                  <a:tcPr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Школьники должны носить школьную форму </a:t>
                      </a:r>
                      <a:endParaRPr lang="ru-RU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69297412"/>
                  </a:ext>
                </a:extLst>
              </a:tr>
              <a:tr h="496154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02.</a:t>
                      </a:r>
                    </a:p>
                  </a:txBody>
                  <a:tcPr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Участие в школьных мероприятиях – дело необязательное</a:t>
                      </a:r>
                    </a:p>
                  </a:txBody>
                  <a:tcPr>
                    <a:lnL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75992689"/>
                  </a:ext>
                </a:extLst>
              </a:tr>
              <a:tr h="494423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03.</a:t>
                      </a:r>
                    </a:p>
                  </a:txBody>
                  <a:tcPr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Оценки по музыке, физкультуре и труду должны быть отменены </a:t>
                      </a:r>
                      <a:endParaRPr lang="ru-RU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1803528"/>
                  </a:ext>
                </a:extLst>
              </a:tr>
              <a:tr h="494423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04.</a:t>
                      </a:r>
                    </a:p>
                  </a:txBody>
                  <a:tcPr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Учащиеся должны сами выбирать те предметы, которые они хотели бы изучать </a:t>
                      </a:r>
                    </a:p>
                  </a:txBody>
                  <a:tcPr>
                    <a:lnL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94233698"/>
                  </a:ext>
                </a:extLst>
              </a:tr>
              <a:tr h="494423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05.</a:t>
                      </a:r>
                    </a:p>
                  </a:txBody>
                  <a:tcPr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Информация в интернете должна быть подвержена цензуре </a:t>
                      </a:r>
                      <a:endParaRPr lang="ru-RU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90167924"/>
                  </a:ext>
                </a:extLst>
              </a:tr>
              <a:tr h="494423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06.</a:t>
                      </a:r>
                    </a:p>
                  </a:txBody>
                  <a:tcPr>
                    <a:lnR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Татуировки мешают карьере</a:t>
                      </a:r>
                    </a:p>
                  </a:txBody>
                  <a:tcPr>
                    <a:lnL>
                      <a:noFill/>
                    </a:lnL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716962612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B77B8A7-071D-21CF-6D32-014F0006D2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07361">
            <a:off x="6497336" y="4112607"/>
            <a:ext cx="4415707" cy="2483834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786803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олилиния: фигура 19">
            <a:extLst>
              <a:ext uri="{FF2B5EF4-FFF2-40B4-BE49-F238E27FC236}">
                <a16:creationId xmlns:a16="http://schemas.microsoft.com/office/drawing/2014/main" xmlns="" id="{0C370953-F495-4EB6-B835-70A5E7B3F6EE}"/>
              </a:ext>
            </a:extLst>
          </p:cNvPr>
          <p:cNvSpPr/>
          <p:nvPr/>
        </p:nvSpPr>
        <p:spPr>
          <a:xfrm rot="10800000">
            <a:off x="0" y="-61352"/>
            <a:ext cx="7512001" cy="6976184"/>
          </a:xfrm>
          <a:custGeom>
            <a:avLst/>
            <a:gdLst>
              <a:gd name="connsiteX0" fmla="*/ 7512001 w 7512001"/>
              <a:gd name="connsiteY0" fmla="*/ 6976184 h 6976184"/>
              <a:gd name="connsiteX1" fmla="*/ 7471158 w 7512001"/>
              <a:gd name="connsiteY1" fmla="*/ 6914835 h 6976184"/>
              <a:gd name="connsiteX2" fmla="*/ 0 w 7512001"/>
              <a:gd name="connsiteY2" fmla="*/ 6914835 h 6976184"/>
              <a:gd name="connsiteX3" fmla="*/ 2882430 w 7512001"/>
              <a:gd name="connsiteY3" fmla="*/ 0 h 6976184"/>
              <a:gd name="connsiteX4" fmla="*/ 2920480 w 7512001"/>
              <a:gd name="connsiteY4" fmla="*/ 56832 h 6976184"/>
              <a:gd name="connsiteX5" fmla="*/ 7512001 w 7512001"/>
              <a:gd name="connsiteY5" fmla="*/ 56832 h 6976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12001" h="6976184">
                <a:moveTo>
                  <a:pt x="7512001" y="6976184"/>
                </a:moveTo>
                <a:lnTo>
                  <a:pt x="7471158" y="6914835"/>
                </a:lnTo>
                <a:lnTo>
                  <a:pt x="0" y="6914835"/>
                </a:lnTo>
                <a:lnTo>
                  <a:pt x="2882430" y="0"/>
                </a:lnTo>
                <a:lnTo>
                  <a:pt x="2920480" y="56832"/>
                </a:lnTo>
                <a:lnTo>
                  <a:pt x="7512001" y="56832"/>
                </a:lnTo>
                <a:close/>
              </a:path>
            </a:pathLst>
          </a:custGeom>
          <a:solidFill>
            <a:schemeClr val="accent2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62FFD0F1-A8A3-42C9-B720-DC92A4B978A6}"/>
              </a:ext>
            </a:extLst>
          </p:cNvPr>
          <p:cNvSpPr/>
          <p:nvPr/>
        </p:nvSpPr>
        <p:spPr>
          <a:xfrm>
            <a:off x="-1" y="1654890"/>
            <a:ext cx="4386001" cy="865933"/>
          </a:xfrm>
          <a:custGeom>
            <a:avLst/>
            <a:gdLst>
              <a:gd name="connsiteX0" fmla="*/ 0 w 4386001"/>
              <a:gd name="connsiteY0" fmla="*/ 0 h 865933"/>
              <a:gd name="connsiteX1" fmla="*/ 4386001 w 4386001"/>
              <a:gd name="connsiteY1" fmla="*/ 0 h 865933"/>
              <a:gd name="connsiteX2" fmla="*/ 4386001 w 4386001"/>
              <a:gd name="connsiteY2" fmla="*/ 865933 h 865933"/>
              <a:gd name="connsiteX3" fmla="*/ 0 w 4386001"/>
              <a:gd name="connsiteY3" fmla="*/ 865933 h 865933"/>
              <a:gd name="connsiteX4" fmla="*/ 0 w 4386001"/>
              <a:gd name="connsiteY4" fmla="*/ 0 h 865933"/>
              <a:gd name="connsiteX0" fmla="*/ 0 w 4386001"/>
              <a:gd name="connsiteY0" fmla="*/ 0 h 865933"/>
              <a:gd name="connsiteX1" fmla="*/ 4386001 w 4386001"/>
              <a:gd name="connsiteY1" fmla="*/ 0 h 865933"/>
              <a:gd name="connsiteX2" fmla="*/ 3547801 w 4386001"/>
              <a:gd name="connsiteY2" fmla="*/ 865933 h 865933"/>
              <a:gd name="connsiteX3" fmla="*/ 0 w 4386001"/>
              <a:gd name="connsiteY3" fmla="*/ 865933 h 865933"/>
              <a:gd name="connsiteX4" fmla="*/ 0 w 4386001"/>
              <a:gd name="connsiteY4" fmla="*/ 0 h 86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6001" h="865933">
                <a:moveTo>
                  <a:pt x="0" y="0"/>
                </a:moveTo>
                <a:lnTo>
                  <a:pt x="4386001" y="0"/>
                </a:lnTo>
                <a:lnTo>
                  <a:pt x="3547801" y="865933"/>
                </a:lnTo>
                <a:lnTo>
                  <a:pt x="0" y="86593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ED43E661-D69B-4EC6-8FFE-EB226B9C184A}"/>
              </a:ext>
            </a:extLst>
          </p:cNvPr>
          <p:cNvSpPr/>
          <p:nvPr/>
        </p:nvSpPr>
        <p:spPr>
          <a:xfrm rot="1363364">
            <a:off x="5428684" y="2827955"/>
            <a:ext cx="559378" cy="4356910"/>
          </a:xfrm>
          <a:custGeom>
            <a:avLst/>
            <a:gdLst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540000 w 540000"/>
              <a:gd name="connsiteY2" fmla="*/ 5400000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32 w 540000"/>
              <a:gd name="connsiteY0" fmla="*/ 222006 h 5400000"/>
              <a:gd name="connsiteX1" fmla="*/ 540000 w 540000"/>
              <a:gd name="connsiteY1" fmla="*/ 0 h 5400000"/>
              <a:gd name="connsiteX2" fmla="*/ 540000 w 540000"/>
              <a:gd name="connsiteY2" fmla="*/ 5400000 h 5400000"/>
              <a:gd name="connsiteX3" fmla="*/ 0 w 540000"/>
              <a:gd name="connsiteY3" fmla="*/ 5400000 h 5400000"/>
              <a:gd name="connsiteX4" fmla="*/ 32 w 540000"/>
              <a:gd name="connsiteY4" fmla="*/ 222006 h 5400000"/>
              <a:gd name="connsiteX0" fmla="*/ 32 w 559378"/>
              <a:gd name="connsiteY0" fmla="*/ 222006 h 5400000"/>
              <a:gd name="connsiteX1" fmla="*/ 540000 w 559378"/>
              <a:gd name="connsiteY1" fmla="*/ 0 h 5400000"/>
              <a:gd name="connsiteX2" fmla="*/ 559378 w 559378"/>
              <a:gd name="connsiteY2" fmla="*/ 5121168 h 5400000"/>
              <a:gd name="connsiteX3" fmla="*/ 0 w 559378"/>
              <a:gd name="connsiteY3" fmla="*/ 5400000 h 5400000"/>
              <a:gd name="connsiteX4" fmla="*/ 32 w 559378"/>
              <a:gd name="connsiteY4" fmla="*/ 222006 h 54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9378" h="5400000">
                <a:moveTo>
                  <a:pt x="32" y="222006"/>
                </a:moveTo>
                <a:lnTo>
                  <a:pt x="540000" y="0"/>
                </a:lnTo>
                <a:cubicBezTo>
                  <a:pt x="546459" y="1707056"/>
                  <a:pt x="552919" y="3414112"/>
                  <a:pt x="559378" y="5121168"/>
                </a:cubicBezTo>
                <a:lnTo>
                  <a:pt x="0" y="5400000"/>
                </a:lnTo>
                <a:cubicBezTo>
                  <a:pt x="11" y="3674002"/>
                  <a:pt x="21" y="1948004"/>
                  <a:pt x="32" y="222006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0E6B8E0E-916E-446C-8132-93622B2B0F73}"/>
              </a:ext>
            </a:extLst>
          </p:cNvPr>
          <p:cNvSpPr/>
          <p:nvPr/>
        </p:nvSpPr>
        <p:spPr>
          <a:xfrm rot="1363364">
            <a:off x="7186273" y="-358921"/>
            <a:ext cx="540000" cy="5111456"/>
          </a:xfrm>
          <a:custGeom>
            <a:avLst/>
            <a:gdLst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540000 w 540000"/>
              <a:gd name="connsiteY2" fmla="*/ 5400000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83936 w 540000"/>
              <a:gd name="connsiteY2" fmla="*/ 5266123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57468 w 540000"/>
              <a:gd name="connsiteY2" fmla="*/ 5215249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63701 w 540000"/>
              <a:gd name="connsiteY2" fmla="*/ 5217802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67531 w 540000"/>
              <a:gd name="connsiteY2" fmla="*/ 5208453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65692 w 540000"/>
              <a:gd name="connsiteY2" fmla="*/ 5204060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33336 w 540000"/>
              <a:gd name="connsiteY0" fmla="*/ 214350 h 5400000"/>
              <a:gd name="connsiteX1" fmla="*/ 540000 w 540000"/>
              <a:gd name="connsiteY1" fmla="*/ 0 h 5400000"/>
              <a:gd name="connsiteX2" fmla="*/ 465692 w 540000"/>
              <a:gd name="connsiteY2" fmla="*/ 5204060 h 5400000"/>
              <a:gd name="connsiteX3" fmla="*/ 0 w 540000"/>
              <a:gd name="connsiteY3" fmla="*/ 5400000 h 5400000"/>
              <a:gd name="connsiteX4" fmla="*/ 33336 w 540000"/>
              <a:gd name="connsiteY4" fmla="*/ 214350 h 54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0000" h="5400000">
                <a:moveTo>
                  <a:pt x="33336" y="214350"/>
                </a:moveTo>
                <a:lnTo>
                  <a:pt x="540000" y="0"/>
                </a:lnTo>
                <a:lnTo>
                  <a:pt x="465692" y="5204060"/>
                </a:lnTo>
                <a:lnTo>
                  <a:pt x="0" y="5400000"/>
                </a:lnTo>
                <a:lnTo>
                  <a:pt x="33336" y="2143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Равнобедренный треугольник 6">
            <a:extLst>
              <a:ext uri="{FF2B5EF4-FFF2-40B4-BE49-F238E27FC236}">
                <a16:creationId xmlns:a16="http://schemas.microsoft.com/office/drawing/2014/main" xmlns="" id="{5DF29FB0-2825-4E75-80D6-FDFD8999BD20}"/>
              </a:ext>
            </a:extLst>
          </p:cNvPr>
          <p:cNvSpPr/>
          <p:nvPr/>
        </p:nvSpPr>
        <p:spPr>
          <a:xfrm>
            <a:off x="10437953" y="2895321"/>
            <a:ext cx="1733937" cy="396267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7B0A06D-BE18-42F6-B6FD-5711770E378C}"/>
              </a:ext>
            </a:extLst>
          </p:cNvPr>
          <p:cNvSpPr txBox="1"/>
          <p:nvPr/>
        </p:nvSpPr>
        <p:spPr>
          <a:xfrm>
            <a:off x="1222578" y="1809000"/>
            <a:ext cx="51682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</a:rPr>
              <a:t>Навигаторы   детства – </a:t>
            </a:r>
          </a:p>
          <a:p>
            <a:r>
              <a:rPr lang="ru-RU" sz="3600" dirty="0">
                <a:solidFill>
                  <a:schemeClr val="bg1"/>
                </a:solidFill>
              </a:rPr>
              <a:t>это мы,</a:t>
            </a:r>
          </a:p>
          <a:p>
            <a:r>
              <a:rPr lang="ru-RU" sz="3600" dirty="0">
                <a:solidFill>
                  <a:schemeClr val="bg1"/>
                </a:solidFill>
              </a:rPr>
              <a:t>Воспитываем будущее нашей страны!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AC754EE-67F5-8A3C-C777-A53877F05E8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213257">
            <a:off x="7512001" y="2219627"/>
            <a:ext cx="3170195" cy="241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85691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1235</TotalTime>
  <Words>254</Words>
  <Application>Microsoft Office PowerPoint</Application>
  <PresentationFormat>Произвольный</PresentationFormat>
  <Paragraphs>80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Начало игры</vt:lpstr>
      <vt:lpstr>Подготовка к  раунду </vt:lpstr>
      <vt:lpstr>Слайд 5</vt:lpstr>
      <vt:lpstr>Игра ДЕБАТЫ</vt:lpstr>
      <vt:lpstr>Финал, рефлексия</vt:lpstr>
      <vt:lpstr>Примерные темы для дебатов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Козырев</dc:creator>
  <cp:lastModifiedBy>асус</cp:lastModifiedBy>
  <cp:revision>34</cp:revision>
  <dcterms:created xsi:type="dcterms:W3CDTF">2020-06-06T17:14:33Z</dcterms:created>
  <dcterms:modified xsi:type="dcterms:W3CDTF">2024-04-18T14:43:47Z</dcterms:modified>
</cp:coreProperties>
</file>