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2" r:id="rId4"/>
    <p:sldId id="264" r:id="rId5"/>
    <p:sldId id="260" r:id="rId6"/>
    <p:sldId id="26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37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нарядный головной убор, шлем&#10;&#10;Автоматически созданное описание">
            <a:extLst>
              <a:ext uri="{FF2B5EF4-FFF2-40B4-BE49-F238E27FC236}">
                <a16:creationId xmlns:a16="http://schemas.microsoft.com/office/drawing/2014/main" xmlns="" id="{6F5C648A-CB9F-46D3-B226-DEB73ED843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alphaModFix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500"/>
                    </a14:imgEffect>
                    <a14:imgEffect>
                      <a14:saturation sat="1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82000" y="-54980"/>
            <a:ext cx="16422800" cy="69679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7AF2AF-094F-4BC5-A17A-D07DC1A66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6240" y="1152843"/>
            <a:ext cx="7594600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52A5F0B-1F25-4DEF-A62B-F1F00450B3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06240" y="3632518"/>
            <a:ext cx="75946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5E3438-2E88-44DF-94FC-E0789115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524151-1257-4D83-B9A6-3BF87837F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787881-B8BC-4743-88AC-FF87CA1DB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8990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нарядный головной убор, шлем&#10;&#10;Автоматически созданное описание">
            <a:extLst>
              <a:ext uri="{FF2B5EF4-FFF2-40B4-BE49-F238E27FC236}">
                <a16:creationId xmlns:a16="http://schemas.microsoft.com/office/drawing/2014/main" xmlns="" id="{1593B857-0E47-4952-A5AC-B9056CFDE1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500"/>
                    </a14:imgEffect>
                    <a14:imgEffect>
                      <a14:saturation sat="1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020400" y="2"/>
            <a:ext cx="16422800" cy="69679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63482-3435-4F68-998D-1887D5F3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0" y="365127"/>
            <a:ext cx="900684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7BD338-52F2-4792-B686-4EA05E14B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960" y="1825625"/>
            <a:ext cx="900684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B1EF78-8A36-445A-8ADB-0E18E5D3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887E11-4F57-40E0-8DD9-69416DD7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9567A8-B509-4EC1-B00B-3DAD5079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36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нарядный головной убор, шлем&#10;&#10;Автоматически созданное описание">
            <a:extLst>
              <a:ext uri="{FF2B5EF4-FFF2-40B4-BE49-F238E27FC236}">
                <a16:creationId xmlns:a16="http://schemas.microsoft.com/office/drawing/2014/main" xmlns="" id="{1593B857-0E47-4952-A5AC-B9056CFDE1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alphaModFix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500"/>
                    </a14:imgEffect>
                    <a14:imgEffect>
                      <a14:saturation sat="1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230669" y="-1209956"/>
            <a:ext cx="19422669" cy="82407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63482-3435-4F68-998D-1887D5F3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7BD338-52F2-4792-B686-4EA05E14B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B1EF78-8A36-445A-8ADB-0E18E5D3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887E11-4F57-40E0-8DD9-69416DD7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9567A8-B509-4EC1-B00B-3DAD5079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6710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1BA251-EC32-4440-A088-AEBA79ACC2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7" name="Диаграмма 6">
            <a:extLst>
              <a:ext uri="{FF2B5EF4-FFF2-40B4-BE49-F238E27FC236}">
                <a16:creationId xmlns:a16="http://schemas.microsoft.com/office/drawing/2014/main" xmlns="" id="{3EED84C0-DC76-467A-8909-6E681997FF3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1863725"/>
            <a:ext cx="10515600" cy="3668713"/>
          </a:xfrm>
        </p:spPr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F23C033-D2D4-4A6B-9865-5CD4EBD204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45483" y="4797245"/>
            <a:ext cx="4275723" cy="286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9760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63482-3435-4F68-998D-1887D5F3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>
            <a:lvl1pPr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9373629-C41F-40B5-A939-71136EBC6E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18880" y="2199171"/>
            <a:ext cx="2841769" cy="295156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725D7E49-6A31-4603-953D-547A354ADC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73137" y="2199171"/>
            <a:ext cx="2841769" cy="2951564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D95E16ED-1623-4D22-9849-5EB1142383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64622" y="2199171"/>
            <a:ext cx="2841769" cy="2951564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7D99726B-A0A8-4FF4-93B0-9FB5EA6569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64622" y="5342382"/>
            <a:ext cx="2841769" cy="82232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E27F40EA-DC21-4536-918B-8106B09124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09841" y="5342382"/>
            <a:ext cx="2841769" cy="82232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E24A0ACA-0144-47B5-AE91-99BB308C03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55061" y="5342382"/>
            <a:ext cx="2841769" cy="82232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4238034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17AB53-D484-46BA-B7EE-30337BCA7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7200" y="365127"/>
            <a:ext cx="5816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75F72DF-844B-490E-AE71-CD708F83F5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4699000" cy="70262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354CBE13-B28B-44BC-959C-34BF4741C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990727"/>
            <a:ext cx="5257800" cy="8223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78D16706-F40E-46EA-B1CA-9E72249C6E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3201195"/>
            <a:ext cx="5257800" cy="8223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xmlns="" id="{C77C2058-EF51-426C-B9C0-9BD4C94056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00" y="4411665"/>
            <a:ext cx="5257800" cy="8223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6A637832-8CDB-47C6-88B5-994ACB3929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0" y="5622135"/>
            <a:ext cx="5257800" cy="8223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916888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593B857-0E47-4952-A5AC-B9056CFDE1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703383" y="2008676"/>
            <a:ext cx="7268308" cy="48493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63482-3435-4F68-998D-1887D5F3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7BD338-52F2-4792-B686-4EA05E14B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9386" y="1825626"/>
            <a:ext cx="4554415" cy="1325564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B1EF78-8A36-445A-8ADB-0E18E5D3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887E11-4F57-40E0-8DD9-69416DD7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9567A8-B509-4EC1-B00B-3DAD5079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75388587-7D68-4137-96BA-F65D0B1CB02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99386" y="3344498"/>
            <a:ext cx="4554415" cy="1325564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64B6CEBD-304E-4819-8960-5A9D98A2335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99385" y="4863370"/>
            <a:ext cx="4554415" cy="1325564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D24187E1-EB49-4C26-A953-27B09A9CC8D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38202" y="1858104"/>
            <a:ext cx="5257799" cy="739996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97980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0A8130-21E9-4E59-9D86-C46FFC0BD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5EB4A1C-77D4-4C84-A735-3356C856F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584E57D-3EED-444E-9EBA-93BDCA67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1D0158-BB63-40C9-96FC-5F0A095B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86EB7E-9A5F-43AD-9354-B3D2E75B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1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9F87A1-E9E9-47A0-AA78-24218A58D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40D73E-1C5C-4546-8584-9F4E1A6BA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44F0679-06C2-4724-A9CA-6F2366B51A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DD22747-C5F7-4372-9550-913FE56BB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DB09BE0-D979-4DBE-B70F-C8AD8763F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5E3D423-C982-487D-A936-39833ED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711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0A6F0E-3426-4DC5-A2EC-AEF5C92BA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1DD563-8428-444A-A4F9-0237F9000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59EC86D-4851-4FD0-8BD6-F29D26990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BA6CFF-EADA-4A54-99F1-65F616D836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7E07F8C-E86A-446A-AF5C-F38D45D7E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5C74331-B9A3-427E-9471-4BE585EB3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586A812-3E47-4E9F-9B14-669E42010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72E56D3-5F85-40C5-A3B5-CBC658FC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1445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B08172-9265-448A-9E26-F03A78CEA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E57C420-4BBB-472D-A7B7-5B5AEC046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ED32DE8-5E98-4D1F-B9C7-1A7014E8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7E4718D-3D4A-454A-B147-49099F62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1279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BBFFD3D-8F22-435B-8D32-F3070ED23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D4AE842-6F2D-4AFB-BD1B-35BBE3094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F5759DF-A63E-4339-96BE-9F75B934D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851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6B66F0-A338-496A-A6BA-327B2F61D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A35964-C008-4A97-9078-254C2A727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C48A2F8-B327-459F-A453-79C61B801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C3521C5-9A9B-4565-994A-9B3A3A0E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4E2640-69F6-4D90-B63E-D2B2DA9A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CDC9C88-45E1-4B3F-ADB1-0013C7500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138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66B224-8561-4743-BE1F-A983C05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70493F2-3175-457C-977D-8FC59BB4D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030DA42-352D-4CB0-A903-ACC0E75FF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EB4B718-7E13-4259-97B8-3215FE3E6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0678432-CA76-4C72-B1A9-54BF96F5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9048D1A-D14C-4F4D-99E9-CE91AE46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0585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8C677-1890-43A2-8034-8C176EAD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ECAE55B-7B6F-4208-B151-3B720DF159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B86F4E-706E-4843-8189-9DA05B0B2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CFCDC3-C409-44AC-B8BD-008EFFBF7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EC3F69-DA0A-4A50-A475-6442520C0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001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C7F2F9B-5DD1-401F-B78D-5A5A9B0F1E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EAAFA5C-AE18-4D9C-9C96-3BC42C651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98DFE6-94AD-46B5-ADDF-6D6CF5BF9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5F80CA-9619-4DA8-AECD-01CAF2E75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416015F-724E-4D24-BDBB-DDB96D435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7554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674A31F-3982-4542-8262-AB40F9F1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D71E5E5-1B45-40EE-ABF1-F4AD56392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522B540-8F86-4EF7-B5C8-D33F35478E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A3371-E1AB-49ED-93E9-409F1401A3A0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AAD2C3-8CE5-4C22-8D1A-9C00DD869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16E4FD0-2F87-47A2-86F0-578F621A9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6498A-11D8-456B-BC4C-0884507F7C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8"/>
            <a:extLst>
              <a:ext uri="{FF2B5EF4-FFF2-40B4-BE49-F238E27FC236}">
                <a16:creationId xmlns:a16="http://schemas.microsoft.com/office/drawing/2014/main" xmlns="" id="{9620018D-EB39-4D5F-8574-94045B479BE0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94000" y="367393"/>
            <a:ext cx="757763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567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4" r:id="rId4"/>
    <p:sldLayoutId id="2147483663" r:id="rId5"/>
    <p:sldLayoutId id="2147483662" r:id="rId6"/>
    <p:sldLayoutId id="214748366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10" Type="http://schemas.openxmlformats.org/officeDocument/2006/relationships/image" Target="../media/image9.jpeg"/><Relationship Id="rId4" Type="http://schemas.openxmlformats.org/officeDocument/2006/relationships/image" Target="../media/image6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0C8742-F0C2-429E-A77C-E4804E415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015" y="2235200"/>
            <a:ext cx="7594600" cy="2387600"/>
          </a:xfrm>
        </p:spPr>
        <p:txBody>
          <a:bodyPr>
            <a:noAutofit/>
          </a:bodyPr>
          <a:lstStyle/>
          <a:p>
            <a:r>
              <a:rPr lang="ru-RU" sz="4800" dirty="0"/>
              <a:t>Развития способностей у обучающихся по предметам «История» и «Обществознание» через проектную деятельность и конкурсное движение.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B48E878-FA26-484A-890D-34F536523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015" y="4966018"/>
            <a:ext cx="7594600" cy="1655762"/>
          </a:xfrm>
        </p:spPr>
        <p:txBody>
          <a:bodyPr/>
          <a:lstStyle/>
          <a:p>
            <a:pPr algn="r"/>
            <a:r>
              <a:rPr lang="ru-RU" dirty="0"/>
              <a:t>Журавлева Мария Сергеевна,</a:t>
            </a:r>
          </a:p>
          <a:p>
            <a:pPr algn="r"/>
            <a:r>
              <a:rPr lang="ru-RU" dirty="0"/>
              <a:t>учитель истории и обществознания</a:t>
            </a:r>
          </a:p>
          <a:p>
            <a:pPr algn="r"/>
            <a:r>
              <a:rPr lang="ru-RU" dirty="0"/>
              <a:t>МОУ «Отрадненская СОШ»</a:t>
            </a:r>
          </a:p>
        </p:txBody>
      </p:sp>
    </p:spTree>
    <p:extLst>
      <p:ext uri="{BB962C8B-B14F-4D97-AF65-F5344CB8AC3E}">
        <p14:creationId xmlns:p14="http://schemas.microsoft.com/office/powerpoint/2010/main" xmlns="" val="1391580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7043E6D1-92C7-4771-948E-00A8AF5FF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</a:rPr>
              <a:t>ЗАЧЕМ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участвовать в конкурсах?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xmlns="" id="{0A229C54-2397-BE17-595B-CBDEEA35DCE5}"/>
              </a:ext>
            </a:extLst>
          </p:cNvPr>
          <p:cNvSpPr txBox="1">
            <a:spLocks/>
          </p:cNvSpPr>
          <p:nvPr/>
        </p:nvSpPr>
        <p:spPr>
          <a:xfrm>
            <a:off x="838200" y="19780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E977E11-3B87-5A40-48AD-B0F62A0F2207}"/>
              </a:ext>
            </a:extLst>
          </p:cNvPr>
          <p:cNvSpPr txBox="1"/>
          <p:nvPr/>
        </p:nvSpPr>
        <p:spPr>
          <a:xfrm>
            <a:off x="1133474" y="1638305"/>
            <a:ext cx="1051559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/>
              <a:t>чтобы развивать мотивацию к познанию,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/>
              <a:t>чтобы раскрывать духовные и интеллектуальные качества,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/>
              <a:t>чтобы развивать способности и таланты,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/>
              <a:t>чтобы стимулировать к дальнейшей самореализации,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/>
              <a:t>чтобы повышать самооценку у ребёнка,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/>
              <a:t>чтобы получить льготы при поступлении в вузы,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54552FE-A1DE-1F61-A269-E881C9A47CF9}"/>
              </a:ext>
            </a:extLst>
          </p:cNvPr>
          <p:cNvSpPr txBox="1"/>
          <p:nvPr/>
        </p:nvSpPr>
        <p:spPr>
          <a:xfrm>
            <a:off x="614892" y="4903943"/>
            <a:ext cx="87820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Состязательность в конкурсах и олимпиадах </a:t>
            </a:r>
          </a:p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является мощным стимулом для развития личности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4406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D37ED68D-DC4C-4866-9538-C936B44D7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7199" y="365127"/>
            <a:ext cx="6321425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Виды олимпиад и конкурсов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по форме организации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E21709D8-BF9E-461A-8E5A-8956594D1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69011" y="1970452"/>
            <a:ext cx="5257800" cy="822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очные и заочные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0A0DFFFE-42AE-492D-BC3C-056637131C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69011" y="2919709"/>
            <a:ext cx="5257800" cy="822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командные и индивидуальные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FBF0FAC5-DBD7-4502-BA85-20919C4996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22991" y="3937638"/>
            <a:ext cx="5762624" cy="8223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школьные, муниципальные региональные, межрегиональные всероссийские, международные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5C70C9B8-EC1F-46AA-A891-6C259761DB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0" y="5450888"/>
            <a:ext cx="5257800" cy="8223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традиционные (ежегодные) и разовые </a:t>
            </a: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E66F4E5-F8C3-4D7B-9583-8269BBB4AF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584413" y="1970452"/>
            <a:ext cx="479833" cy="47983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135F46AA-DE03-4F32-B5ED-718BC5561F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589178" y="2914429"/>
            <a:ext cx="479833" cy="47983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64CB0EB3-765A-4E80-84EA-B0C203F89BA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537199" y="3979461"/>
            <a:ext cx="479833" cy="47983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FE54F1F9-2A70-478A-826D-399C571BE86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575094" y="5450888"/>
            <a:ext cx="479833" cy="47983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BEF8EF9-6C83-E31E-D797-1A1BC90B10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95" r="248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94012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FEAD1ED1-6E6B-4CF4-9192-F3C4CB67D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365127"/>
            <a:ext cx="11258549" cy="1616073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Приказ </a:t>
            </a:r>
            <a:r>
              <a:rPr lang="ru-RU" sz="2000" dirty="0" err="1"/>
              <a:t>Минпросвещения</a:t>
            </a:r>
            <a:r>
              <a:rPr lang="ru-RU" sz="2000" dirty="0"/>
              <a:t> России от 1 июня 2023 г. № 415 «Об утверждении перечня олимпиад и иных интеллектуальных и (или) творческих конкурсов, мероприятий, направленных на развитие интеллектуальных и творческих способностей, способностей к занятиям физической культурой и спортом, интереса к научной (научно-исследовательской), инженерно-технической, изобретательской, творческой, физкультурно-спортивной деятельности, а также на пропаганду научных знаний, творческих и спортивных достижений, на 2023/24 учебный год» (Зарегистрировано в Минюсте России 6 июля 2023 г. № 74148)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D25D2C8-E0B2-4164-BE7E-9A22901FBF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4034" y="5846995"/>
            <a:ext cx="4152900" cy="822325"/>
          </a:xfrm>
        </p:spPr>
        <p:txBody>
          <a:bodyPr/>
          <a:lstStyle/>
          <a:p>
            <a:pPr algn="ctr"/>
            <a:r>
              <a:rPr lang="en-US" sz="2000" dirty="0"/>
              <a:t>https://docs.edu.gov.ru/document/21b238794dcb829435a635eaa75280b7/</a:t>
            </a:r>
            <a:endParaRPr lang="ru-RU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B5BF017C-9A0A-D2E3-9568-B052F4B09062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409575" y="2119671"/>
            <a:ext cx="3661818" cy="380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36A0FB1A-A170-6EE5-5050-7B048C1A2C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0885" y="2545959"/>
            <a:ext cx="2840982" cy="295072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B4012DF0-FAED-EDE1-5901-4CB9A26FD0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1962" y="1981201"/>
            <a:ext cx="2065972" cy="4591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FE677FD4-B84A-E76B-F214-069D3BAF5B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7104" y="1981200"/>
            <a:ext cx="2378020" cy="4591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3470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138622B3-089D-42D2-85EC-D27AF862D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38" y="330689"/>
            <a:ext cx="7400924" cy="1325563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Региональный центр выявления и поддержки одарённых детей «Интеллект»</a:t>
            </a:r>
            <a:b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http://center-intellect.ru/</a:t>
            </a:r>
            <a:endParaRPr lang="ru-RU" sz="32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xmlns="" id="{6FBE0AC6-7F6B-D8CF-84F2-8D7D4A465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0824" y="379892"/>
            <a:ext cx="4017538" cy="1134583"/>
          </a:xfr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EF17033-90DA-4A64-8CA7-6122B1DF1F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456194" y="3097141"/>
            <a:ext cx="4554415" cy="1325564"/>
          </a:xfrm>
        </p:spPr>
        <p:txBody>
          <a:bodyPr>
            <a:normAutofit/>
          </a:bodyPr>
          <a:lstStyle/>
          <a:p>
            <a:r>
              <a:rPr lang="ru-RU" sz="2000" dirty="0"/>
              <a:t>Центр олимпиадного движения Ленинградской области</a:t>
            </a:r>
            <a:endParaRPr lang="en-US" sz="2000" dirty="0"/>
          </a:p>
          <a:p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1AF15339-4363-4243-9013-19B8381E58C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41037" y="6023523"/>
            <a:ext cx="4554415" cy="1325564"/>
          </a:xfrm>
        </p:spPr>
        <p:txBody>
          <a:bodyPr>
            <a:normAutofit/>
          </a:bodyPr>
          <a:lstStyle/>
          <a:p>
            <a:r>
              <a:rPr lang="ru-RU" sz="2000" dirty="0"/>
              <a:t>Образовательный центр «Сириус», г. Сочи</a:t>
            </a:r>
            <a:endParaRPr lang="en-US" sz="2000" dirty="0"/>
          </a:p>
          <a:p>
            <a:endParaRPr lang="ru-RU" dirty="0"/>
          </a:p>
        </p:txBody>
      </p:sp>
      <p:pic>
        <p:nvPicPr>
          <p:cNvPr id="10" name="Объект 9" descr="Флажок со сплошной заливкой">
            <a:extLst>
              <a:ext uri="{FF2B5EF4-FFF2-40B4-BE49-F238E27FC236}">
                <a16:creationId xmlns:a16="http://schemas.microsoft.com/office/drawing/2014/main" xmlns="" id="{963BB029-C3F6-4E93-BFC8-11048284DA24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762646" y="2170963"/>
            <a:ext cx="526458" cy="526458"/>
          </a:xfrm>
        </p:spPr>
      </p:pic>
      <p:pic>
        <p:nvPicPr>
          <p:cNvPr id="11" name="Объект 9" descr="Флажок со сплошной заливкой">
            <a:extLst>
              <a:ext uri="{FF2B5EF4-FFF2-40B4-BE49-F238E27FC236}">
                <a16:creationId xmlns:a16="http://schemas.microsoft.com/office/drawing/2014/main" xmlns="" id="{10166D51-E3F4-4596-A1F9-135476EA65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788923" y="3142079"/>
            <a:ext cx="526458" cy="526458"/>
          </a:xfrm>
          <a:prstGeom prst="rect">
            <a:avLst/>
          </a:prstGeom>
        </p:spPr>
      </p:pic>
      <p:pic>
        <p:nvPicPr>
          <p:cNvPr id="12" name="Объект 9" descr="Флажок со сплошной заливкой">
            <a:extLst>
              <a:ext uri="{FF2B5EF4-FFF2-40B4-BE49-F238E27FC236}">
                <a16:creationId xmlns:a16="http://schemas.microsoft.com/office/drawing/2014/main" xmlns="" id="{6128433C-A815-44B9-9310-A74385B605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762646" y="6023523"/>
            <a:ext cx="526458" cy="526458"/>
          </a:xfrm>
          <a:prstGeom prst="rect">
            <a:avLst/>
          </a:prstGeom>
        </p:spPr>
      </p:pic>
      <p:sp>
        <p:nvSpPr>
          <p:cNvPr id="8" name="Объект 5">
            <a:extLst>
              <a:ext uri="{FF2B5EF4-FFF2-40B4-BE49-F238E27FC236}">
                <a16:creationId xmlns:a16="http://schemas.microsoft.com/office/drawing/2014/main" xmlns="" id="{DE1A5507-0030-E133-FEF7-4C1D89514FE5}"/>
              </a:ext>
            </a:extLst>
          </p:cNvPr>
          <p:cNvSpPr txBox="1">
            <a:spLocks/>
          </p:cNvSpPr>
          <p:nvPr/>
        </p:nvSpPr>
        <p:spPr>
          <a:xfrm>
            <a:off x="7273947" y="2078151"/>
            <a:ext cx="4554415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F1AFADA-AFC6-5748-3230-F077C3BBEF25}"/>
              </a:ext>
            </a:extLst>
          </p:cNvPr>
          <p:cNvSpPr txBox="1"/>
          <p:nvPr/>
        </p:nvSpPr>
        <p:spPr>
          <a:xfrm>
            <a:off x="7456194" y="4084531"/>
            <a:ext cx="42366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VI</a:t>
            </a:r>
            <a:r>
              <a:rPr lang="en-US" sz="2000" dirty="0"/>
              <a:t>I</a:t>
            </a:r>
            <a:r>
              <a:rPr lang="ru-RU" sz="2000" dirty="0"/>
              <a:t> региональный этап XX Всероссийского конкурса научно-исследовательских работ имени Д.И. Менделеева.</a:t>
            </a:r>
          </a:p>
          <a:p>
            <a:r>
              <a:rPr lang="ru-RU" sz="2000" dirty="0"/>
              <a:t>Конференция «История и современность»</a:t>
            </a:r>
          </a:p>
        </p:txBody>
      </p:sp>
      <p:pic>
        <p:nvPicPr>
          <p:cNvPr id="15" name="Объект 9" descr="Флажок со сплошной заливкой">
            <a:extLst>
              <a:ext uri="{FF2B5EF4-FFF2-40B4-BE49-F238E27FC236}">
                <a16:creationId xmlns:a16="http://schemas.microsoft.com/office/drawing/2014/main" xmlns="" id="{6E09DCF6-421C-8AA5-3477-602E707380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741501" y="4206007"/>
            <a:ext cx="526458" cy="526458"/>
          </a:xfrm>
          <a:prstGeom prst="rect">
            <a:avLst/>
          </a:prstGeom>
        </p:spPr>
      </p:pic>
      <p:sp>
        <p:nvSpPr>
          <p:cNvPr id="16" name="Объект 6">
            <a:extLst>
              <a:ext uri="{FF2B5EF4-FFF2-40B4-BE49-F238E27FC236}">
                <a16:creationId xmlns:a16="http://schemas.microsoft.com/office/drawing/2014/main" xmlns="" id="{F51AB914-21C7-1CC0-ECB6-FB7B3F9C8EEB}"/>
              </a:ext>
            </a:extLst>
          </p:cNvPr>
          <p:cNvSpPr txBox="1">
            <a:spLocks/>
          </p:cNvSpPr>
          <p:nvPr/>
        </p:nvSpPr>
        <p:spPr>
          <a:xfrm>
            <a:off x="7441037" y="1955162"/>
            <a:ext cx="4554415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Проведение регулярных и краткосрочных образовательных программ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0EBA551-169A-BDF1-E5AB-E038D7F5ABD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23618" y="1610552"/>
            <a:ext cx="1793163" cy="1793163"/>
          </a:xfrm>
          <a:prstGeom prst="rect">
            <a:avLst/>
          </a:prstGeom>
        </p:spPr>
      </p:pic>
      <p:cxnSp>
        <p:nvCxnSpPr>
          <p:cNvPr id="5" name="Соединитель: уступ 4">
            <a:extLst>
              <a:ext uri="{FF2B5EF4-FFF2-40B4-BE49-F238E27FC236}">
                <a16:creationId xmlns:a16="http://schemas.microsoft.com/office/drawing/2014/main" xmlns="" id="{324BCCDF-F8B5-314D-FD58-9E7900324417}"/>
              </a:ext>
            </a:extLst>
          </p:cNvPr>
          <p:cNvCxnSpPr>
            <a:cxnSpLocks/>
          </p:cNvCxnSpPr>
          <p:nvPr/>
        </p:nvCxnSpPr>
        <p:spPr>
          <a:xfrm rot="10800000">
            <a:off x="5916782" y="1955162"/>
            <a:ext cx="1353635" cy="191588"/>
          </a:xfrm>
          <a:prstGeom prst="bentConnector3">
            <a:avLst/>
          </a:prstGeom>
          <a:ln w="38100">
            <a:solidFill>
              <a:schemeClr val="bg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5031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7043E6D1-92C7-4771-948E-00A8AF5FF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0797" y="283024"/>
            <a:ext cx="4772025" cy="987702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Движение первых</a:t>
            </a:r>
            <a:endParaRPr lang="ru-RU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xmlns="" id="{0A229C54-2397-BE17-595B-CBDEEA35DCE5}"/>
              </a:ext>
            </a:extLst>
          </p:cNvPr>
          <p:cNvSpPr txBox="1">
            <a:spLocks/>
          </p:cNvSpPr>
          <p:nvPr/>
        </p:nvSpPr>
        <p:spPr>
          <a:xfrm>
            <a:off x="838200" y="19780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54552FE-A1DE-1F61-A269-E881C9A47CF9}"/>
              </a:ext>
            </a:extLst>
          </p:cNvPr>
          <p:cNvSpPr txBox="1"/>
          <p:nvPr/>
        </p:nvSpPr>
        <p:spPr>
          <a:xfrm>
            <a:off x="4453467" y="4260303"/>
            <a:ext cx="36237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БУДЬВДВИЖЕНИИ.РФ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C18E4C2-4A2B-214D-2833-7AC5EF5F8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459" y="89569"/>
            <a:ext cx="1088391" cy="14950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1059A06-0293-F0EC-207B-623C90C28B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002" y="1578115"/>
            <a:ext cx="3547590" cy="2236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D0F95A4-9445-7245-6C98-F726B9A654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5986" y="1582882"/>
            <a:ext cx="3540028" cy="2231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BC8A75A5-5F58-41E4-FA32-15377D96D3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4968" y="1582881"/>
            <a:ext cx="3540030" cy="2231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F74D8CB-7392-0C8E-3DF1-9FD0B630678A}"/>
              </a:ext>
            </a:extLst>
          </p:cNvPr>
          <p:cNvSpPr txBox="1"/>
          <p:nvPr/>
        </p:nvSpPr>
        <p:spPr>
          <a:xfrm>
            <a:off x="367003" y="4846189"/>
            <a:ext cx="885594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ПРОЕКТЫ:</a:t>
            </a: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Хранители истории</a:t>
            </a: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Крепости России</a:t>
            </a: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Люди идут по свету </a:t>
            </a:r>
          </a:p>
          <a:p>
            <a:endParaRPr lang="ru-RU" sz="28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0225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тражение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882</TotalTime>
  <Words>271</Words>
  <Application>Microsoft Office PowerPoint</Application>
  <PresentationFormat>Произвольный</PresentationFormat>
  <Paragraphs>32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Развития способностей у обучающихся по предметам «История» и «Обществознание» через проектную деятельность и конкурсное движение.</vt:lpstr>
      <vt:lpstr>ЗАЧЕМ участвовать в конкурсах?</vt:lpstr>
      <vt:lpstr>Виды олимпиад и конкурсов по форме организации</vt:lpstr>
      <vt:lpstr>Приказ Минпросвещения России от 1 июня 2023 г. № 415 «Об утверждении перечня олимпиад и иных интеллектуальных и (или) творческих конкурсов, мероприятий, направленных на развитие интеллектуальных и творческих способностей, способностей к занятиям физической культурой и спортом, интереса к научной (научно-исследовательской), инженерно-технической, изобретательской, творческой, физкультурно-спортивной деятельности, а также на пропаганду научных знаний, творческих и спортивных достижений, на 2023/24 учебный год» (Зарегистрировано в Минюсте России 6 июля 2023 г. № 74148)</vt:lpstr>
      <vt:lpstr>Региональный центр выявления и поддержки одарённых детей «Интеллект» http://center-intellect.ru/</vt:lpstr>
      <vt:lpstr>Движение первых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Obstinate</dc:creator>
  <cp:lastModifiedBy>асус</cp:lastModifiedBy>
  <cp:revision>8</cp:revision>
  <dcterms:created xsi:type="dcterms:W3CDTF">2021-12-04T11:10:54Z</dcterms:created>
  <dcterms:modified xsi:type="dcterms:W3CDTF">2024-04-18T14:55:20Z</dcterms:modified>
</cp:coreProperties>
</file>