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5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6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7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theme/theme9.xml" ContentType="application/vnd.openxmlformats-officedocument.theme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0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1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2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3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4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5.xml" ContentType="application/vnd.openxmlformats-officedocument.theme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theme/theme16.xml" ContentType="application/vnd.openxmlformats-officedocument.theme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17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theme/theme18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theme/theme19.xml" ContentType="application/vnd.openxmlformats-officedocument.theme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theme/theme20.xml" ContentType="application/vnd.openxmlformats-officedocument.theme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theme/theme21.xml" ContentType="application/vnd.openxmlformats-officedocument.theme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22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84" r:id="rId3"/>
    <p:sldMasterId id="2147483738" r:id="rId4"/>
    <p:sldMasterId id="2147483756" r:id="rId5"/>
    <p:sldMasterId id="2147483792" r:id="rId6"/>
    <p:sldMasterId id="2147483810" r:id="rId7"/>
    <p:sldMasterId id="2147483828" r:id="rId8"/>
    <p:sldMasterId id="2147483846" r:id="rId9"/>
    <p:sldMasterId id="2147483864" r:id="rId10"/>
    <p:sldMasterId id="2147483882" r:id="rId11"/>
    <p:sldMasterId id="2147483900" r:id="rId12"/>
    <p:sldMasterId id="2147483918" r:id="rId13"/>
    <p:sldMasterId id="2147483936" r:id="rId14"/>
    <p:sldMasterId id="2147483954" r:id="rId15"/>
    <p:sldMasterId id="2147483972" r:id="rId16"/>
    <p:sldMasterId id="2147483990" r:id="rId17"/>
    <p:sldMasterId id="2147484008" r:id="rId18"/>
    <p:sldMasterId id="2147484026" r:id="rId19"/>
    <p:sldMasterId id="2147484044" r:id="rId20"/>
    <p:sldMasterId id="2147484062" r:id="rId21"/>
    <p:sldMasterId id="2147484080" r:id="rId22"/>
    <p:sldMasterId id="2147484098" r:id="rId23"/>
  </p:sldMasterIdLst>
  <p:notesMasterIdLst>
    <p:notesMasterId r:id="rId52"/>
  </p:notesMasterIdLst>
  <p:sldIdLst>
    <p:sldId id="313" r:id="rId24"/>
    <p:sldId id="342" r:id="rId25"/>
    <p:sldId id="318" r:id="rId26"/>
    <p:sldId id="314" r:id="rId27"/>
    <p:sldId id="315" r:id="rId28"/>
    <p:sldId id="316" r:id="rId29"/>
    <p:sldId id="317" r:id="rId30"/>
    <p:sldId id="344" r:id="rId31"/>
    <p:sldId id="320" r:id="rId32"/>
    <p:sldId id="326" r:id="rId33"/>
    <p:sldId id="329" r:id="rId34"/>
    <p:sldId id="333" r:id="rId35"/>
    <p:sldId id="334" r:id="rId36"/>
    <p:sldId id="335" r:id="rId37"/>
    <p:sldId id="337" r:id="rId38"/>
    <p:sldId id="338" r:id="rId39"/>
    <p:sldId id="339" r:id="rId40"/>
    <p:sldId id="340" r:id="rId41"/>
    <p:sldId id="349" r:id="rId42"/>
    <p:sldId id="322" r:id="rId43"/>
    <p:sldId id="325" r:id="rId44"/>
    <p:sldId id="345" r:id="rId45"/>
    <p:sldId id="346" r:id="rId46"/>
    <p:sldId id="347" r:id="rId47"/>
    <p:sldId id="348" r:id="rId48"/>
    <p:sldId id="350" r:id="rId49"/>
    <p:sldId id="351" r:id="rId50"/>
    <p:sldId id="352" r:id="rId51"/>
  </p:sldIdLst>
  <p:sldSz cx="12192000" cy="6858000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3.xml"/><Relationship Id="rId39" Type="http://schemas.openxmlformats.org/officeDocument/2006/relationships/slide" Target="slides/slide16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50" Type="http://schemas.openxmlformats.org/officeDocument/2006/relationships/slide" Target="slides/slide27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46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6.xml"/><Relationship Id="rId41" Type="http://schemas.openxmlformats.org/officeDocument/2006/relationships/slide" Target="slides/slide1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школа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информатика</c:v>
                </c:pt>
                <c:pt idx="1">
                  <c:v>биология</c:v>
                </c:pt>
                <c:pt idx="2">
                  <c:v>физика</c:v>
                </c:pt>
                <c:pt idx="3">
                  <c:v>химия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39</c:v>
                </c:pt>
                <c:pt idx="1">
                  <c:v>6</c:v>
                </c:pt>
                <c:pt idx="2">
                  <c:v>4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98-4FB2-9EAE-4043ABEB05E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школа 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информатика</c:v>
                </c:pt>
                <c:pt idx="1">
                  <c:v>биология</c:v>
                </c:pt>
                <c:pt idx="2">
                  <c:v>физика</c:v>
                </c:pt>
                <c:pt idx="3">
                  <c:v>химия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34</c:v>
                </c:pt>
                <c:pt idx="1">
                  <c:v>33</c:v>
                </c:pt>
                <c:pt idx="2">
                  <c:v>10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98-4FB2-9EAE-4043ABEB05E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школа 3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информатика</c:v>
                </c:pt>
                <c:pt idx="1">
                  <c:v>биология</c:v>
                </c:pt>
                <c:pt idx="2">
                  <c:v>физика</c:v>
                </c:pt>
                <c:pt idx="3">
                  <c:v>химия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69</c:v>
                </c:pt>
                <c:pt idx="1">
                  <c:v>28</c:v>
                </c:pt>
                <c:pt idx="2">
                  <c:v>11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98-4FB2-9EAE-4043ABEB0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877568"/>
        <c:axId val="124131968"/>
      </c:barChart>
      <c:catAx>
        <c:axId val="116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131968"/>
        <c:crosses val="autoZero"/>
        <c:auto val="1"/>
        <c:lblAlgn val="ctr"/>
        <c:lblOffset val="100"/>
        <c:noMultiLvlLbl val="0"/>
      </c:catAx>
      <c:valAx>
        <c:axId val="124131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687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d4d3e60-c65c-4544-ad15-e33ec5fb653c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1FEE530-0DE6-4CCB-857A-4B1AADE60BE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29.08.2025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Образец текста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1196C17-CE25-43F2-B5DC-EE15077165E4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3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3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3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3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3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3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3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3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3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3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3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3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3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3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3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3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3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3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6"/>
          <p:cNvSpPr/>
          <p:nvPr/>
        </p:nvSpPr>
        <p:spPr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1346017" y="777875"/>
              </a:cxn>
              <a:cxn ang="0">
                <a:pos x="1374157" y="768503"/>
              </a:cxn>
              <a:cxn ang="0">
                <a:pos x="1378847" y="763817"/>
              </a:cxn>
              <a:cxn ang="0">
                <a:pos x="1735283" y="407681"/>
              </a:cxn>
              <a:cxn ang="0">
                <a:pos x="1735283" y="365508"/>
              </a:cxn>
              <a:cxn ang="0">
                <a:pos x="1378847" y="14058"/>
              </a:cxn>
              <a:cxn ang="0">
                <a:pos x="1374157" y="9372"/>
              </a:cxn>
              <a:cxn ang="0">
                <a:pos x="1346017" y="0"/>
              </a:cxn>
              <a:cxn ang="0">
                <a:pos x="0" y="0"/>
              </a:cxn>
              <a:cxn ang="0">
                <a:pos x="0" y="777875"/>
              </a:cxn>
              <a:cxn ang="0">
                <a:pos x="1346017" y="777875"/>
              </a:cxn>
            </a:cxnLst>
            <a:rect l="0" t="0" r="0" b="0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A4DB29-DDCF-4C02-BF48-9E29D26C998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529138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6351B0-BC88-4DCA-989F-6F94E433820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3C615B-CB10-4297-AA76-E42B65208F5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B951E3-4847-4E3A-A0BB-D55C1DBD6E5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DC8BA2-818B-446E-9D87-50406A86674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E215BD-7907-48AD-9234-3C2A8787C2D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FB31A2-EF04-4F34-AE72-D32AC57C6A2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246994-99AA-435C-B74D-534117BAD783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6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114E57-1BDE-4AB3-AE30-7DCFD75F9B50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449E9A-7C56-46BD-AA73-7CC8B8B2035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5" name="Date Placeholder 2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0989BB-A01D-4B59-A1C6-E7E4AB62135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B645B7-B053-45C6-BB9B-63B09CA39CE0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712ACD-6477-4234-B76A-5EC1161A48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880895-CEEF-4035-89CD-E19FD36487DE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139EB8-31B4-424E-B458-76172A436E0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AC6497-038F-4786-B643-FD3CAE7F0ED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F9099A-92E8-4E61-9F4C-5F7DA5050BC7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5B0653B-C7DC-43DC-8DC9-E98226F1534D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0D73A-FD74-447E-B073-225B7001357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083F22-2760-4519-9444-F2FA6D35DF3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11"/>
          <p:cNvSpPr/>
          <p:nvPr/>
        </p:nvSpPr>
        <p:spPr>
          <a:xfrm flipV="1">
            <a:off x="-4762" y="31781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AA98E6-E3D4-48CC-8685-06EB5140465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324485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BADF4-68C9-4EB9-B33E-C15EEE3AEB74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8EA763-E45A-4BD5-B39A-64B68CBC3AD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F508A3-E46E-4C6E-B2CA-F96FF98CDA92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36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34CB4A-6921-42CC-9B87-5A6554CE72E1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69C3BD-C72B-4F80-A92D-2BCFAF451967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Freeform 11"/>
          <p:cNvSpPr/>
          <p:nvPr/>
        </p:nvSpPr>
        <p:spPr>
          <a:xfrm flipV="1">
            <a:off x="-4762" y="491172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Date Placeholder 4"/>
          <p:cNvSpPr>
            <a:spLocks noGrp="1"/>
          </p:cNvSpPr>
          <p:nvPr>
            <p:ph type="dt" sz="half" idx="1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A35CAA-5209-436D-87F4-5BC46C1BDBD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4983163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9FD180-3925-44B2-8596-2492A6A6068B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C77A911-5C34-4823-98A2-96994B295A1D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8A241E-8074-4C28-99EA-A8A1CD19B286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11"/>
          <p:cNvSpPr/>
          <p:nvPr/>
        </p:nvSpPr>
        <p:spPr>
          <a:xfrm flipV="1">
            <a:off x="-4762" y="714375"/>
            <a:ext cx="1589087" cy="508000"/>
          </a:xfrm>
          <a:custGeom>
            <a:avLst/>
            <a:gdLst/>
            <a:ahLst/>
            <a:cxnLst>
              <a:cxn ang="0">
                <a:pos x="1589088" y="238811"/>
              </a:cxn>
              <a:cxn ang="0">
                <a:pos x="1360038" y="9550"/>
              </a:cxn>
              <a:cxn ang="0">
                <a:pos x="1355055" y="4775"/>
              </a:cxn>
              <a:cxn ang="0">
                <a:pos x="1340793" y="0"/>
              </a:cxn>
              <a:cxn ang="0">
                <a:pos x="1250067" y="0"/>
              </a:cxn>
              <a:cxn ang="0">
                <a:pos x="0" y="3556"/>
              </a:cxn>
              <a:cxn ang="0">
                <a:pos x="4296" y="508000"/>
              </a:cxn>
              <a:cxn ang="0">
                <a:pos x="1250067" y="506273"/>
              </a:cxn>
              <a:cxn ang="0">
                <a:pos x="1340793" y="506273"/>
              </a:cxn>
              <a:cxn ang="0">
                <a:pos x="1355055" y="501498"/>
              </a:cxn>
              <a:cxn ang="0">
                <a:pos x="1360038" y="496722"/>
              </a:cxn>
              <a:cxn ang="0">
                <a:pos x="1589088" y="267462"/>
              </a:cxn>
              <a:cxn ang="0">
                <a:pos x="1589088" y="238811"/>
              </a:cxn>
            </a:cxnLst>
            <a:rect l="0" t="0" r="0" b="0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ru-RU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16C365-9E26-4218-9CC8-BF088DB1259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26DD687-8F8B-4EF9-AAE5-B95405ADF96C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8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95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2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21.xml"/><Relationship Id="rId16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29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1.xml"/><Relationship Id="rId13" Type="http://schemas.openxmlformats.org/officeDocument/2006/relationships/slideLayout" Target="../slideLayouts/slideLayout166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60.xml"/><Relationship Id="rId12" Type="http://schemas.openxmlformats.org/officeDocument/2006/relationships/slideLayout" Target="../slideLayouts/slideLayout165.xml"/><Relationship Id="rId17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55.xml"/><Relationship Id="rId16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4.xml"/><Relationship Id="rId6" Type="http://schemas.openxmlformats.org/officeDocument/2006/relationships/slideLayout" Target="../slideLayouts/slideLayout159.xml"/><Relationship Id="rId11" Type="http://schemas.openxmlformats.org/officeDocument/2006/relationships/slideLayout" Target="../slideLayouts/slideLayout164.xml"/><Relationship Id="rId5" Type="http://schemas.openxmlformats.org/officeDocument/2006/relationships/slideLayout" Target="../slideLayouts/slideLayout158.xml"/><Relationship Id="rId15" Type="http://schemas.openxmlformats.org/officeDocument/2006/relationships/slideLayout" Target="../slideLayouts/slideLayout168.xml"/><Relationship Id="rId10" Type="http://schemas.openxmlformats.org/officeDocument/2006/relationships/slideLayout" Target="../slideLayouts/slideLayout163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57.xml"/><Relationship Id="rId9" Type="http://schemas.openxmlformats.org/officeDocument/2006/relationships/slideLayout" Target="../slideLayouts/slideLayout162.xml"/><Relationship Id="rId14" Type="http://schemas.openxmlformats.org/officeDocument/2006/relationships/slideLayout" Target="../slideLayouts/slideLayout16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83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2.xml"/><Relationship Id="rId17" Type="http://schemas.openxmlformats.org/officeDocument/2006/relationships/slideLayout" Target="../slideLayouts/slideLayout187.xml"/><Relationship Id="rId2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10" Type="http://schemas.openxmlformats.org/officeDocument/2006/relationships/slideLayout" Target="../slideLayouts/slideLayout197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slideLayout" Target="../slideLayouts/slideLayout217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17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06.xml"/><Relationship Id="rId16" Type="http://schemas.openxmlformats.org/officeDocument/2006/relationships/slideLayout" Target="../slideLayouts/slideLayout220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5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14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Relationship Id="rId14" Type="http://schemas.openxmlformats.org/officeDocument/2006/relationships/slideLayout" Target="../slideLayouts/slideLayout21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slideLayout" Target="../slideLayouts/slideLayout238.xml"/><Relationship Id="rId2" Type="http://schemas.openxmlformats.org/officeDocument/2006/relationships/slideLayout" Target="../slideLayouts/slideLayout223.xml"/><Relationship Id="rId16" Type="http://schemas.openxmlformats.org/officeDocument/2006/relationships/slideLayout" Target="../slideLayouts/slideLayout237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31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10" Type="http://schemas.openxmlformats.org/officeDocument/2006/relationships/slideLayout" Target="../slideLayouts/slideLayout248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3.xml"/><Relationship Id="rId13" Type="http://schemas.openxmlformats.org/officeDocument/2006/relationships/slideLayout" Target="../slideLayouts/slideLayout268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62.xml"/><Relationship Id="rId12" Type="http://schemas.openxmlformats.org/officeDocument/2006/relationships/slideLayout" Target="../slideLayouts/slideLayout267.xml"/><Relationship Id="rId17" Type="http://schemas.openxmlformats.org/officeDocument/2006/relationships/slideLayout" Target="../slideLayouts/slideLayout272.xml"/><Relationship Id="rId2" Type="http://schemas.openxmlformats.org/officeDocument/2006/relationships/slideLayout" Target="../slideLayouts/slideLayout257.xml"/><Relationship Id="rId16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56.xml"/><Relationship Id="rId6" Type="http://schemas.openxmlformats.org/officeDocument/2006/relationships/slideLayout" Target="../slideLayouts/slideLayout261.xml"/><Relationship Id="rId11" Type="http://schemas.openxmlformats.org/officeDocument/2006/relationships/slideLayout" Target="../slideLayouts/slideLayout266.xml"/><Relationship Id="rId5" Type="http://schemas.openxmlformats.org/officeDocument/2006/relationships/slideLayout" Target="../slideLayouts/slideLayout260.xml"/><Relationship Id="rId15" Type="http://schemas.openxmlformats.org/officeDocument/2006/relationships/slideLayout" Target="../slideLayouts/slideLayout270.xml"/><Relationship Id="rId10" Type="http://schemas.openxmlformats.org/officeDocument/2006/relationships/slideLayout" Target="../slideLayouts/slideLayout265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59.xml"/><Relationship Id="rId9" Type="http://schemas.openxmlformats.org/officeDocument/2006/relationships/slideLayout" Target="../slideLayouts/slideLayout264.xml"/><Relationship Id="rId14" Type="http://schemas.openxmlformats.org/officeDocument/2006/relationships/slideLayout" Target="../slideLayouts/slideLayout26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0.xml"/><Relationship Id="rId13" Type="http://schemas.openxmlformats.org/officeDocument/2006/relationships/slideLayout" Target="../slideLayouts/slideLayout285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275.xml"/><Relationship Id="rId7" Type="http://schemas.openxmlformats.org/officeDocument/2006/relationships/slideLayout" Target="../slideLayouts/slideLayout279.xml"/><Relationship Id="rId12" Type="http://schemas.openxmlformats.org/officeDocument/2006/relationships/slideLayout" Target="../slideLayouts/slideLayout284.xml"/><Relationship Id="rId17" Type="http://schemas.openxmlformats.org/officeDocument/2006/relationships/slideLayout" Target="../slideLayouts/slideLayout289.xml"/><Relationship Id="rId2" Type="http://schemas.openxmlformats.org/officeDocument/2006/relationships/slideLayout" Target="../slideLayouts/slideLayout274.xml"/><Relationship Id="rId16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73.xml"/><Relationship Id="rId6" Type="http://schemas.openxmlformats.org/officeDocument/2006/relationships/slideLayout" Target="../slideLayouts/slideLayout278.xml"/><Relationship Id="rId11" Type="http://schemas.openxmlformats.org/officeDocument/2006/relationships/slideLayout" Target="../slideLayouts/slideLayout283.xml"/><Relationship Id="rId5" Type="http://schemas.openxmlformats.org/officeDocument/2006/relationships/slideLayout" Target="../slideLayouts/slideLayout277.xml"/><Relationship Id="rId15" Type="http://schemas.openxmlformats.org/officeDocument/2006/relationships/slideLayout" Target="../slideLayouts/slideLayout287.xml"/><Relationship Id="rId10" Type="http://schemas.openxmlformats.org/officeDocument/2006/relationships/slideLayout" Target="../slideLayouts/slideLayout282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76.xml"/><Relationship Id="rId9" Type="http://schemas.openxmlformats.org/officeDocument/2006/relationships/slideLayout" Target="../slideLayouts/slideLayout281.xml"/><Relationship Id="rId14" Type="http://schemas.openxmlformats.org/officeDocument/2006/relationships/slideLayout" Target="../slideLayouts/slideLayout28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7.xml"/><Relationship Id="rId13" Type="http://schemas.openxmlformats.org/officeDocument/2006/relationships/slideLayout" Target="../slideLayouts/slideLayout302.xml"/><Relationship Id="rId18" Type="http://schemas.openxmlformats.org/officeDocument/2006/relationships/theme" Target="../theme/theme18.xml"/><Relationship Id="rId3" Type="http://schemas.openxmlformats.org/officeDocument/2006/relationships/slideLayout" Target="../slideLayouts/slideLayout292.xml"/><Relationship Id="rId7" Type="http://schemas.openxmlformats.org/officeDocument/2006/relationships/slideLayout" Target="../slideLayouts/slideLayout296.xml"/><Relationship Id="rId12" Type="http://schemas.openxmlformats.org/officeDocument/2006/relationships/slideLayout" Target="../slideLayouts/slideLayout301.xml"/><Relationship Id="rId17" Type="http://schemas.openxmlformats.org/officeDocument/2006/relationships/slideLayout" Target="../slideLayouts/slideLayout306.xml"/><Relationship Id="rId2" Type="http://schemas.openxmlformats.org/officeDocument/2006/relationships/slideLayout" Target="../slideLayouts/slideLayout291.xml"/><Relationship Id="rId16" Type="http://schemas.openxmlformats.org/officeDocument/2006/relationships/slideLayout" Target="../slideLayouts/slideLayout305.xml"/><Relationship Id="rId1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5.xml"/><Relationship Id="rId11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294.xml"/><Relationship Id="rId15" Type="http://schemas.openxmlformats.org/officeDocument/2006/relationships/slideLayout" Target="../slideLayouts/slideLayout304.xml"/><Relationship Id="rId10" Type="http://schemas.openxmlformats.org/officeDocument/2006/relationships/slideLayout" Target="../slideLayouts/slideLayout299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8.xml"/><Relationship Id="rId14" Type="http://schemas.openxmlformats.org/officeDocument/2006/relationships/slideLayout" Target="../slideLayouts/slideLayout303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4.xml"/><Relationship Id="rId13" Type="http://schemas.openxmlformats.org/officeDocument/2006/relationships/slideLayout" Target="../slideLayouts/slideLayout319.xml"/><Relationship Id="rId18" Type="http://schemas.openxmlformats.org/officeDocument/2006/relationships/theme" Target="../theme/theme19.xml"/><Relationship Id="rId3" Type="http://schemas.openxmlformats.org/officeDocument/2006/relationships/slideLayout" Target="../slideLayouts/slideLayout309.xml"/><Relationship Id="rId7" Type="http://schemas.openxmlformats.org/officeDocument/2006/relationships/slideLayout" Target="../slideLayouts/slideLayout313.xml"/><Relationship Id="rId12" Type="http://schemas.openxmlformats.org/officeDocument/2006/relationships/slideLayout" Target="../slideLayouts/slideLayout318.xml"/><Relationship Id="rId17" Type="http://schemas.openxmlformats.org/officeDocument/2006/relationships/slideLayout" Target="../slideLayouts/slideLayout323.xml"/><Relationship Id="rId2" Type="http://schemas.openxmlformats.org/officeDocument/2006/relationships/slideLayout" Target="../slideLayouts/slideLayout308.xml"/><Relationship Id="rId16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307.xml"/><Relationship Id="rId6" Type="http://schemas.openxmlformats.org/officeDocument/2006/relationships/slideLayout" Target="../slideLayouts/slideLayout312.xml"/><Relationship Id="rId11" Type="http://schemas.openxmlformats.org/officeDocument/2006/relationships/slideLayout" Target="../slideLayouts/slideLayout317.xml"/><Relationship Id="rId5" Type="http://schemas.openxmlformats.org/officeDocument/2006/relationships/slideLayout" Target="../slideLayouts/slideLayout311.xml"/><Relationship Id="rId15" Type="http://schemas.openxmlformats.org/officeDocument/2006/relationships/slideLayout" Target="../slideLayouts/slideLayout321.xml"/><Relationship Id="rId10" Type="http://schemas.openxmlformats.org/officeDocument/2006/relationships/slideLayout" Target="../slideLayouts/slideLayout316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310.xml"/><Relationship Id="rId9" Type="http://schemas.openxmlformats.org/officeDocument/2006/relationships/slideLayout" Target="../slideLayouts/slideLayout315.xml"/><Relationship Id="rId14" Type="http://schemas.openxmlformats.org/officeDocument/2006/relationships/slideLayout" Target="../slideLayouts/slideLayout32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1.xml"/><Relationship Id="rId13" Type="http://schemas.openxmlformats.org/officeDocument/2006/relationships/slideLayout" Target="../slideLayouts/slideLayout336.xml"/><Relationship Id="rId18" Type="http://schemas.openxmlformats.org/officeDocument/2006/relationships/theme" Target="../theme/theme20.xml"/><Relationship Id="rId3" Type="http://schemas.openxmlformats.org/officeDocument/2006/relationships/slideLayout" Target="../slideLayouts/slideLayout326.xml"/><Relationship Id="rId7" Type="http://schemas.openxmlformats.org/officeDocument/2006/relationships/slideLayout" Target="../slideLayouts/slideLayout330.xml"/><Relationship Id="rId12" Type="http://schemas.openxmlformats.org/officeDocument/2006/relationships/slideLayout" Target="../slideLayouts/slideLayout335.xml"/><Relationship Id="rId17" Type="http://schemas.openxmlformats.org/officeDocument/2006/relationships/slideLayout" Target="../slideLayouts/slideLayout340.xml"/><Relationship Id="rId2" Type="http://schemas.openxmlformats.org/officeDocument/2006/relationships/slideLayout" Target="../slideLayouts/slideLayout325.xml"/><Relationship Id="rId16" Type="http://schemas.openxmlformats.org/officeDocument/2006/relationships/slideLayout" Target="../slideLayouts/slideLayout339.xml"/><Relationship Id="rId1" Type="http://schemas.openxmlformats.org/officeDocument/2006/relationships/slideLayout" Target="../slideLayouts/slideLayout324.xml"/><Relationship Id="rId6" Type="http://schemas.openxmlformats.org/officeDocument/2006/relationships/slideLayout" Target="../slideLayouts/slideLayout329.xml"/><Relationship Id="rId11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28.xml"/><Relationship Id="rId15" Type="http://schemas.openxmlformats.org/officeDocument/2006/relationships/slideLayout" Target="../slideLayouts/slideLayout338.xml"/><Relationship Id="rId10" Type="http://schemas.openxmlformats.org/officeDocument/2006/relationships/slideLayout" Target="../slideLayouts/slideLayout333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327.xml"/><Relationship Id="rId9" Type="http://schemas.openxmlformats.org/officeDocument/2006/relationships/slideLayout" Target="../slideLayouts/slideLayout332.xml"/><Relationship Id="rId14" Type="http://schemas.openxmlformats.org/officeDocument/2006/relationships/slideLayout" Target="../slideLayouts/slideLayout337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8.xml"/><Relationship Id="rId13" Type="http://schemas.openxmlformats.org/officeDocument/2006/relationships/slideLayout" Target="../slideLayouts/slideLayout353.xml"/><Relationship Id="rId18" Type="http://schemas.openxmlformats.org/officeDocument/2006/relationships/theme" Target="../theme/theme21.xml"/><Relationship Id="rId3" Type="http://schemas.openxmlformats.org/officeDocument/2006/relationships/slideLayout" Target="../slideLayouts/slideLayout343.xml"/><Relationship Id="rId7" Type="http://schemas.openxmlformats.org/officeDocument/2006/relationships/slideLayout" Target="../slideLayouts/slideLayout347.xml"/><Relationship Id="rId12" Type="http://schemas.openxmlformats.org/officeDocument/2006/relationships/slideLayout" Target="../slideLayouts/slideLayout352.xml"/><Relationship Id="rId17" Type="http://schemas.openxmlformats.org/officeDocument/2006/relationships/slideLayout" Target="../slideLayouts/slideLayout357.xml"/><Relationship Id="rId2" Type="http://schemas.openxmlformats.org/officeDocument/2006/relationships/slideLayout" Target="../slideLayouts/slideLayout342.xml"/><Relationship Id="rId16" Type="http://schemas.openxmlformats.org/officeDocument/2006/relationships/slideLayout" Target="../slideLayouts/slideLayout356.xml"/><Relationship Id="rId1" Type="http://schemas.openxmlformats.org/officeDocument/2006/relationships/slideLayout" Target="../slideLayouts/slideLayout341.xml"/><Relationship Id="rId6" Type="http://schemas.openxmlformats.org/officeDocument/2006/relationships/slideLayout" Target="../slideLayouts/slideLayout346.xml"/><Relationship Id="rId11" Type="http://schemas.openxmlformats.org/officeDocument/2006/relationships/slideLayout" Target="../slideLayouts/slideLayout351.xml"/><Relationship Id="rId5" Type="http://schemas.openxmlformats.org/officeDocument/2006/relationships/slideLayout" Target="../slideLayouts/slideLayout345.xml"/><Relationship Id="rId15" Type="http://schemas.openxmlformats.org/officeDocument/2006/relationships/slideLayout" Target="../slideLayouts/slideLayout355.xml"/><Relationship Id="rId10" Type="http://schemas.openxmlformats.org/officeDocument/2006/relationships/slideLayout" Target="../slideLayouts/slideLayout35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344.xml"/><Relationship Id="rId9" Type="http://schemas.openxmlformats.org/officeDocument/2006/relationships/slideLayout" Target="../slideLayouts/slideLayout349.xml"/><Relationship Id="rId14" Type="http://schemas.openxmlformats.org/officeDocument/2006/relationships/slideLayout" Target="../slideLayouts/slideLayout354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5.xml"/><Relationship Id="rId13" Type="http://schemas.openxmlformats.org/officeDocument/2006/relationships/slideLayout" Target="../slideLayouts/slideLayout370.xml"/><Relationship Id="rId18" Type="http://schemas.openxmlformats.org/officeDocument/2006/relationships/theme" Target="../theme/theme22.xml"/><Relationship Id="rId3" Type="http://schemas.openxmlformats.org/officeDocument/2006/relationships/slideLayout" Target="../slideLayouts/slideLayout360.xml"/><Relationship Id="rId7" Type="http://schemas.openxmlformats.org/officeDocument/2006/relationships/slideLayout" Target="../slideLayouts/slideLayout364.xml"/><Relationship Id="rId12" Type="http://schemas.openxmlformats.org/officeDocument/2006/relationships/slideLayout" Target="../slideLayouts/slideLayout369.xml"/><Relationship Id="rId17" Type="http://schemas.openxmlformats.org/officeDocument/2006/relationships/slideLayout" Target="../slideLayouts/slideLayout374.xml"/><Relationship Id="rId2" Type="http://schemas.openxmlformats.org/officeDocument/2006/relationships/slideLayout" Target="../slideLayouts/slideLayout359.xml"/><Relationship Id="rId16" Type="http://schemas.openxmlformats.org/officeDocument/2006/relationships/slideLayout" Target="../slideLayouts/slideLayout373.xml"/><Relationship Id="rId1" Type="http://schemas.openxmlformats.org/officeDocument/2006/relationships/slideLayout" Target="../slideLayouts/slideLayout358.xml"/><Relationship Id="rId6" Type="http://schemas.openxmlformats.org/officeDocument/2006/relationships/slideLayout" Target="../slideLayouts/slideLayout363.xml"/><Relationship Id="rId11" Type="http://schemas.openxmlformats.org/officeDocument/2006/relationships/slideLayout" Target="../slideLayouts/slideLayout368.xml"/><Relationship Id="rId5" Type="http://schemas.openxmlformats.org/officeDocument/2006/relationships/slideLayout" Target="../slideLayouts/slideLayout362.xml"/><Relationship Id="rId15" Type="http://schemas.openxmlformats.org/officeDocument/2006/relationships/slideLayout" Target="../slideLayouts/slideLayout372.xml"/><Relationship Id="rId10" Type="http://schemas.openxmlformats.org/officeDocument/2006/relationships/slideLayout" Target="../slideLayouts/slideLayout367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361.xml"/><Relationship Id="rId9" Type="http://schemas.openxmlformats.org/officeDocument/2006/relationships/slideLayout" Target="../slideLayouts/slideLayout366.xml"/><Relationship Id="rId14" Type="http://schemas.openxmlformats.org/officeDocument/2006/relationships/slideLayout" Target="../slideLayouts/slideLayout371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13" Type="http://schemas.openxmlformats.org/officeDocument/2006/relationships/slideLayout" Target="../slideLayouts/slideLayout387.xml"/><Relationship Id="rId18" Type="http://schemas.openxmlformats.org/officeDocument/2006/relationships/theme" Target="../theme/theme23.xml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slideLayout" Target="../slideLayouts/slideLayout386.xml"/><Relationship Id="rId17" Type="http://schemas.openxmlformats.org/officeDocument/2006/relationships/slideLayout" Target="../slideLayouts/slideLayout391.xml"/><Relationship Id="rId2" Type="http://schemas.openxmlformats.org/officeDocument/2006/relationships/slideLayout" Target="../slideLayouts/slideLayout376.xml"/><Relationship Id="rId16" Type="http://schemas.openxmlformats.org/officeDocument/2006/relationships/slideLayout" Target="../slideLayouts/slideLayout390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5" Type="http://schemas.openxmlformats.org/officeDocument/2006/relationships/slideLayout" Target="../slideLayouts/slideLayout389.xml"/><Relationship Id="rId10" Type="http://schemas.openxmlformats.org/officeDocument/2006/relationships/slideLayout" Target="../slideLayouts/slideLayout384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Relationship Id="rId14" Type="http://schemas.openxmlformats.org/officeDocument/2006/relationships/slideLayout" Target="../slideLayouts/slideLayout3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1" r:id="rId15"/>
    <p:sldLayoutId id="2147483862" r:id="rId16"/>
    <p:sldLayoutId id="2147483863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17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  <p:sldLayoutId id="2147483949" r:id="rId13"/>
    <p:sldLayoutId id="2147483950" r:id="rId14"/>
    <p:sldLayoutId id="2147483951" r:id="rId15"/>
    <p:sldLayoutId id="2147483952" r:id="rId16"/>
    <p:sldLayoutId id="2147483953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69" r:id="rId15"/>
    <p:sldLayoutId id="2147483970" r:id="rId16"/>
    <p:sldLayoutId id="2147483971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  <p:sldLayoutId id="2147484002" r:id="rId12"/>
    <p:sldLayoutId id="2147484003" r:id="rId13"/>
    <p:sldLayoutId id="2147484004" r:id="rId14"/>
    <p:sldLayoutId id="2147484005" r:id="rId15"/>
    <p:sldLayoutId id="2147484006" r:id="rId16"/>
    <p:sldLayoutId id="2147484007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  <p:sldLayoutId id="2147484021" r:id="rId13"/>
    <p:sldLayoutId id="2147484022" r:id="rId14"/>
    <p:sldLayoutId id="2147484023" r:id="rId15"/>
    <p:sldLayoutId id="2147484024" r:id="rId16"/>
    <p:sldLayoutId id="2147484025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  <p:sldLayoutId id="2147484056" r:id="rId12"/>
    <p:sldLayoutId id="2147484057" r:id="rId13"/>
    <p:sldLayoutId id="2147484058" r:id="rId14"/>
    <p:sldLayoutId id="2147484059" r:id="rId15"/>
    <p:sldLayoutId id="2147484060" r:id="rId16"/>
    <p:sldLayoutId id="2147484061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  <p:sldLayoutId id="2147484074" r:id="rId12"/>
    <p:sldLayoutId id="2147484075" r:id="rId13"/>
    <p:sldLayoutId id="2147484076" r:id="rId14"/>
    <p:sldLayoutId id="2147484077" r:id="rId15"/>
    <p:sldLayoutId id="2147484078" r:id="rId16"/>
    <p:sldLayoutId id="2147484079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  <p:sldLayoutId id="2147484092" r:id="rId12"/>
    <p:sldLayoutId id="2147484093" r:id="rId13"/>
    <p:sldLayoutId id="2147484094" r:id="rId14"/>
    <p:sldLayoutId id="2147484095" r:id="rId15"/>
    <p:sldLayoutId id="2147484096" r:id="rId16"/>
    <p:sldLayoutId id="2147484097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/>
          <p:nvPr/>
        </p:nvGrpSpPr>
        <p:grpSpPr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>
                <a:cxn ang="0">
                  <a:pos x="85725" y="533400"/>
                </a:cxn>
                <a:cxn ang="0">
                  <a:pos x="66242" y="313765"/>
                </a:cxn>
                <a:cxn ang="0">
                  <a:pos x="0" y="0"/>
                </a:cxn>
                <a:cxn ang="0">
                  <a:pos x="0" y="137272"/>
                </a:cxn>
                <a:cxn ang="0">
                  <a:pos x="77932" y="486335"/>
                </a:cxn>
                <a:cxn ang="0">
                  <a:pos x="85725" y="533400"/>
                </a:cxn>
              </a:cxnLst>
              <a:rect l="0" t="0" r="0" b="0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7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>
                <a:cxn ang="0">
                  <a:pos x="338387" y="1373628"/>
                </a:cxn>
                <a:cxn ang="0">
                  <a:pos x="546928" y="1978025"/>
                </a:cxn>
                <a:cxn ang="0">
                  <a:pos x="550863" y="1875984"/>
                </a:cxn>
                <a:cxn ang="0">
                  <a:pos x="373800" y="1361855"/>
                </a:cxn>
                <a:cxn ang="0">
                  <a:pos x="0" y="0"/>
                </a:cxn>
                <a:cxn ang="0">
                  <a:pos x="23608" y="239404"/>
                </a:cxn>
                <a:cxn ang="0">
                  <a:pos x="338387" y="1373628"/>
                </a:cxn>
              </a:cxnLst>
              <a:rect l="0" t="0" r="0" b="0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8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>
                <a:cxn ang="0">
                  <a:pos x="31461" y="86405"/>
                </a:cxn>
                <a:cxn ang="0">
                  <a:pos x="0" y="0"/>
                </a:cxn>
                <a:cxn ang="0">
                  <a:pos x="0" y="113898"/>
                </a:cxn>
                <a:cxn ang="0">
                  <a:pos x="267422" y="761938"/>
                </a:cxn>
                <a:cxn ang="0">
                  <a:pos x="483719" y="1209675"/>
                </a:cxn>
                <a:cxn ang="0">
                  <a:pos x="519113" y="1209675"/>
                </a:cxn>
                <a:cxn ang="0">
                  <a:pos x="302816" y="746228"/>
                </a:cxn>
                <a:cxn ang="0">
                  <a:pos x="31461" y="86405"/>
                </a:cxn>
              </a:cxnLst>
              <a:rect l="0" t="0" r="0" b="0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9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>
                <a:cxn ang="0">
                  <a:pos x="110524" y="309563"/>
                </a:cxn>
                <a:cxn ang="0">
                  <a:pos x="146050" y="309563"/>
                </a:cxn>
                <a:cxn ang="0">
                  <a:pos x="0" y="0"/>
                </a:cxn>
                <a:cxn ang="0">
                  <a:pos x="110524" y="309563"/>
                </a:cxn>
              </a:cxnLst>
              <a:rect l="0" t="0" r="0" b="0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0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>
                <a:cxn ang="0">
                  <a:pos x="637159" y="2591803"/>
                </a:cxn>
                <a:cxn ang="0">
                  <a:pos x="456237" y="2097004"/>
                </a:cxn>
                <a:cxn ang="0">
                  <a:pos x="157323" y="926766"/>
                </a:cxn>
                <a:cxn ang="0">
                  <a:pos x="47197" y="200276"/>
                </a:cxn>
                <a:cxn ang="0">
                  <a:pos x="0" y="0"/>
                </a:cxn>
                <a:cxn ang="0">
                  <a:pos x="129792" y="930693"/>
                </a:cxn>
                <a:cxn ang="0">
                  <a:pos x="420839" y="2108785"/>
                </a:cxn>
                <a:cxn ang="0">
                  <a:pos x="629293" y="2674269"/>
                </a:cxn>
                <a:cxn ang="0">
                  <a:pos x="700088" y="2835275"/>
                </a:cxn>
                <a:cxn ang="0">
                  <a:pos x="684356" y="2780297"/>
                </a:cxn>
                <a:cxn ang="0">
                  <a:pos x="637159" y="2591803"/>
                </a:cxn>
              </a:cxnLst>
              <a:rect l="0" t="0" r="0" b="0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1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>
                <a:cxn ang="0">
                  <a:pos x="43277" y="2266168"/>
                </a:cxn>
                <a:cxn ang="0">
                  <a:pos x="47211" y="2313298"/>
                </a:cxn>
                <a:cxn ang="0">
                  <a:pos x="86554" y="2482180"/>
                </a:cxn>
                <a:cxn ang="0">
                  <a:pos x="90488" y="2493963"/>
                </a:cxn>
                <a:cxn ang="0">
                  <a:pos x="66882" y="2262240"/>
                </a:cxn>
                <a:cxn ang="0">
                  <a:pos x="19671" y="1056498"/>
                </a:cxn>
                <a:cxn ang="0">
                  <a:pos x="59014" y="0"/>
                </a:cxn>
                <a:cxn ang="0">
                  <a:pos x="47211" y="0"/>
                </a:cxn>
                <a:cxn ang="0">
                  <a:pos x="3934" y="1056498"/>
                </a:cxn>
                <a:cxn ang="0">
                  <a:pos x="43277" y="2266168"/>
                </a:cxn>
              </a:cxnLst>
              <a:rect l="0" t="0" r="0" b="0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2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610" y="220173"/>
                </a:cxn>
                <a:cxn ang="0">
                  <a:pos x="66675" y="420688"/>
                </a:cxn>
                <a:cxn ang="0">
                  <a:pos x="43143" y="180857"/>
                </a:cxn>
                <a:cxn ang="0">
                  <a:pos x="39221" y="169062"/>
                </a:cxn>
                <a:cxn ang="0">
                  <a:pos x="0" y="0"/>
                </a:cxn>
              </a:cxnLst>
              <a:rect l="0" t="0" r="0" b="0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3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747" y="365769"/>
                </a:cxn>
                <a:cxn ang="0">
                  <a:pos x="67140" y="652877"/>
                </a:cxn>
                <a:cxn ang="0">
                  <a:pos x="94785" y="723671"/>
                </a:cxn>
                <a:cxn ang="0">
                  <a:pos x="161925" y="873125"/>
                </a:cxn>
                <a:cxn ang="0">
                  <a:pos x="150077" y="833795"/>
                </a:cxn>
                <a:cxn ang="0">
                  <a:pos x="51342" y="361836"/>
                </a:cxn>
                <a:cxn ang="0">
                  <a:pos x="31595" y="86526"/>
                </a:cxn>
                <a:cxn ang="0">
                  <a:pos x="27646" y="70794"/>
                </a:cxn>
                <a:cxn ang="0">
                  <a:pos x="0" y="0"/>
                </a:cxn>
              </a:cxnLst>
              <a:rect l="0" t="0" r="0" b="0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4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>
                <a:cxn ang="0">
                  <a:pos x="27510" y="3353798"/>
                </a:cxn>
                <a:cxn ang="0">
                  <a:pos x="196497" y="2407352"/>
                </a:cxn>
                <a:cxn ang="0">
                  <a:pos x="585562" y="1523740"/>
                </a:cxn>
                <a:cxn ang="0">
                  <a:pos x="1120034" y="718671"/>
                </a:cxn>
                <a:cxn ang="0">
                  <a:pos x="1430500" y="349518"/>
                </a:cxn>
                <a:cxn ang="0">
                  <a:pos x="1595557" y="172795"/>
                </a:cxn>
                <a:cxn ang="0">
                  <a:pos x="1768475" y="3927"/>
                </a:cxn>
                <a:cxn ang="0">
                  <a:pos x="1768475" y="0"/>
                </a:cxn>
                <a:cxn ang="0">
                  <a:pos x="1591628" y="168868"/>
                </a:cxn>
                <a:cxn ang="0">
                  <a:pos x="1426570" y="345590"/>
                </a:cxn>
                <a:cxn ang="0">
                  <a:pos x="1112174" y="710817"/>
                </a:cxn>
                <a:cxn ang="0">
                  <a:pos x="569842" y="1515885"/>
                </a:cxn>
                <a:cxn ang="0">
                  <a:pos x="176848" y="2399497"/>
                </a:cxn>
                <a:cxn ang="0">
                  <a:pos x="0" y="3353798"/>
                </a:cxn>
                <a:cxn ang="0">
                  <a:pos x="0" y="3373434"/>
                </a:cxn>
                <a:cxn ang="0">
                  <a:pos x="27510" y="3448050"/>
                </a:cxn>
                <a:cxn ang="0">
                  <a:pos x="27510" y="3353798"/>
                </a:cxn>
              </a:cxnLst>
              <a:rect l="0" t="0" r="0" b="0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5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598" y="287338"/>
                </a:cxn>
                <a:cxn ang="0">
                  <a:pos x="138113" y="287338"/>
                </a:cxn>
                <a:cxn ang="0">
                  <a:pos x="0" y="0"/>
                </a:cxn>
              </a:cxnLst>
              <a:rect l="0" t="0" r="0" b="0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6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>
                <a:cxn ang="0">
                  <a:pos x="27781" y="173170"/>
                </a:cxn>
                <a:cxn ang="0">
                  <a:pos x="31750" y="188913"/>
                </a:cxn>
                <a:cxn ang="0">
                  <a:pos x="31750" y="74778"/>
                </a:cxn>
                <a:cxn ang="0">
                  <a:pos x="3969" y="0"/>
                </a:cxn>
                <a:cxn ang="0">
                  <a:pos x="0" y="102328"/>
                </a:cxn>
                <a:cxn ang="0">
                  <a:pos x="27781" y="173170"/>
                </a:cxn>
              </a:cxnLst>
              <a:rect l="0" t="0" r="0" b="0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57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>
                <a:cxn ang="0">
                  <a:pos x="27354" y="70697"/>
                </a:cxn>
                <a:cxn ang="0">
                  <a:pos x="0" y="0"/>
                </a:cxn>
                <a:cxn ang="0">
                  <a:pos x="46892" y="188524"/>
                </a:cxn>
                <a:cxn ang="0">
                  <a:pos x="62523" y="243511"/>
                </a:cxn>
                <a:cxn ang="0">
                  <a:pos x="199292" y="530225"/>
                </a:cxn>
                <a:cxn ang="0">
                  <a:pos x="203200" y="530225"/>
                </a:cxn>
                <a:cxn ang="0">
                  <a:pos x="93785" y="219945"/>
                </a:cxn>
                <a:cxn ang="0">
                  <a:pos x="27354" y="70697"/>
                </a:cxn>
              </a:cxnLst>
              <a:rect l="0" t="0" r="0" b="0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grpSp>
        <p:nvGrpSpPr>
          <p:cNvPr id="1027" name="Group 9"/>
          <p:cNvGrpSpPr/>
          <p:nvPr/>
        </p:nvGrpSpPr>
        <p:grpSpPr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>
                <a:cxn ang="0">
                  <a:pos x="27835" y="832351"/>
                </a:cxn>
                <a:cxn ang="0">
                  <a:pos x="103388" y="1763790"/>
                </a:cxn>
                <a:cxn ang="0">
                  <a:pos x="226658" y="2691267"/>
                </a:cxn>
                <a:cxn ang="0">
                  <a:pos x="401622" y="3610816"/>
                </a:cxn>
                <a:cxn ang="0">
                  <a:pos x="409575" y="3646488"/>
                </a:cxn>
                <a:cxn ang="0">
                  <a:pos x="393669" y="3464164"/>
                </a:cxn>
                <a:cxn ang="0">
                  <a:pos x="393669" y="3432455"/>
                </a:cxn>
                <a:cxn ang="0">
                  <a:pos x="250517" y="2687303"/>
                </a:cxn>
                <a:cxn ang="0">
                  <a:pos x="119294" y="1759827"/>
                </a:cxn>
                <a:cxn ang="0">
                  <a:pos x="35788" y="828387"/>
                </a:cxn>
                <a:cxn ang="0">
                  <a:pos x="11929" y="364649"/>
                </a:cxn>
                <a:cxn ang="0">
                  <a:pos x="3976" y="0"/>
                </a:cxn>
                <a:cxn ang="0">
                  <a:pos x="0" y="0"/>
                </a:cxn>
                <a:cxn ang="0">
                  <a:pos x="3976" y="364649"/>
                </a:cxn>
                <a:cxn ang="0">
                  <a:pos x="27835" y="832351"/>
                </a:cxn>
              </a:cxnLst>
              <a:rect l="0" t="0" r="0" b="0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5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>
                <a:cxn ang="0">
                  <a:pos x="211300" y="908844"/>
                </a:cxn>
                <a:cxn ang="0">
                  <a:pos x="350838" y="1309688"/>
                </a:cxn>
                <a:cxn ang="0">
                  <a:pos x="350838" y="1222375"/>
                </a:cxn>
                <a:cxn ang="0">
                  <a:pos x="350838" y="1206500"/>
                </a:cxn>
                <a:cxn ang="0">
                  <a:pos x="247181" y="896938"/>
                </a:cxn>
                <a:cxn ang="0">
                  <a:pos x="0" y="0"/>
                </a:cxn>
                <a:cxn ang="0">
                  <a:pos x="27908" y="250031"/>
                </a:cxn>
                <a:cxn ang="0">
                  <a:pos x="211300" y="908844"/>
                </a:cxn>
              </a:cxnLst>
              <a:rect l="0" t="0" r="0" b="0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6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>
                <a:cxn ang="0">
                  <a:pos x="23813" y="59474"/>
                </a:cxn>
                <a:cxn ang="0">
                  <a:pos x="0" y="0"/>
                </a:cxn>
                <a:cxn ang="0">
                  <a:pos x="3969" y="114983"/>
                </a:cxn>
                <a:cxn ang="0">
                  <a:pos x="166688" y="503545"/>
                </a:cxn>
                <a:cxn ang="0">
                  <a:pos x="317500" y="820738"/>
                </a:cxn>
                <a:cxn ang="0">
                  <a:pos x="357188" y="820738"/>
                </a:cxn>
                <a:cxn ang="0">
                  <a:pos x="198438" y="487685"/>
                </a:cxn>
                <a:cxn ang="0">
                  <a:pos x="23813" y="59474"/>
                </a:cxn>
              </a:cxnLst>
              <a:rect l="0" t="0" r="0" b="0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7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>
                <a:cxn ang="0">
                  <a:pos x="401541" y="1622524"/>
                </a:cxn>
                <a:cxn ang="0">
                  <a:pos x="310101" y="1364666"/>
                </a:cxn>
                <a:cxn ang="0">
                  <a:pos x="115294" y="599025"/>
                </a:cxn>
                <a:cxn ang="0">
                  <a:pos x="51683" y="210254"/>
                </a:cxn>
                <a:cxn ang="0">
                  <a:pos x="0" y="0"/>
                </a:cxn>
                <a:cxn ang="0">
                  <a:pos x="83489" y="602992"/>
                </a:cxn>
                <a:cxn ang="0">
                  <a:pos x="274320" y="1376567"/>
                </a:cxn>
                <a:cxn ang="0">
                  <a:pos x="409492" y="1749470"/>
                </a:cxn>
                <a:cxn ang="0">
                  <a:pos x="457200" y="1852613"/>
                </a:cxn>
                <a:cxn ang="0">
                  <a:pos x="445273" y="1816910"/>
                </a:cxn>
                <a:cxn ang="0">
                  <a:pos x="401541" y="1622524"/>
                </a:cxn>
              </a:cxnLst>
              <a:rect l="0" t="0" r="0" b="0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8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>
                <a:cxn ang="0">
                  <a:pos x="68219" y="2508250"/>
                </a:cxn>
                <a:cxn ang="0">
                  <a:pos x="52167" y="2365601"/>
                </a:cxn>
                <a:cxn ang="0">
                  <a:pos x="20064" y="1577067"/>
                </a:cxn>
                <a:cxn ang="0">
                  <a:pos x="52167" y="784571"/>
                </a:cxn>
                <a:cxn ang="0">
                  <a:pos x="88283" y="392286"/>
                </a:cxn>
                <a:cxn ang="0">
                  <a:pos x="144463" y="0"/>
                </a:cxn>
                <a:cxn ang="0">
                  <a:pos x="140450" y="0"/>
                </a:cxn>
                <a:cxn ang="0">
                  <a:pos x="80257" y="392286"/>
                </a:cxn>
                <a:cxn ang="0">
                  <a:pos x="40129" y="784571"/>
                </a:cxn>
                <a:cxn ang="0">
                  <a:pos x="4013" y="1577067"/>
                </a:cxn>
                <a:cxn ang="0">
                  <a:pos x="28090" y="2333901"/>
                </a:cxn>
                <a:cxn ang="0">
                  <a:pos x="64206" y="2504288"/>
                </a:cxn>
                <a:cxn ang="0">
                  <a:pos x="68219" y="2508250"/>
                </a:cxn>
              </a:cxnLst>
              <a:rect l="0" t="0" r="0" b="0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9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>
                <a:cxn ang="0">
                  <a:pos x="87313" y="233363"/>
                </a:cxn>
                <a:cxn ang="0">
                  <a:pos x="111125" y="233363"/>
                </a:cxn>
                <a:cxn ang="0">
                  <a:pos x="0" y="0"/>
                </a:cxn>
                <a:cxn ang="0">
                  <a:pos x="87313" y="233363"/>
                </a:cxn>
              </a:cxnLst>
              <a:rect l="0" t="0" r="0" b="0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0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>
                <a:cxn ang="0">
                  <a:pos x="16062" y="213912"/>
                </a:cxn>
                <a:cxn ang="0">
                  <a:pos x="68263" y="423863"/>
                </a:cxn>
                <a:cxn ang="0">
                  <a:pos x="40155" y="174299"/>
                </a:cxn>
                <a:cxn ang="0">
                  <a:pos x="36139" y="170337"/>
                </a:cxn>
                <a:cxn ang="0">
                  <a:pos x="0" y="0"/>
                </a:cxn>
                <a:cxn ang="0">
                  <a:pos x="0" y="31691"/>
                </a:cxn>
                <a:cxn ang="0">
                  <a:pos x="16062" y="213912"/>
                </a:cxn>
              </a:cxnLst>
              <a:rect l="0" t="0" r="0" b="0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1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>
                <a:cxn ang="0">
                  <a:pos x="31793" y="2191628"/>
                </a:cxn>
                <a:cxn ang="0">
                  <a:pos x="139095" y="1573375"/>
                </a:cxn>
                <a:cxn ang="0">
                  <a:pos x="393441" y="998716"/>
                </a:cxn>
                <a:cxn ang="0">
                  <a:pos x="743166" y="471616"/>
                </a:cxn>
                <a:cxn ang="0">
                  <a:pos x="945848" y="229863"/>
                </a:cxn>
                <a:cxn ang="0">
                  <a:pos x="1053150" y="110968"/>
                </a:cxn>
                <a:cxn ang="0">
                  <a:pos x="1168400" y="0"/>
                </a:cxn>
                <a:cxn ang="0">
                  <a:pos x="1164426" y="0"/>
                </a:cxn>
                <a:cxn ang="0">
                  <a:pos x="1049176" y="107005"/>
                </a:cxn>
                <a:cxn ang="0">
                  <a:pos x="941873" y="221937"/>
                </a:cxn>
                <a:cxn ang="0">
                  <a:pos x="735218" y="463690"/>
                </a:cxn>
                <a:cxn ang="0">
                  <a:pos x="377544" y="986827"/>
                </a:cxn>
                <a:cxn ang="0">
                  <a:pos x="119224" y="1569411"/>
                </a:cxn>
                <a:cxn ang="0">
                  <a:pos x="0" y="2175775"/>
                </a:cxn>
                <a:cxn ang="0">
                  <a:pos x="27819" y="2251075"/>
                </a:cxn>
                <a:cxn ang="0">
                  <a:pos x="31793" y="2191628"/>
                </a:cxn>
              </a:cxnLst>
              <a:rect l="0" t="0" r="0" b="0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2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6010" y="209550"/>
                </a:cxn>
                <a:cxn ang="0">
                  <a:pos x="100013" y="209550"/>
                </a:cxn>
                <a:cxn ang="0">
                  <a:pos x="0" y="0"/>
                </a:cxn>
              </a:cxnLst>
              <a:rect l="0" t="0" r="0" b="0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3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590" y="352718"/>
                </a:cxn>
                <a:cxn ang="0">
                  <a:pos x="70945" y="463685"/>
                </a:cxn>
                <a:cxn ang="0">
                  <a:pos x="114300" y="558800"/>
                </a:cxn>
                <a:cxn ang="0">
                  <a:pos x="106417" y="535021"/>
                </a:cxn>
                <a:cxn ang="0">
                  <a:pos x="31531" y="87189"/>
                </a:cxn>
                <a:cxn ang="0">
                  <a:pos x="15766" y="43594"/>
                </a:cxn>
                <a:cxn ang="0">
                  <a:pos x="0" y="0"/>
                </a:cxn>
              </a:cxnLst>
              <a:rect l="0" t="0" r="0" b="0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4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>
                <a:cxn ang="0">
                  <a:pos x="0" y="102328"/>
                </a:cxn>
                <a:cxn ang="0">
                  <a:pos x="15875" y="145620"/>
                </a:cxn>
                <a:cxn ang="0">
                  <a:pos x="31750" y="188913"/>
                </a:cxn>
                <a:cxn ang="0">
                  <a:pos x="27781" y="74778"/>
                </a:cxn>
                <a:cxn ang="0">
                  <a:pos x="0" y="0"/>
                </a:cxn>
                <a:cxn ang="0">
                  <a:pos x="0" y="15743"/>
                </a:cxn>
                <a:cxn ang="0">
                  <a:pos x="0" y="102328"/>
                </a:cxn>
              </a:cxnLst>
              <a:rect l="0" t="0" r="0" b="0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45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>
                <a:cxn ang="0">
                  <a:pos x="43656" y="110925"/>
                </a:cxn>
                <a:cxn ang="0">
                  <a:pos x="0" y="0"/>
                </a:cxn>
                <a:cxn ang="0">
                  <a:pos x="43656" y="194119"/>
                </a:cxn>
                <a:cxn ang="0">
                  <a:pos x="55563" y="229773"/>
                </a:cxn>
                <a:cxn ang="0">
                  <a:pos x="154781" y="439738"/>
                </a:cxn>
                <a:cxn ang="0">
                  <a:pos x="174625" y="439738"/>
                </a:cxn>
                <a:cxn ang="0">
                  <a:pos x="87313" y="206003"/>
                </a:cxn>
                <a:cxn ang="0">
                  <a:pos x="43656" y="110925"/>
                </a:cxn>
              </a:cxnLst>
              <a:rect l="0" t="0" r="0" b="0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3343-E7CB-4297-B476-8A9A09281A9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8/29/2025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smtClean="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E2FB52-1577-4D0B-851A-12C4284B6B25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  <p:sldLayoutId id="2147484110" r:id="rId12"/>
    <p:sldLayoutId id="2147484111" r:id="rId13"/>
    <p:sldLayoutId id="2147484112" r:id="rId14"/>
    <p:sldLayoutId id="2147484113" r:id="rId15"/>
    <p:sldLayoutId id="2147484114" r:id="rId16"/>
    <p:sldLayoutId id="2147484115" r:id="rId17"/>
  </p:sldLayoutIdLs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8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jpe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0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40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4.png"/><Relationship Id="rId7" Type="http://schemas.openxmlformats.org/officeDocument/2006/relationships/image" Target="../media/image3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6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23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57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74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1"/>
          <p:cNvSpPr/>
          <p:nvPr/>
        </p:nvSpPr>
        <p:spPr>
          <a:xfrm>
            <a:off x="952500" y="2430145"/>
            <a:ext cx="10610215" cy="13855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lnSpc>
                <a:spcPts val="3365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РАЗВИТИЯ ОБРАЗОВАНИЯ: ПЕРСПЕКТИВЫ И ВОЗМОЖНОСТИ </a:t>
            </a:r>
          </a:p>
          <a:p>
            <a:pPr marL="0" lvl="0" indent="0" algn="ctr" defTabSz="914400" eaLnBrk="1" hangingPunct="1">
              <a:lnSpc>
                <a:spcPts val="3365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ОБРАЗОВАНИЯ ГОРОДА БОРОДИНО</a:t>
            </a:r>
          </a:p>
        </p:txBody>
      </p:sp>
      <p:pic>
        <p:nvPicPr>
          <p:cNvPr id="5" name="Изображение 4" descr="Снимок экрана 2025-08-25 2057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80" y="0"/>
            <a:ext cx="1694815" cy="1524635"/>
          </a:xfrm>
          <a:prstGeom prst="rect">
            <a:avLst/>
          </a:prstGeom>
        </p:spPr>
      </p:pic>
      <p:sp>
        <p:nvSpPr>
          <p:cNvPr id="21506" name="Прямоугольник 1"/>
          <p:cNvSpPr/>
          <p:nvPr/>
        </p:nvSpPr>
        <p:spPr>
          <a:xfrm>
            <a:off x="2099945" y="245110"/>
            <a:ext cx="4466590" cy="9544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ts val="3365"/>
              </a:lnSpc>
              <a:buNone/>
            </a:pPr>
            <a:r>
              <a:rPr lang="ru-RU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образования </a:t>
            </a:r>
          </a:p>
          <a:p>
            <a:pPr algn="ctr" eaLnBrk="1" hangingPunct="1">
              <a:lnSpc>
                <a:spcPts val="3365"/>
              </a:lnSpc>
              <a:buNone/>
            </a:pPr>
            <a:r>
              <a:rPr lang="ru-RU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города Бородино</a:t>
            </a:r>
          </a:p>
        </p:txBody>
      </p:sp>
      <p:pic>
        <p:nvPicPr>
          <p:cNvPr id="21513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3788" y="217488"/>
            <a:ext cx="500062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4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475" y="1131888"/>
            <a:ext cx="693738" cy="3222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 2"/>
          <p:cNvSpPr txBox="1"/>
          <p:nvPr/>
        </p:nvSpPr>
        <p:spPr>
          <a:xfrm>
            <a:off x="1638935" y="237490"/>
            <a:ext cx="6096000" cy="5226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eaLnBrk="1" hangingPunct="1">
              <a:lnSpc>
                <a:spcPts val="3365"/>
              </a:lnSpc>
              <a:buNone/>
            </a:pPr>
            <a:r>
              <a:rPr lang="ru-RU" alt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Ключевые смыслы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1639570" y="1140460"/>
            <a:ext cx="9112885" cy="40925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</a:t>
            </a:r>
            <a:r>
              <a:rPr lang="en-US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быть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САМООПРЕДЕЛЕНИЯ</a:t>
            </a:r>
          </a:p>
          <a:p>
            <a:endParaRPr lang="en-US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положительной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</a:t>
            </a:r>
            <a:r>
              <a:rPr lang="en-US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</a:t>
            </a:r>
            <a:r>
              <a:rPr lang="en-US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УСПЕШНОСТЬ</a:t>
            </a:r>
            <a:r>
              <a:rPr lang="en-US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создавая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способен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раскрыть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преодолеть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уверенно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двигаться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вперед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быть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мотивированным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свершениям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решить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КАДРОВОГО</a:t>
            </a:r>
            <a:r>
              <a:rPr lang="en-US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ясно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осознавать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КЛЮЧЕВУЮ</a:t>
            </a:r>
            <a:r>
              <a:rPr lang="en-US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</a:t>
            </a:r>
            <a:r>
              <a:rPr lang="en-US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способных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прорыв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2533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3993833"/>
            <a:ext cx="384175" cy="311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1270953"/>
            <a:ext cx="384175" cy="311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2224723"/>
            <a:ext cx="384175" cy="311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11" y="123053"/>
            <a:ext cx="499915" cy="9144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149" y="978902"/>
            <a:ext cx="810838" cy="3231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6425" y="-317"/>
            <a:ext cx="8537575" cy="1033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Aft>
                <a:spcPts val="625"/>
              </a:spcAft>
              <a:buNone/>
            </a:pPr>
            <a:r>
              <a:rPr lang="en-US" altLang="x-none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СВОДНЫЙ ПЕРЕЧЕНЬ ВЫЗОВОВ</a:t>
            </a:r>
          </a:p>
          <a:p>
            <a:pPr eaLnBrk="1" hangingPunct="1">
              <a:buNone/>
            </a:pPr>
            <a:r>
              <a:rPr lang="en-US" altLang="x-none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ОБОЗНАЧЕННЫХ В СТРАТЕГИИ</a:t>
            </a:r>
          </a:p>
        </p:txBody>
      </p:sp>
      <p:pic>
        <p:nvPicPr>
          <p:cNvPr id="22531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875" y="225108"/>
            <a:ext cx="500063" cy="91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2" name="Прямоугольник 4"/>
          <p:cNvSpPr/>
          <p:nvPr/>
        </p:nvSpPr>
        <p:spPr>
          <a:xfrm>
            <a:off x="990600" y="1209675"/>
            <a:ext cx="5654675" cy="721423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altLang="ru-RU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Разрыв между потребностями рынка труда и наличием квалифицированных кадров. Стремительное изменение рынка труда</a:t>
            </a:r>
          </a:p>
          <a:p>
            <a:pPr eaLnBrk="1" hangingPunct="1">
              <a:lnSpc>
                <a:spcPct val="80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eaLnBrk="1" hangingPunct="1">
              <a:lnSpc>
                <a:spcPct val="8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altLang="ru-RU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«Демографическая яма» - уменьшение количества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ru-RU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детей, которые придут в образовательную систему, станут активными участниками экономической и социальной жизни</a:t>
            </a:r>
          </a:p>
          <a:p>
            <a:pPr eaLnBrk="1" hangingPunct="1">
              <a:lnSpc>
                <a:spcPct val="80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eaLnBrk="1" hangingPunct="1">
              <a:lnSpc>
                <a:spcPct val="8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altLang="ru-RU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Необходимость обеспечения научно-технологического и производственного суверенитета в условиях санкционного давления и продолжающегося совершенствования мировой науки и технологий</a:t>
            </a:r>
          </a:p>
          <a:p>
            <a:pPr eaLnBrk="1" hangingPunct="1">
              <a:lnSpc>
                <a:spcPct val="80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eaLnBrk="1" hangingPunct="1">
              <a:lnSpc>
                <a:spcPct val="8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altLang="ru-RU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Цифровой скачок и масштабная цифровизация жизни</a:t>
            </a:r>
          </a:p>
          <a:p>
            <a:pPr eaLnBrk="1" hangingPunct="1">
              <a:lnSpc>
                <a:spcPct val="80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eaLnBrk="1" hangingPunct="1">
              <a:lnSpc>
                <a:spcPct val="8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altLang="ru-RU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Экономико-административные барьеры региональные диспропорции в оплате труда педагогов, бюрократизация образовательного процесса и поиск новых моделей развития в условиях ограниченных ресурсов</a:t>
            </a: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Aft>
                <a:spcPts val="425"/>
              </a:spcAft>
              <a:buNone/>
            </a:pP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Aft>
                <a:spcPts val="425"/>
              </a:spcAft>
              <a:buNone/>
            </a:pP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Aft>
                <a:spcPts val="425"/>
              </a:spcAft>
              <a:buNone/>
            </a:pP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Aft>
                <a:spcPts val="425"/>
              </a:spcAft>
              <a:buNone/>
            </a:pP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3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25" y="1354138"/>
            <a:ext cx="384175" cy="311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5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25" y="2424113"/>
            <a:ext cx="384175" cy="311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8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25" y="3347085"/>
            <a:ext cx="384175" cy="3213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9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25" y="4422458"/>
            <a:ext cx="384175" cy="311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40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08" y="4999355"/>
            <a:ext cx="384175" cy="311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42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113" y="4422775"/>
            <a:ext cx="384175" cy="311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43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575" y="3454400"/>
            <a:ext cx="384175" cy="311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44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113" y="2507615"/>
            <a:ext cx="384175" cy="311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45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900" y="1354138"/>
            <a:ext cx="384175" cy="311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47" name="Прямоугольник 23"/>
          <p:cNvSpPr/>
          <p:nvPr/>
        </p:nvSpPr>
        <p:spPr>
          <a:xfrm>
            <a:off x="7270750" y="1282700"/>
            <a:ext cx="4800600" cy="581152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eaLnBrk="1" hangingPunct="1">
              <a:lnSpc>
                <a:spcPct val="70000"/>
              </a:lnSpc>
              <a:spcBef>
                <a:spcPts val="1050"/>
              </a:spcBef>
              <a:spcAft>
                <a:spcPts val="425"/>
              </a:spcAft>
              <a:buNone/>
            </a:pPr>
            <a:r>
              <a:rPr lang="ru-RU" altLang="ru-RU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Внешнее идеологическое давление на всех участников общества, необходимость усиления роли воспитания в традиционных духовно-нравственных ценностях</a:t>
            </a:r>
          </a:p>
          <a:p>
            <a:pPr eaLnBrk="1" hangingPunct="1">
              <a:lnSpc>
                <a:spcPct val="70000"/>
              </a:lnSpc>
              <a:spcBef>
                <a:spcPts val="1050"/>
              </a:spcBef>
              <a:spcAft>
                <a:spcPts val="425"/>
              </a:spcAft>
              <a:buNone/>
            </a:pP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spcAft>
                <a:spcPts val="1050"/>
              </a:spcAft>
              <a:buNone/>
            </a:pPr>
            <a:r>
              <a:rPr lang="ru-RU" altLang="ru-RU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формирования отечественной системы образования как основы «мягкой» дипломатии России</a:t>
            </a:r>
          </a:p>
          <a:p>
            <a:pPr eaLnBrk="1" hangingPunct="1">
              <a:lnSpc>
                <a:spcPct val="70000"/>
              </a:lnSpc>
              <a:spcAft>
                <a:spcPts val="1050"/>
              </a:spcAft>
              <a:buNone/>
            </a:pP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spcAft>
                <a:spcPts val="1050"/>
              </a:spcAft>
              <a:buNone/>
            </a:pPr>
            <a:r>
              <a:rPr lang="ru-RU" altLang="ru-RU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усиления мер по обеспечению безопасных условий организации образовательного процесса</a:t>
            </a:r>
          </a:p>
          <a:p>
            <a:pPr eaLnBrk="1" hangingPunct="1">
              <a:lnSpc>
                <a:spcPct val="70000"/>
              </a:lnSpc>
              <a:buNone/>
            </a:pP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buNone/>
            </a:pPr>
            <a:r>
              <a:rPr lang="ru-RU" altLang="ru-RU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Перекосы социокультурной среды, объективные трудности в формировании образовательных траекторий и психологического благополучия</a:t>
            </a:r>
          </a:p>
          <a:p>
            <a:pPr eaLnBrk="1" hangingPunct="1">
              <a:lnSpc>
                <a:spcPct val="70000"/>
              </a:lnSpc>
              <a:buNone/>
            </a:pP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buNone/>
            </a:pPr>
            <a:r>
              <a:rPr lang="ru-RU" altLang="ru-RU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Необходимость консолидации общества</a:t>
            </a: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ts val="1925"/>
              </a:lnSpc>
              <a:buNone/>
            </a:pP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48" name="Рисунок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575" y="5310188"/>
            <a:ext cx="384175" cy="311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49" name="Рисунок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300" y="1121568"/>
            <a:ext cx="811212" cy="3222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1582738" y="158750"/>
            <a:ext cx="9921875" cy="132715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ru-RU" altLang="ru-RU" sz="27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ДОСТУПНОСТЬ ДОШКОЛЬНОГО ОБРАЗОВАНИЯ</a:t>
            </a:r>
            <a:endParaRPr lang="ru-RU" altLang="ru-RU" dirty="0"/>
          </a:p>
        </p:txBody>
      </p:sp>
      <p:graphicFrame>
        <p:nvGraphicFramePr>
          <p:cNvPr id="23555" name="Замещающее содержимое 23554"/>
          <p:cNvGraphicFramePr>
            <a:graphicFrameLocks noGrp="1"/>
          </p:cNvGraphicFramePr>
          <p:nvPr>
            <p:ph idx="1"/>
          </p:nvPr>
        </p:nvGraphicFramePr>
        <p:xfrm>
          <a:off x="857568" y="1239838"/>
          <a:ext cx="5306060" cy="4997841"/>
        </p:xfrm>
        <a:graphic>
          <a:graphicData uri="http://schemas.openxmlformats.org/drawingml/2006/table">
            <a:tbl>
              <a:tblPr/>
              <a:tblGrid>
                <a:gridCol w="283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9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18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indent="269875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b="1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Наименование показателей</a:t>
                      </a:r>
                      <a:endParaRPr lang="ru-RU" altLang="ru-RU" sz="16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altLang="ru-RU" sz="1600" b="1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2022-2023 уч.год </a:t>
                      </a:r>
                      <a:endParaRPr lang="ru-RU" altLang="ru-RU" sz="16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b="1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2023-2024 уч. год</a:t>
                      </a:r>
                      <a:endParaRPr lang="ru-RU" altLang="ru-RU" sz="1600" b="1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b="1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2024-2025 уч.год</a:t>
                      </a:r>
                      <a:endParaRPr lang="ru-RU" altLang="ru-RU" sz="1600" b="1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3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indent="269875" algn="just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Количество ДОУ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3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indent="269875" algn="just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Количество детей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826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822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791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28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indent="269875" algn="just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в  т.ч. для детей </a:t>
                      </a:r>
                    </a:p>
                    <a:p>
                      <a:pPr lvl="0" indent="269875" algn="just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от 1,5 до 3лет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167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175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170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3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indent="269875" algn="just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в т. ч. с ОВЗ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95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82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92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3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indent="269875" algn="just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Число групп всего: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38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36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35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28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indent="269875" algn="just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В т.ч. для детей </a:t>
                      </a:r>
                    </a:p>
                    <a:p>
                      <a:pPr lvl="0" indent="269875" algn="just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от 1,5 до 3лет 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2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indent="269875" algn="just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В т.ч. компенсирующей направленности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48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indent="269875" algn="just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В т.ч. комбинированной направленности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3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indent="269875" algn="just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Количество выпускников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167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13030" lvl="0" indent="-14986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174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lnSpc>
                          <a:spcPct val="115000"/>
                        </a:lnSpc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160</a:t>
                      </a:r>
                      <a:endParaRPr lang="ru-RU" altLang="ru-RU" sz="1600" dirty="0"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1286" marR="31286" marT="31286" marB="31286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2361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4413" y="325438"/>
            <a:ext cx="500062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574" y="723349"/>
            <a:ext cx="4205024" cy="3011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876" y="3828984"/>
            <a:ext cx="5142124" cy="2891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615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500" y="1201738"/>
            <a:ext cx="877888" cy="3222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Диаграмма 4"/>
          <p:cNvGraphicFramePr/>
          <p:nvPr/>
        </p:nvGraphicFramePr>
        <p:xfrm>
          <a:off x="749300" y="2820670"/>
          <a:ext cx="601218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r:id="rId3" imgW="4224655" imgH="2694305" progId="Excel.Chart.8">
                  <p:embed/>
                </p:oleObj>
              </mc:Choice>
              <mc:Fallback>
                <p:oleObj r:id="rId3" imgW="4224655" imgH="2694305" progId="Excel.Chart.8">
                  <p:embed/>
                  <p:pic>
                    <p:nvPicPr>
                      <p:cNvPr id="0" name="Изображение 30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9300" y="2820670"/>
                        <a:ext cx="6012180" cy="350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79" name="Прямоугольник 6"/>
          <p:cNvSpPr/>
          <p:nvPr/>
        </p:nvSpPr>
        <p:spPr>
          <a:xfrm>
            <a:off x="307340" y="255905"/>
            <a:ext cx="6242685" cy="2396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defTabSz="914400">
              <a:lnSpc>
                <a:spcPct val="107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Вызов «Демографическая яма» -уменьшение количества детей, которые придут в образовательную систему, а далее станут активными участниками экономической и социальной жизни.</a:t>
            </a:r>
            <a:endParaRPr lang="ru-RU" altLang="ru-RU" sz="28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580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6025" y="104775"/>
            <a:ext cx="500063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817" y="3387236"/>
            <a:ext cx="4818183" cy="3470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285" y="105468"/>
            <a:ext cx="4422530" cy="3163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3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7113" y="977900"/>
            <a:ext cx="877887" cy="3222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1"/>
          <p:cNvSpPr/>
          <p:nvPr/>
        </p:nvSpPr>
        <p:spPr>
          <a:xfrm>
            <a:off x="869950" y="404813"/>
            <a:ext cx="6005513" cy="36461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altLang="x-none" sz="2400" b="1" dirty="0">
                <a:solidFill>
                  <a:srgbClr val="34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Вызов «Необходимость формирования</a:t>
            </a:r>
            <a:r>
              <a:rPr lang="ru-RU" altLang="x-non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b="1" dirty="0">
                <a:solidFill>
                  <a:srgbClr val="34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отечественной системы образования как</a:t>
            </a:r>
            <a:r>
              <a:rPr lang="ru-RU" altLang="x-non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b="1" dirty="0">
                <a:solidFill>
                  <a:srgbClr val="34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«мягкой» дипломатии России»-</a:t>
            </a:r>
            <a:r>
              <a:rPr lang="ru-RU" altLang="x-non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b="1" dirty="0">
                <a:solidFill>
                  <a:srgbClr val="34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формирования</a:t>
            </a:r>
            <a:r>
              <a:rPr lang="ru-RU" altLang="x-non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b="1" dirty="0">
                <a:solidFill>
                  <a:srgbClr val="34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осознанного родительства через реализацию</a:t>
            </a:r>
            <a:r>
              <a:rPr lang="ru-RU" altLang="x-non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b="1" dirty="0">
                <a:solidFill>
                  <a:srgbClr val="34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модели информационно-просветительской поддержки родителей</a:t>
            </a:r>
            <a:r>
              <a:rPr lang="ru-RU" altLang="x-non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b="1" dirty="0">
                <a:solidFill>
                  <a:srgbClr val="34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поэтапного внедрения программы</a:t>
            </a:r>
            <a:r>
              <a:rPr lang="ru-RU" altLang="x-non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b="1" dirty="0">
                <a:solidFill>
                  <a:srgbClr val="34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просвещения</a:t>
            </a:r>
            <a:endParaRPr lang="ru-RU" altLang="x-none" sz="2400" b="1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60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3488" y="131763"/>
            <a:ext cx="500062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869" y="3459411"/>
            <a:ext cx="3719146" cy="3398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423" y="211016"/>
            <a:ext cx="3739660" cy="3130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575" y="1046163"/>
            <a:ext cx="877888" cy="323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/>
          <p:nvPr/>
        </p:nvSpPr>
        <p:spPr>
          <a:xfrm>
            <a:off x="730250" y="281305"/>
            <a:ext cx="9097010" cy="13855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ts val="3365"/>
              </a:lnSpc>
              <a:spcAft>
                <a:spcPts val="2525"/>
              </a:spcAft>
              <a:buNone/>
            </a:pPr>
            <a:r>
              <a:rPr lang="ru-RU" alt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ДОШКОЛЬНОГО ОБРАЗОВАНИЯ В ПОВЫШЕНИИ КАЧЕСТВА МАТЕМАТИЧЕСКОЙ И ЕСТЕСТВЕННО-НАУЧНОЙ ПОДГОТОВКИ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82930" y="1943100"/>
            <a:ext cx="6265545" cy="3414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275" indent="-393700" algn="l" eaLnBrk="1" hangingPunct="1">
              <a:lnSpc>
                <a:spcPts val="2165"/>
              </a:lnSpc>
              <a:spcBef>
                <a:spcPts val="2525"/>
              </a:spcBef>
              <a:buNone/>
            </a:pPr>
            <a:r>
              <a:rPr lang="en-US" altLang="x-none" dirty="0">
                <a:solidFill>
                  <a:srgbClr val="DE251E"/>
                </a:solidFill>
                <a:latin typeface="Arial" panose="020B0604020202020204" pitchFamily="34" charset="0"/>
              </a:rPr>
              <a:t>■ </a:t>
            </a:r>
            <a:r>
              <a:rPr lang="en-US" altLang="x-none" sz="2400" dirty="0">
                <a:solidFill>
                  <a:srgbClr val="DE25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x-none" sz="24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начал технического творчества, основ, формирование основ конструирования, экспериментирования</a:t>
            </a:r>
          </a:p>
          <a:p>
            <a:pPr marL="295275" indent="-393700" algn="l" eaLnBrk="1" hangingPunct="1">
              <a:lnSpc>
                <a:spcPts val="2165"/>
              </a:lnSpc>
              <a:spcAft>
                <a:spcPts val="1050"/>
              </a:spcAft>
              <a:buNone/>
            </a:pPr>
            <a:r>
              <a:rPr lang="en-US" altLang="x-none" sz="24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каждой дошкольной образовательной организации</a:t>
            </a:r>
          </a:p>
          <a:p>
            <a:pPr marL="295275" indent="-393700" algn="l" eaLnBrk="1" hangingPunct="1">
              <a:lnSpc>
                <a:spcPts val="2165"/>
              </a:lnSpc>
              <a:spcAft>
                <a:spcPts val="1050"/>
              </a:spcAft>
              <a:buNone/>
            </a:pPr>
            <a:r>
              <a:rPr lang="en-US" altLang="x-none" sz="2400" dirty="0">
                <a:solidFill>
                  <a:srgbClr val="DE25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en-US" altLang="x-none" sz="24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дополнительного образования, увеличение числа дошкольников, вовлеченных в дополнительное образование</a:t>
            </a:r>
          </a:p>
          <a:p>
            <a:pPr marL="295275" indent="-393700" algn="l" eaLnBrk="1" hangingPunct="1">
              <a:lnSpc>
                <a:spcPts val="2165"/>
              </a:lnSpc>
              <a:buNone/>
            </a:pPr>
            <a:r>
              <a:rPr lang="en-US" altLang="x-none" sz="2400" dirty="0">
                <a:solidFill>
                  <a:srgbClr val="DE25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en-US" altLang="x-none" sz="24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 педагогов в области развития начал технического творчества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554" y="2124074"/>
            <a:ext cx="5357446" cy="4018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113" y="1055688"/>
            <a:ext cx="877888" cy="32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1228725" y="1029970"/>
            <a:ext cx="6096000" cy="5015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Указ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</a:p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ноября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2022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809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«Об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основ</a:t>
            </a:r>
          </a:p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сохранению</a:t>
            </a:r>
          </a:p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укреплению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традиционных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российских</a:t>
            </a:r>
          </a:p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нравственных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ценностей»</a:t>
            </a:r>
          </a:p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Жизнь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достоинство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свободы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</a:t>
            </a:r>
          </a:p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Патриотизм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гражданственность</a:t>
            </a:r>
          </a:p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Служение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Отечеству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</a:t>
            </a:r>
          </a:p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судьбу</a:t>
            </a:r>
          </a:p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нравственные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идеалы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крепкая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</a:p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Созидательный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труд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духовного</a:t>
            </a:r>
          </a:p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над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материальным</a:t>
            </a:r>
          </a:p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Гуманизм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милосердие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справедливость</a:t>
            </a:r>
          </a:p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Коллективизм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взаимопомощь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взаимоуважение</a:t>
            </a:r>
          </a:p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Историческая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память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преемственность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поколений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единство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народов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endParaRPr lang="ru-RU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1" name="Rectangle 4"/>
          <p:cNvSpPr/>
          <p:nvPr/>
        </p:nvSpPr>
        <p:spPr>
          <a:xfrm>
            <a:off x="1481455" y="234950"/>
            <a:ext cx="7336790" cy="1200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lnSpc>
                <a:spcPts val="3365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</a:t>
            </a: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725" y="1155700"/>
            <a:ext cx="399415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113" y="1055688"/>
            <a:ext cx="877888" cy="32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651" name="Rectangle 4"/>
          <p:cNvSpPr/>
          <p:nvPr/>
        </p:nvSpPr>
        <p:spPr>
          <a:xfrm>
            <a:off x="797560" y="234950"/>
            <a:ext cx="7336790" cy="1200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lnSpc>
                <a:spcPts val="3365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МЕРОПРИЯТИЯ, ПОСВЯЩЕННЫЕ ПРАЗДНОВАНИЮ 80-ЛЕТИЯ ВЕЛИКОЙ ПОБЕДЫ</a:t>
            </a:r>
          </a:p>
        </p:txBody>
      </p:sp>
      <p:sp>
        <p:nvSpPr>
          <p:cNvPr id="27654" name="Rectangle 7"/>
          <p:cNvSpPr/>
          <p:nvPr/>
        </p:nvSpPr>
        <p:spPr>
          <a:xfrm>
            <a:off x="797560" y="1435735"/>
            <a:ext cx="5421630" cy="460311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04800" lvl="0" indent="-304800" defTabSz="914400" eaLnBrk="1" hangingPunct="1">
              <a:lnSpc>
                <a:spcPts val="2165"/>
              </a:lnSpc>
              <a:spcBef>
                <a:spcPct val="0"/>
              </a:spcBef>
              <a:spcAft>
                <a:spcPts val="625"/>
              </a:spcAft>
              <a:buClrTx/>
              <a:buFontTx/>
              <a:buNone/>
            </a:pPr>
            <a:r>
              <a:rPr lang="ru-RU" altLang="ru-RU" dirty="0">
                <a:solidFill>
                  <a:srgbClr val="E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Патриотический медиафорум «ПРОпамять. Молодежно. Стильно. Патриотично»</a:t>
            </a:r>
          </a:p>
          <a:p>
            <a:pPr marL="304800" lvl="0" indent="-304800" defTabSz="914400" eaLnBrk="1" hangingPunct="1">
              <a:lnSpc>
                <a:spcPts val="2190"/>
              </a:lnSpc>
              <a:spcBef>
                <a:spcPct val="0"/>
              </a:spcBef>
              <a:spcAft>
                <a:spcPts val="625"/>
              </a:spcAft>
              <a:buClrTx/>
              <a:buFontTx/>
              <a:buNone/>
            </a:pPr>
            <a:r>
              <a:rPr lang="ru-RU" altLang="ru-RU" dirty="0">
                <a:solidFill>
                  <a:srgbClr val="E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фестиваль «Свет Победы в СПО 80 лет спустя»</a:t>
            </a:r>
          </a:p>
          <a:p>
            <a:pPr marL="304800" lvl="0" indent="-304800" defTabSz="914400" eaLnBrk="1" hangingPunct="1">
              <a:lnSpc>
                <a:spcPts val="2165"/>
              </a:lnSpc>
              <a:spcBef>
                <a:spcPct val="0"/>
              </a:spcBef>
              <a:spcAft>
                <a:spcPts val="625"/>
              </a:spcAft>
              <a:buClrTx/>
              <a:buFontTx/>
              <a:buNone/>
            </a:pPr>
            <a:r>
              <a:rPr lang="ru-RU" altLang="ru-RU" dirty="0">
                <a:solidFill>
                  <a:srgbClr val="E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Интернет-фестиваль «Орленок-хранитель исторической памяти»</a:t>
            </a:r>
          </a:p>
          <a:p>
            <a:pPr marL="304800" lvl="0" indent="-304800" defTabSz="914400" eaLnBrk="1" hangingPunct="1">
              <a:lnSpc>
                <a:spcPts val="2165"/>
              </a:lnSpc>
              <a:spcBef>
                <a:spcPct val="0"/>
              </a:spcBef>
              <a:spcAft>
                <a:spcPts val="625"/>
              </a:spcAft>
              <a:buClrTx/>
              <a:buFontTx/>
              <a:buNone/>
            </a:pPr>
            <a:r>
              <a:rPr lang="ru-RU" altLang="ru-RU" dirty="0">
                <a:solidFill>
                  <a:srgbClr val="E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Всероссийская молодежная акция «Наши семейные книги памяти»</a:t>
            </a:r>
          </a:p>
          <a:p>
            <a:pPr marL="304800" lvl="0" indent="-304800" algn="just" defTabSz="914400" eaLnBrk="1" hangingPunct="1">
              <a:spcBef>
                <a:spcPct val="0"/>
              </a:spcBef>
              <a:spcAft>
                <a:spcPts val="1265"/>
              </a:spcAft>
              <a:buClrTx/>
              <a:buFontTx/>
              <a:buNone/>
            </a:pPr>
            <a:r>
              <a:rPr lang="ru-RU" altLang="ru-RU" dirty="0">
                <a:solidFill>
                  <a:srgbClr val="E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Патриотическая игра «Зарница 2.0»</a:t>
            </a:r>
          </a:p>
          <a:p>
            <a:pPr marL="304800" lvl="0" indent="-304800" defTabSz="914400" eaLnBrk="1" hangingPunct="1">
              <a:lnSpc>
                <a:spcPts val="2165"/>
              </a:lnSpc>
              <a:spcBef>
                <a:spcPct val="0"/>
              </a:spcBef>
              <a:spcAft>
                <a:spcPts val="625"/>
              </a:spcAft>
              <a:buClrTx/>
              <a:buFontTx/>
              <a:buNone/>
            </a:pPr>
            <a:r>
              <a:rPr lang="ru-RU" altLang="ru-RU" dirty="0">
                <a:solidFill>
                  <a:srgbClr val="E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сочинений на тему «Моя семья в годы Великой Отечественной войны»</a:t>
            </a:r>
          </a:p>
          <a:p>
            <a:pPr marL="304800" lvl="0" indent="-304800" algn="just" defTabSz="914400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dirty="0">
                <a:solidFill>
                  <a:srgbClr val="E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Уроки «Возьми в пример себе Героя»</a:t>
            </a:r>
          </a:p>
        </p:txBody>
      </p:sp>
      <p:sp>
        <p:nvSpPr>
          <p:cNvPr id="27655" name="Rectangle 8"/>
          <p:cNvSpPr/>
          <p:nvPr/>
        </p:nvSpPr>
        <p:spPr>
          <a:xfrm>
            <a:off x="6330950" y="1435735"/>
            <a:ext cx="4758055" cy="42157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defTabSz="914400" eaLnBrk="1" hangingPunct="1">
              <a:spcBef>
                <a:spcPct val="0"/>
              </a:spcBef>
              <a:spcAft>
                <a:spcPts val="1265"/>
              </a:spcAft>
              <a:buClrTx/>
              <a:buFontTx/>
              <a:buNone/>
            </a:pPr>
            <a:r>
              <a:rPr lang="ru-RU" altLang="ru-RU" dirty="0">
                <a:solidFill>
                  <a:srgbClr val="E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«Парта Героя»</a:t>
            </a:r>
          </a:p>
          <a:p>
            <a:pPr marL="0" lvl="0" indent="0" defTabSz="914400" eaLnBrk="1" hangingPunct="1">
              <a:lnSpc>
                <a:spcPts val="2190"/>
              </a:lnSpc>
              <a:spcBef>
                <a:spcPct val="0"/>
              </a:spcBef>
              <a:spcAft>
                <a:spcPts val="625"/>
              </a:spcAft>
              <a:buClrTx/>
              <a:buFontTx/>
              <a:buNone/>
            </a:pPr>
            <a:r>
              <a:rPr lang="ru-RU" altLang="ru-RU" dirty="0">
                <a:solidFill>
                  <a:srgbClr val="E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конкурс сочинений «Без срока давности»</a:t>
            </a:r>
          </a:p>
          <a:p>
            <a:pPr marL="0" lvl="0" indent="0" defTabSz="914400" eaLnBrk="1" hangingPunct="1">
              <a:lnSpc>
                <a:spcPts val="2190"/>
              </a:lnSpc>
              <a:spcBef>
                <a:spcPct val="0"/>
              </a:spcBef>
              <a:spcAft>
                <a:spcPts val="625"/>
              </a:spcAft>
              <a:buClrTx/>
              <a:buFontTx/>
              <a:buNone/>
            </a:pPr>
            <a:r>
              <a:rPr lang="ru-RU" altLang="ru-RU" dirty="0">
                <a:solidFill>
                  <a:srgbClr val="E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 онлайн-проект «Люди Победы»</a:t>
            </a:r>
          </a:p>
          <a:p>
            <a:pPr marL="0" lvl="0" indent="0" defTabSz="914400" eaLnBrk="1" hangingPunct="1">
              <a:lnSpc>
                <a:spcPts val="2165"/>
              </a:lnSpc>
              <a:spcBef>
                <a:spcPct val="0"/>
              </a:spcBef>
              <a:spcAft>
                <a:spcPts val="625"/>
              </a:spcAft>
              <a:buClrTx/>
              <a:buFontTx/>
              <a:buNone/>
            </a:pPr>
            <a:r>
              <a:rPr lang="ru-RU" altLang="ru-RU" dirty="0">
                <a:solidFill>
                  <a:srgbClr val="E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 проект «Огневые рубежи. 1941-1945»</a:t>
            </a:r>
          </a:p>
          <a:p>
            <a:pPr marL="0" lvl="0" indent="0" algn="just" defTabSz="914400" eaLnBrk="1" hangingPunct="1">
              <a:spcBef>
                <a:spcPct val="0"/>
              </a:spcBef>
              <a:spcAft>
                <a:spcPts val="625"/>
              </a:spcAft>
              <a:buClrTx/>
              <a:buFontTx/>
              <a:buNone/>
            </a:pPr>
            <a:r>
              <a:rPr lang="ru-RU" altLang="ru-RU" dirty="0">
                <a:solidFill>
                  <a:srgbClr val="E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фестиваль школьных музеев</a:t>
            </a:r>
          </a:p>
          <a:p>
            <a:pPr marL="0" lvl="0" indent="0" defTabSz="914400" eaLnBrk="1" hangingPunct="1">
              <a:spcBef>
                <a:spcPct val="0"/>
              </a:spcBef>
              <a:spcAft>
                <a:spcPts val="1265"/>
              </a:spcAft>
              <a:buClrTx/>
              <a:buFontTx/>
              <a:buNone/>
            </a:pP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клубов патриотической направленности</a:t>
            </a:r>
          </a:p>
          <a:p>
            <a:pPr marL="0" lvl="0" indent="0" algn="just" defTabSz="914400" eaLnBrk="1" hangingPunct="1">
              <a:spcBef>
                <a:spcPct val="0"/>
              </a:spcBef>
              <a:spcAft>
                <a:spcPts val="1265"/>
              </a:spcAft>
              <a:buClrTx/>
              <a:buFontTx/>
              <a:buNone/>
            </a:pPr>
            <a:r>
              <a:rPr lang="ru-RU" altLang="ru-RU" dirty="0">
                <a:solidFill>
                  <a:srgbClr val="E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Всероссийская акция «Обелиск»</a:t>
            </a:r>
          </a:p>
          <a:p>
            <a:pPr marL="0" lvl="0" indent="0" algn="just" defTabSz="914400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dirty="0">
                <a:solidFill>
                  <a:srgbClr val="E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акция «Сад памяти»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113" y="1055688"/>
            <a:ext cx="877888" cy="32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74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0210" y="456565"/>
            <a:ext cx="5497830" cy="58686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5" name="Rectangle 2"/>
          <p:cNvSpPr/>
          <p:nvPr/>
        </p:nvSpPr>
        <p:spPr>
          <a:xfrm>
            <a:off x="4342130" y="234950"/>
            <a:ext cx="6821488" cy="7223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defTabSz="914400" eaLnBrk="1" hangingPunct="1">
              <a:lnSpc>
                <a:spcPts val="3365"/>
              </a:lnSpc>
              <a:spcBef>
                <a:spcPct val="0"/>
              </a:spcBef>
              <a:spcAft>
                <a:spcPts val="1675"/>
              </a:spcAft>
              <a:buClrTx/>
              <a:buFontTx/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В ОБЛАСТИ ПОСТРОЕНИЯ ВОСПИТАТЕЛЬНОГО ПРОСТРАНСТВА</a:t>
            </a:r>
          </a:p>
        </p:txBody>
      </p:sp>
      <p:sp>
        <p:nvSpPr>
          <p:cNvPr id="2" name="Rectangle 3"/>
          <p:cNvSpPr/>
          <p:nvPr/>
        </p:nvSpPr>
        <p:spPr>
          <a:xfrm>
            <a:off x="6477000" y="1587183"/>
            <a:ext cx="4978400" cy="4311650"/>
          </a:xfrm>
          <a:prstGeom prst="rect">
            <a:avLst/>
          </a:prstGeom>
        </p:spPr>
        <p:txBody>
          <a:bodyPr lIns="0" tIns="0" rIns="0" bIns="0"/>
          <a:lstStyle/>
          <a:p>
            <a:pPr eaLnBrk="1" hangingPunct="1">
              <a:lnSpc>
                <a:spcPts val="2400"/>
              </a:lnSpc>
              <a:spcBef>
                <a:spcPts val="1675"/>
              </a:spcBef>
              <a:spcAft>
                <a:spcPts val="1050"/>
              </a:spcAft>
              <a:buNone/>
            </a:pPr>
            <a:r>
              <a:rPr lang="en-US" altLang="x-none" sz="2000" b="1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взаимодействия при построении воспитательного пространства:</a:t>
            </a:r>
          </a:p>
          <a:p>
            <a:pPr eaLnBrk="1" hangingPunct="1">
              <a:lnSpc>
                <a:spcPts val="2165"/>
              </a:lnSpc>
              <a:spcAft>
                <a:spcPts val="1050"/>
              </a:spcAft>
              <a:buNone/>
            </a:pPr>
            <a:r>
              <a:rPr lang="en-US" altLang="x-none" sz="2000" dirty="0">
                <a:solidFill>
                  <a:srgbClr val="DE25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en-US" altLang="x-none" sz="20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и выравнивание роли разных субъектов в первую очередь родительского сообщества</a:t>
            </a:r>
          </a:p>
          <a:p>
            <a:pPr eaLnBrk="1" hangingPunct="1">
              <a:lnSpc>
                <a:spcPts val="2165"/>
              </a:lnSpc>
              <a:spcAft>
                <a:spcPts val="1050"/>
              </a:spcAft>
              <a:buNone/>
            </a:pPr>
            <a:r>
              <a:rPr lang="en-US" altLang="x-none" sz="2000" dirty="0">
                <a:solidFill>
                  <a:srgbClr val="DE25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en-US" altLang="x-none" sz="20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планов мероприятий разных субъектов на муниципальном уровне, расстановка приоритетов в мероприятиях</a:t>
            </a:r>
          </a:p>
          <a:p>
            <a:pPr eaLnBrk="1" hangingPunct="1">
              <a:lnSpc>
                <a:spcPts val="2165"/>
              </a:lnSpc>
              <a:buNone/>
            </a:pPr>
            <a:r>
              <a:rPr lang="en-US" altLang="x-none" sz="2000" dirty="0">
                <a:solidFill>
                  <a:srgbClr val="DE25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en-US" altLang="x-none" sz="20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проектирование и реализация муниципальных образовательных событий. В 2025 году - это события в честь празднования 80-летия Великой Победы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28" y="4165481"/>
            <a:ext cx="3326682" cy="3064523"/>
          </a:xfrm>
          <a:prstGeom prst="rect">
            <a:avLst/>
          </a:prstGeom>
        </p:spPr>
      </p:pic>
      <p:sp>
        <p:nvSpPr>
          <p:cNvPr id="2" name="TextBox 6"/>
          <p:cNvSpPr txBox="1"/>
          <p:nvPr/>
        </p:nvSpPr>
        <p:spPr>
          <a:xfrm>
            <a:off x="1051035" y="2319015"/>
            <a:ext cx="10089930" cy="1645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«Нет силы более могучей, чем знание, человек, вооруженный знанием, 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непобедим»</a:t>
            </a:r>
          </a:p>
          <a:p>
            <a:pPr algn="r">
              <a:spcAft>
                <a:spcPts val="600"/>
              </a:spcAft>
            </a:pPr>
            <a:r>
              <a:rPr lang="ru-RU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Горький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" r="6133"/>
          <a:stretch>
            <a:fillRect/>
          </a:stretch>
        </p:blipFill>
        <p:spPr>
          <a:xfrm rot="10800000" flipH="1">
            <a:off x="0" y="5300980"/>
            <a:ext cx="12192635" cy="15570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6090" y="4834167"/>
            <a:ext cx="1828838" cy="1541710"/>
          </a:xfrm>
          <a:prstGeom prst="rect">
            <a:avLst/>
          </a:prstGeom>
        </p:spPr>
      </p:pic>
      <p:sp>
        <p:nvSpPr>
          <p:cNvPr id="6" name="Объект 2"/>
          <p:cNvSpPr txBox="1"/>
          <p:nvPr/>
        </p:nvSpPr>
        <p:spPr>
          <a:xfrm>
            <a:off x="3914723" y="5407269"/>
            <a:ext cx="6963304" cy="11676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4000" b="1" dirty="0" smtClean="0">
                <a:solidFill>
                  <a:srgbClr val="3E2A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результаты</a:t>
            </a:r>
            <a:endParaRPr lang="ru-RU" sz="4000" dirty="0">
              <a:solidFill>
                <a:srgbClr val="3E2A1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113" y="1055688"/>
            <a:ext cx="877888" cy="32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25525" y="151130"/>
            <a:ext cx="10479405" cy="1280795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содержания образования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8355" y="883477"/>
            <a:ext cx="10715445" cy="5451894"/>
          </a:xfrm>
        </p:spPr>
        <p:txBody>
          <a:bodyPr/>
          <a:lstStyle/>
          <a:p>
            <a:pPr>
              <a:spcAft>
                <a:spcPts val="625"/>
              </a:spcAft>
              <a:buNone/>
            </a:pPr>
            <a:r>
              <a:rPr lang="ru-RU" sz="2400" b="1" dirty="0" smtClean="0">
                <a:solidFill>
                  <a:srgbClr val="00479E"/>
                </a:solidFill>
                <a:latin typeface="Verdana" panose="020B0604030504040204" charset="0"/>
              </a:rPr>
              <a:t>ПРИКАЗ МИНПРОСВЕЩЕНИЯ РФ № 704</a:t>
            </a:r>
          </a:p>
          <a:p>
            <a:pPr algn="just">
              <a:spcAft>
                <a:spcPts val="1265"/>
              </a:spcAft>
              <a:buNone/>
            </a:pPr>
            <a:r>
              <a:rPr lang="ru-RU" sz="2000" b="1" dirty="0" smtClean="0">
                <a:latin typeface="Arial" panose="020B0604020202020204" pitchFamily="34" charset="0"/>
              </a:rPr>
              <a:t>ОТ 9 ДЕКАБРЯ 2024 ГОДА</a:t>
            </a:r>
          </a:p>
          <a:p>
            <a:pPr>
              <a:lnSpc>
                <a:spcPts val="1925"/>
              </a:lnSpc>
              <a:spcAft>
                <a:spcPts val="625"/>
              </a:spcAft>
              <a:buNone/>
            </a:pPr>
            <a:r>
              <a:rPr lang="ru-RU" sz="1800" b="1" dirty="0" smtClean="0">
                <a:solidFill>
                  <a:srgbClr val="338649"/>
                </a:solidFill>
                <a:latin typeface="Arial" panose="020B0604020202020204" pitchFamily="34" charset="0"/>
              </a:rPr>
              <a:t>•    ЕДИНОЕ ПОУРОЧНОЕ ПЛАНИРОВАНИЕ </a:t>
            </a:r>
            <a:r>
              <a:rPr lang="ru-RU" sz="1800" b="1" dirty="0" smtClean="0">
                <a:latin typeface="Arial" panose="020B0604020202020204" pitchFamily="34" charset="0"/>
              </a:rPr>
              <a:t>по предметам непосредственного применения;</a:t>
            </a:r>
          </a:p>
          <a:p>
            <a:pPr>
              <a:lnSpc>
                <a:spcPts val="1950"/>
              </a:lnSpc>
              <a:spcAft>
                <a:spcPts val="625"/>
              </a:spcAft>
              <a:buNone/>
            </a:pPr>
            <a:r>
              <a:rPr lang="ru-RU" sz="1800" b="1" dirty="0" smtClean="0">
                <a:solidFill>
                  <a:srgbClr val="338649"/>
                </a:solidFill>
                <a:latin typeface="Arial" panose="020B0604020202020204" pitchFamily="34" charset="0"/>
              </a:rPr>
              <a:t>•    </a:t>
            </a:r>
            <a:r>
              <a:rPr lang="ru-RU" sz="1800" b="1" dirty="0" smtClean="0">
                <a:latin typeface="Arial" panose="020B0604020202020204" pitchFamily="34" charset="0"/>
              </a:rPr>
              <a:t>Нормирование контрольных работ - </a:t>
            </a:r>
            <a:r>
              <a:rPr lang="ru-RU" sz="1800" b="1" dirty="0" smtClean="0">
                <a:solidFill>
                  <a:srgbClr val="338649"/>
                </a:solidFill>
                <a:latin typeface="Arial" panose="020B0604020202020204" pitchFamily="34" charset="0"/>
              </a:rPr>
              <a:t>НЕ БОЛЕЕ 10% </a:t>
            </a:r>
            <a:r>
              <a:rPr lang="ru-RU" sz="1800" b="1" dirty="0" smtClean="0">
                <a:latin typeface="Arial" panose="020B0604020202020204" pitchFamily="34" charset="0"/>
              </a:rPr>
              <a:t>от общего времени на предмет;</a:t>
            </a:r>
          </a:p>
          <a:p>
            <a:pPr>
              <a:lnSpc>
                <a:spcPts val="1925"/>
              </a:lnSpc>
              <a:spcAft>
                <a:spcPts val="625"/>
              </a:spcAft>
              <a:buNone/>
            </a:pPr>
            <a:r>
              <a:rPr lang="ru-RU" sz="1800" b="1" dirty="0" smtClean="0">
                <a:solidFill>
                  <a:srgbClr val="338649"/>
                </a:solidFill>
                <a:latin typeface="Arial" panose="020B0604020202020204" pitchFamily="34" charset="0"/>
              </a:rPr>
              <a:t>•    СИНХРОНИЗАЦИЯ </a:t>
            </a:r>
            <a:r>
              <a:rPr lang="ru-RU" sz="1800" b="1" dirty="0" smtClean="0">
                <a:latin typeface="Arial" panose="020B0604020202020204" pitchFamily="34" charset="0"/>
              </a:rPr>
              <a:t>федеральных рабочих программ учебных предметов с ГИА;</a:t>
            </a:r>
          </a:p>
          <a:p>
            <a:pPr algn="just">
              <a:spcAft>
                <a:spcPts val="1265"/>
              </a:spcAft>
              <a:buNone/>
            </a:pPr>
            <a:r>
              <a:rPr lang="ru-RU" sz="1800" b="1" dirty="0" smtClean="0">
                <a:solidFill>
                  <a:srgbClr val="338649"/>
                </a:solidFill>
                <a:latin typeface="Arial" panose="020B0604020202020204" pitchFamily="34" charset="0"/>
              </a:rPr>
              <a:t>•    </a:t>
            </a:r>
            <a:r>
              <a:rPr lang="ru-RU" sz="1800" b="1" dirty="0" smtClean="0">
                <a:latin typeface="Arial" panose="020B0604020202020204" pitchFamily="34" charset="0"/>
              </a:rPr>
              <a:t>Нормативное закрепление кодификаторов;</a:t>
            </a:r>
          </a:p>
          <a:p>
            <a:pPr>
              <a:lnSpc>
                <a:spcPts val="1925"/>
              </a:lnSpc>
              <a:spcAft>
                <a:spcPts val="215"/>
              </a:spcAft>
              <a:buNone/>
            </a:pPr>
            <a:r>
              <a:rPr lang="ru-RU" sz="1800" b="1" dirty="0" smtClean="0">
                <a:solidFill>
                  <a:srgbClr val="338649"/>
                </a:solidFill>
                <a:latin typeface="Arial" panose="020B0604020202020204" pitchFamily="34" charset="0"/>
              </a:rPr>
              <a:t>•    </a:t>
            </a:r>
            <a:r>
              <a:rPr lang="ru-RU" sz="1800" b="1" dirty="0" smtClean="0">
                <a:latin typeface="Arial" panose="020B0604020202020204" pitchFamily="34" charset="0"/>
              </a:rPr>
              <a:t>Введение новых программ по </a:t>
            </a:r>
            <a:r>
              <a:rPr lang="ru-RU" sz="1800" b="1" dirty="0" smtClean="0">
                <a:solidFill>
                  <a:srgbClr val="338649"/>
                </a:solidFill>
                <a:latin typeface="Arial" panose="020B0604020202020204" pitchFamily="34" charset="0"/>
              </a:rPr>
              <a:t>ИСТОРИИ И ОБЩЕСТВОЗНАНИЮ:</a:t>
            </a:r>
          </a:p>
          <a:p>
            <a:pPr>
              <a:lnSpc>
                <a:spcPts val="1900"/>
              </a:lnSpc>
              <a:spcAft>
                <a:spcPts val="625"/>
              </a:spcAft>
            </a:pPr>
            <a:r>
              <a:rPr lang="ru-RU" sz="1800" b="1" dirty="0" smtClean="0">
                <a:latin typeface="Arial" panose="020B0604020202020204" pitchFamily="34" charset="0"/>
              </a:rPr>
              <a:t>в 5-7-х классах с 1 сентября 2025 года </a:t>
            </a:r>
          </a:p>
          <a:p>
            <a:pPr>
              <a:lnSpc>
                <a:spcPts val="1900"/>
              </a:lnSpc>
              <a:spcAft>
                <a:spcPts val="625"/>
              </a:spcAft>
            </a:pPr>
            <a:r>
              <a:rPr lang="ru-RU" sz="1800" b="1" dirty="0" smtClean="0">
                <a:latin typeface="Arial" panose="020B0604020202020204" pitchFamily="34" charset="0"/>
              </a:rPr>
              <a:t>в 8-9-х классах с 1 сентября 2026 года</a:t>
            </a:r>
          </a:p>
          <a:p>
            <a:pPr>
              <a:lnSpc>
                <a:spcPts val="1925"/>
              </a:lnSpc>
              <a:spcAft>
                <a:spcPts val="215"/>
              </a:spcAft>
              <a:buNone/>
            </a:pPr>
            <a:r>
              <a:rPr lang="ru-RU" sz="1800" b="1" dirty="0" smtClean="0">
                <a:solidFill>
                  <a:srgbClr val="338649"/>
                </a:solidFill>
                <a:latin typeface="Arial" panose="020B0604020202020204" pitchFamily="34" charset="0"/>
              </a:rPr>
              <a:t>•    </a:t>
            </a:r>
            <a:r>
              <a:rPr lang="ru-RU" sz="1800" b="1" dirty="0" smtClean="0">
                <a:latin typeface="Arial" panose="020B0604020202020204" pitchFamily="34" charset="0"/>
              </a:rPr>
              <a:t>Изучение </a:t>
            </a:r>
            <a:r>
              <a:rPr lang="ru-RU" sz="1800" b="1" dirty="0" smtClean="0">
                <a:solidFill>
                  <a:srgbClr val="338649"/>
                </a:solidFill>
                <a:latin typeface="Arial" panose="020B0604020202020204" pitchFamily="34" charset="0"/>
              </a:rPr>
              <a:t>ИСТОРИИ РОДНОГО КРАЯ </a:t>
            </a:r>
            <a:r>
              <a:rPr lang="ru-RU" sz="1800" b="1" dirty="0" smtClean="0">
                <a:latin typeface="Arial" panose="020B0604020202020204" pitchFamily="34" charset="0"/>
              </a:rPr>
              <a:t>в рамках предмета «История»</a:t>
            </a:r>
          </a:p>
          <a:p>
            <a:pPr>
              <a:lnSpc>
                <a:spcPts val="1900"/>
              </a:lnSpc>
            </a:pPr>
            <a:r>
              <a:rPr lang="ru-RU" sz="1800" b="1" dirty="0" smtClean="0">
                <a:latin typeface="Arial" panose="020B0604020202020204" pitchFamily="34" charset="0"/>
              </a:rPr>
              <a:t>5-й класс - 34 часа </a:t>
            </a:r>
            <a:r>
              <a:rPr lang="ru-RU" sz="1800" b="1" dirty="0" smtClean="0">
                <a:solidFill>
                  <a:srgbClr val="338649"/>
                </a:solidFill>
                <a:latin typeface="Arial" panose="020B0604020202020204" pitchFamily="34" charset="0"/>
              </a:rPr>
              <a:t>-    </a:t>
            </a:r>
            <a:r>
              <a:rPr lang="ru-RU" sz="1800" b="1" dirty="0" smtClean="0">
                <a:latin typeface="Arial" panose="020B0604020202020204" pitchFamily="34" charset="0"/>
              </a:rPr>
              <a:t>6-й и 7-й класс - 17 часов;</a:t>
            </a:r>
          </a:p>
          <a:p>
            <a:pPr>
              <a:lnSpc>
                <a:spcPts val="1900"/>
              </a:lnSpc>
              <a:buNone/>
            </a:pPr>
            <a:r>
              <a:rPr lang="ru-RU" sz="1800" b="1" dirty="0" smtClean="0">
                <a:solidFill>
                  <a:srgbClr val="338649"/>
                </a:solidFill>
                <a:latin typeface="Arial" panose="020B0604020202020204" pitchFamily="34" charset="0"/>
              </a:rPr>
              <a:t>•    </a:t>
            </a:r>
            <a:r>
              <a:rPr lang="ru-RU" sz="1800" b="1" dirty="0" smtClean="0">
                <a:latin typeface="Arial" panose="020B0604020202020204" pitchFamily="34" charset="0"/>
              </a:rPr>
              <a:t>Введение предмета </a:t>
            </a:r>
            <a:r>
              <a:rPr lang="ru-RU" sz="1800" b="1" dirty="0" smtClean="0">
                <a:solidFill>
                  <a:srgbClr val="338649"/>
                </a:solidFill>
                <a:latin typeface="Arial" panose="020B0604020202020204" pitchFamily="34" charset="0"/>
              </a:rPr>
              <a:t>«ДУХОВНО-НРАВСТВЕННАЯ КУЛЬТУРА РОССИИ» </a:t>
            </a:r>
            <a:r>
              <a:rPr lang="ru-RU" sz="1800" b="1" dirty="0" smtClean="0">
                <a:latin typeface="Arial" panose="020B0604020202020204" pitchFamily="34" charset="0"/>
              </a:rPr>
              <a:t>с 01.09.2026</a:t>
            </a:r>
          </a:p>
          <a:p>
            <a:pPr>
              <a:lnSpc>
                <a:spcPts val="1900"/>
              </a:lnSpc>
            </a:pPr>
            <a:endParaRPr lang="ru-RU" sz="1800" b="1" baseline="30000" dirty="0" smtClean="0">
              <a:latin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113" y="1055688"/>
            <a:ext cx="877888" cy="32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Объект 2"/>
          <p:cNvSpPr txBox="1"/>
          <p:nvPr/>
        </p:nvSpPr>
        <p:spPr>
          <a:xfrm>
            <a:off x="0" y="141605"/>
            <a:ext cx="11439525" cy="9906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И ПРОБЛЕМЫ РЕЗУЛЬТАТОВ ИТОГОВОЙ АТТЕСТАЦИИ</a:t>
            </a:r>
            <a:endParaRPr lang="ru-RU" sz="2400" b="1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60789" y="1299330"/>
            <a:ext cx="6844196" cy="1116787"/>
            <a:chOff x="260789" y="1041880"/>
            <a:chExt cx="6844196" cy="111678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789" y="1041880"/>
              <a:ext cx="6844196" cy="1116787"/>
            </a:xfrm>
            <a:prstGeom prst="rect">
              <a:avLst/>
            </a:prstGeom>
          </p:spPr>
        </p:pic>
        <p:sp>
          <p:nvSpPr>
            <p:cNvPr id="9" name="Прямоугольник 8"/>
            <p:cNvSpPr/>
            <p:nvPr/>
          </p:nvSpPr>
          <p:spPr>
            <a:xfrm>
              <a:off x="347201" y="1385582"/>
              <a:ext cx="1181982" cy="323385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lvl="0">
                <a:defRPr/>
              </a:pPr>
              <a:r>
                <a:rPr lang="ru-RU" b="1" dirty="0" smtClean="0">
                  <a:solidFill>
                    <a:srgbClr val="3E2A1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2025</a:t>
              </a:r>
              <a:endParaRPr lang="ru-RU" dirty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558221" y="1046133"/>
              <a:ext cx="439300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rgbClr val="3E2A1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ЕГЭ сдавали </a:t>
              </a:r>
              <a:r>
                <a:rPr lang="ru-RU" dirty="0" smtClean="0">
                  <a:solidFill>
                    <a:srgbClr val="3E2A1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95 участников </a:t>
              </a:r>
            </a:p>
            <a:p>
              <a:endPara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6928438" y="750499"/>
            <a:ext cx="5056733" cy="2870836"/>
            <a:chOff x="6928438" y="961452"/>
            <a:chExt cx="5056733" cy="2820691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8108622" y="1090778"/>
              <a:ext cx="3876549" cy="26913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ru-RU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</a:t>
              </a:r>
              <a:r>
                <a:rPr lang="ru-RU" b="1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2025 году  </a:t>
              </a:r>
              <a:r>
                <a:rPr lang="ru-RU" b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аттестат с отличием красного цвета </a:t>
              </a:r>
              <a:r>
                <a:rPr lang="ru-RU" b="1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получили 1 выпускник школы №3 и четыре выпускника школы №2, </a:t>
              </a:r>
              <a:r>
                <a:rPr lang="ru-RU" b="1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аттестат с отличием сине-голубого цвета</a:t>
              </a:r>
              <a:r>
                <a:rPr lang="ru-RU" b="1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– по одному выпускнику школ № 2 и</a:t>
              </a:r>
            </a:p>
            <a:p>
              <a:pPr>
                <a:spcAft>
                  <a:spcPts val="600"/>
                </a:spcAft>
              </a:pPr>
              <a:r>
                <a:rPr lang="ru-RU" b="1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№3.</a:t>
              </a:r>
            </a:p>
            <a:p>
              <a:pPr>
                <a:spcAft>
                  <a:spcPts val="600"/>
                </a:spcAft>
              </a:pPr>
              <a:endParaRPr lang="ru-RU" dirty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8438" y="961452"/>
              <a:ext cx="1181982" cy="1181982"/>
            </a:xfrm>
            <a:prstGeom prst="rect">
              <a:avLst/>
            </a:prstGeom>
          </p:spPr>
        </p:pic>
      </p:grp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01" y="3251880"/>
            <a:ext cx="5399526" cy="3205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Объект 3"/>
          <p:cNvGraphicFramePr/>
          <p:nvPr/>
        </p:nvGraphicFramePr>
        <p:xfrm>
          <a:off x="6067168" y="3284538"/>
          <a:ext cx="5789628" cy="32051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71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0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8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23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23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73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71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50521">
                <a:tc rowSpan="2">
                  <a:txBody>
                    <a:bodyPr/>
                    <a:lstStyle/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Предмет</a:t>
                      </a:r>
                      <a:endParaRPr lang="ru-RU" sz="1300" b="0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Выбор от общего числа участников </a:t>
                      </a:r>
                      <a:r>
                        <a:rPr lang="ru-RU" sz="1300" b="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ЕГЭ (%)</a:t>
                      </a:r>
                      <a:endParaRPr lang="ru-RU" sz="1300" b="0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высоких результатов </a:t>
                      </a:r>
                      <a:br>
                        <a:rPr lang="ru-RU" sz="1300" b="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300" b="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81 до </a:t>
                      </a:r>
                      <a:r>
                        <a:rPr lang="ru-RU" sz="1300" b="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</a:t>
                      </a:r>
                      <a:r>
                        <a:rPr lang="ru-RU" sz="1300" b="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б.</a:t>
                      </a:r>
                      <a:endParaRPr lang="ru-RU" sz="1300" b="0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Средний</a:t>
                      </a:r>
                      <a:r>
                        <a:rPr lang="ru-RU" sz="1300" b="0" baseline="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балл</a:t>
                      </a:r>
                      <a:endParaRPr lang="ru-RU" sz="1300" b="0" dirty="0">
                        <a:solidFill>
                          <a:srgbClr val="3E2A1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3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951">
                <a:tc>
                  <a:txBody>
                    <a:bodyPr/>
                    <a:lstStyle/>
                    <a:p>
                      <a:pPr marL="85725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kern="120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Математика профильная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39,7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41,1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53,35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56,05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381">
                <a:tc>
                  <a:txBody>
                    <a:bodyPr/>
                    <a:lstStyle/>
                    <a:p>
                      <a:pPr marL="85725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kern="120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Физика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61,29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54,44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381">
                <a:tc>
                  <a:txBody>
                    <a:bodyPr/>
                    <a:lstStyle/>
                    <a:p>
                      <a:pPr marL="85725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kern="120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Информатика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35,25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51,62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166">
                <a:tc>
                  <a:txBody>
                    <a:bodyPr/>
                    <a:lstStyle/>
                    <a:p>
                      <a:pPr marL="85725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kern="120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Биология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69,67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58,1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381">
                <a:tc>
                  <a:txBody>
                    <a:bodyPr/>
                    <a:lstStyle/>
                    <a:p>
                      <a:pPr marL="85725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kern="1200" dirty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Химия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3E2A1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65,33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113" y="1055688"/>
            <a:ext cx="877888" cy="32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8521" y="448574"/>
            <a:ext cx="7755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Выбор учебных предметов выпускниками девятых классов для прохождения итоговой аттестации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в 2025 году</a:t>
            </a:r>
            <a:endParaRPr lang="ru-RU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57200" y="1551214"/>
          <a:ext cx="6547757" cy="4587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2" descr="C:\Users\Пользователь\Desktop\сош 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699" y="1679865"/>
            <a:ext cx="4416723" cy="328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113" y="1055688"/>
            <a:ext cx="877888" cy="32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Объект 2"/>
          <p:cNvSpPr txBox="1"/>
          <p:nvPr/>
        </p:nvSpPr>
        <p:spPr>
          <a:xfrm>
            <a:off x="-80666" y="65446"/>
            <a:ext cx="11195598" cy="9906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ВСЕРОССИЙСКОЙ ОЛИМПИАДЫ ШКОЛЬНИКОВ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964" y="981075"/>
            <a:ext cx="4277684" cy="25558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963" y="3752850"/>
            <a:ext cx="4284663" cy="2555876"/>
          </a:xfrm>
          <a:prstGeom prst="rect">
            <a:avLst/>
          </a:prstGeom>
        </p:spPr>
      </p:pic>
      <p:grpSp>
        <p:nvGrpSpPr>
          <p:cNvPr id="3" name="Группа 23"/>
          <p:cNvGrpSpPr/>
          <p:nvPr/>
        </p:nvGrpSpPr>
        <p:grpSpPr>
          <a:xfrm>
            <a:off x="4837278" y="1347779"/>
            <a:ext cx="3774281" cy="3147652"/>
            <a:chOff x="3535455" y="4506890"/>
            <a:chExt cx="3067338" cy="2219363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3535455" y="4506890"/>
              <a:ext cx="2975325" cy="5425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400" b="1" dirty="0" smtClean="0">
                  <a:solidFill>
                    <a:srgbClr val="A98B5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2023/24</a:t>
              </a:r>
              <a:endParaRPr lang="ru-RU" sz="4400" b="1" dirty="0">
                <a:solidFill>
                  <a:srgbClr val="A98B5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3535455" y="5142089"/>
              <a:ext cx="3067338" cy="1584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rgbClr val="3E2A1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Школьный этап – </a:t>
              </a:r>
            </a:p>
            <a:p>
              <a:pPr algn="ctr"/>
              <a:r>
                <a:rPr lang="ru-RU" sz="2000" dirty="0" smtClean="0">
                  <a:solidFill>
                    <a:srgbClr val="3E2A1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790 участников;</a:t>
              </a:r>
            </a:p>
            <a:p>
              <a:pPr algn="ctr"/>
              <a:r>
                <a:rPr lang="ru-RU" sz="2000" dirty="0" smtClean="0">
                  <a:solidFill>
                    <a:srgbClr val="3E2A1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этап – </a:t>
              </a:r>
            </a:p>
            <a:p>
              <a:pPr algn="ctr"/>
              <a:r>
                <a:rPr lang="ru-RU" sz="2000" dirty="0" smtClean="0">
                  <a:solidFill>
                    <a:srgbClr val="3E2A1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277 участников;</a:t>
              </a:r>
            </a:p>
            <a:p>
              <a:pPr algn="ctr"/>
              <a:r>
                <a:rPr lang="ru-RU" sz="2000" dirty="0" smtClean="0">
                  <a:solidFill>
                    <a:srgbClr val="3E2A1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Региональный этап – </a:t>
              </a:r>
            </a:p>
            <a:p>
              <a:pPr algn="ctr"/>
              <a:r>
                <a:rPr lang="ru-RU" sz="2000" dirty="0" smtClean="0">
                  <a:solidFill>
                    <a:srgbClr val="3E2A1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 участников </a:t>
              </a:r>
            </a:p>
            <a:p>
              <a:pPr algn="ctr"/>
              <a:endParaRPr lang="ru-RU" sz="2000" dirty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Группа 19"/>
          <p:cNvGrpSpPr/>
          <p:nvPr/>
        </p:nvGrpSpPr>
        <p:grpSpPr>
          <a:xfrm>
            <a:off x="8611559" y="1347781"/>
            <a:ext cx="3402951" cy="3112075"/>
            <a:chOff x="3535455" y="4506890"/>
            <a:chExt cx="2975325" cy="1289948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3535455" y="4506890"/>
              <a:ext cx="2975325" cy="5995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400" b="1" dirty="0" smtClean="0">
                  <a:solidFill>
                    <a:srgbClr val="A98B5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2024/25</a:t>
              </a:r>
            </a:p>
            <a:p>
              <a:pPr algn="ctr"/>
              <a:endParaRPr lang="ru-RU" sz="4400" b="1" dirty="0">
                <a:solidFill>
                  <a:srgbClr val="A98B5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24331" y="5396728"/>
              <a:ext cx="288644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2000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8652294" y="2277374"/>
            <a:ext cx="3539706" cy="4246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Школьный этап – </a:t>
            </a:r>
          </a:p>
          <a:p>
            <a:pPr algn="ctr"/>
            <a:r>
              <a: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820 участников;</a:t>
            </a:r>
          </a:p>
          <a:p>
            <a:pPr algn="ctr"/>
            <a:r>
              <a: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этап – </a:t>
            </a:r>
          </a:p>
          <a:p>
            <a:pPr algn="ctr"/>
            <a:r>
              <a: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238 участников;</a:t>
            </a:r>
          </a:p>
          <a:p>
            <a:pPr algn="ctr"/>
            <a:r>
              <a: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Региональный этап – </a:t>
            </a:r>
          </a:p>
          <a:p>
            <a:pPr algn="ctr"/>
            <a:r>
              <a: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участников</a:t>
            </a:r>
          </a:p>
          <a:p>
            <a:pPr algn="ctr"/>
            <a:r>
              <a: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Призеры РЭ по биологии:</a:t>
            </a:r>
          </a:p>
          <a:p>
            <a:r>
              <a: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Позднякова Анна (школа № 3);</a:t>
            </a:r>
          </a:p>
          <a:p>
            <a:r>
              <a:rPr lang="ru-RU" dirty="0" err="1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Кученкова</a:t>
            </a:r>
            <a:r>
              <a:rPr lang="ru-RU" dirty="0" smtClean="0">
                <a:solidFill>
                  <a:srgbClr val="3E2A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Анастасия (школа №1).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Призер РЭ по труду (технологии) –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Сковороднева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Марина (школа № 1)</a:t>
            </a:r>
          </a:p>
          <a:p>
            <a:endParaRPr lang="ru-RU" dirty="0" smtClean="0">
              <a:solidFill>
                <a:srgbClr val="3E2A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8599989" y="1051347"/>
            <a:ext cx="0" cy="5448608"/>
          </a:xfrm>
          <a:prstGeom prst="line">
            <a:avLst/>
          </a:prstGeom>
          <a:ln w="38100">
            <a:solidFill>
              <a:srgbClr val="A98B5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113" y="1055688"/>
            <a:ext cx="877888" cy="32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8825" y="180975"/>
            <a:ext cx="970089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по направлению «Образовательные результаты»</a:t>
            </a:r>
          </a:p>
          <a:p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93101" y="1134278"/>
            <a:ext cx="654714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323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повышение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качества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естественно-научного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математического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ru-RU" sz="2400" dirty="0" smtClean="0">
              <a:solidFill>
                <a:srgbClr val="0070C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indent="44323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sz="24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indent="44323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рост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результативности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участия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состязаниях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конкурсах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;  </a:t>
            </a:r>
            <a:endParaRPr lang="ru-RU" sz="2400" dirty="0" smtClean="0">
              <a:solidFill>
                <a:srgbClr val="0070C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indent="44323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sz="24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indent="44323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усиление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адресности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дополнительного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распространение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лучших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практик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дополнительного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ru-RU" sz="2400" dirty="0" smtClean="0">
              <a:solidFill>
                <a:srgbClr val="0070C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indent="44323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sz="24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indent="44323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реализация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единой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модели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профориентации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основном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продвинутом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уровне</a:t>
            </a:r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0" name="Рисунок 9" descr="C:\Users\Пользователь\Desktop\Точка роста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94" y="1546572"/>
            <a:ext cx="4563373" cy="389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113" y="1055688"/>
            <a:ext cx="877888" cy="32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113" y="1055688"/>
            <a:ext cx="877888" cy="32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Текстовое поле 1"/>
          <p:cNvSpPr txBox="1"/>
          <p:nvPr/>
        </p:nvSpPr>
        <p:spPr>
          <a:xfrm>
            <a:off x="987425" y="217805"/>
            <a:ext cx="936625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Доступное и качественное дополнительное образование естественно – научной и технической направленности </a:t>
            </a:r>
            <a:endParaRPr lang="ru-RU" altLang="en-US" sz="2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056299" y="1377929"/>
            <a:ext cx="77724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ПРОЕКТ </a:t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«ВСЕ ЛУЧШЕЕ - ДЕТЯМ»</a:t>
            </a:r>
            <a:r>
              <a:rPr lang="ru-RU" sz="2400" b="1" dirty="0" smtClean="0">
                <a:solidFill>
                  <a:srgbClr val="1B3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1B3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305878" y="2449195"/>
            <a:ext cx="8915400" cy="3886200"/>
          </a:xfrm>
        </p:spPr>
        <p:txBody>
          <a:bodyPr/>
          <a:lstStyle/>
          <a:p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Ключевая цель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–создание благоприятных условий для всестороннего развития и самореализации молодого поколения. </a:t>
            </a:r>
          </a:p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показатель результативности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«Доля детей в возрасте от 5 до 18 лет, охваченных дополнительным образованием» к 2026 году должен составить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крае  не менее 84 % от общей численности детей данного возраста</a:t>
            </a:r>
          </a:p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113" y="1055688"/>
            <a:ext cx="877888" cy="32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214120" y="213995"/>
            <a:ext cx="868172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 детей программами дополнительного образования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59554" y="975343"/>
          <a:ext cx="7929880" cy="5288553"/>
        </p:xfrm>
        <a:graphic>
          <a:graphicData uri="http://schemas.openxmlformats.org/drawingml/2006/table">
            <a:tbl>
              <a:tblPr/>
              <a:tblGrid>
                <a:gridCol w="1705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12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12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78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94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94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73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282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05473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endParaRPr lang="ru-RU" sz="1100" dirty="0" smtClean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endParaRPr lang="ru-RU" sz="1100" dirty="0" smtClean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endParaRPr lang="ru-RU" sz="1100" dirty="0" smtClean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 dirty="0" smtClean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Направление </a:t>
                      </a:r>
                      <a:endParaRPr lang="ru-RU" sz="1100" dirty="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endParaRPr lang="ru-RU" sz="1100" b="1" dirty="0" smtClean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 b="1" dirty="0" smtClean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МБОУ </a:t>
                      </a:r>
                      <a:r>
                        <a:rPr lang="ru-RU" sz="1100" b="1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"СОШ № 1"</a:t>
                      </a:r>
                      <a:endParaRPr lang="ru-RU" sz="1100" b="1" dirty="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endParaRPr lang="ru-RU" sz="1100" b="1" dirty="0" smtClean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 b="1" dirty="0" smtClean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МБОУ </a:t>
                      </a:r>
                      <a:r>
                        <a:rPr lang="ru-RU" sz="1100" b="1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СОШ № 2</a:t>
                      </a:r>
                      <a:endParaRPr lang="ru-RU" sz="1100" b="1" dirty="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endParaRPr lang="ru-RU" sz="1100" b="1" dirty="0" smtClean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 b="1" dirty="0" smtClean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МБОУ </a:t>
                      </a:r>
                      <a:r>
                        <a:rPr lang="ru-RU" sz="1100" b="1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СОШ № 3</a:t>
                      </a:r>
                      <a:endParaRPr lang="ru-RU" sz="1100" b="1" dirty="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endParaRPr lang="ru-RU" sz="1100" b="1" dirty="0" smtClean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 b="1" dirty="0" smtClean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МБ </a:t>
                      </a:r>
                      <a:r>
                        <a:rPr lang="ru-RU" sz="1100" b="1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УДО "ЦТТ"</a:t>
                      </a:r>
                      <a:endParaRPr lang="ru-RU" sz="1100" b="1" dirty="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85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чел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%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чел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%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чел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%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чел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%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техническое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22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2,6 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82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13 </a:t>
                      </a:r>
                      <a:endParaRPr lang="ru-RU" sz="1100" dirty="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122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14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502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48,6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78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естественнонаучное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114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13,6 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10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1,5</a:t>
                      </a:r>
                      <a:endParaRPr lang="ru-RU" sz="1100" dirty="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76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7,3</a:t>
                      </a:r>
                      <a:endParaRPr lang="ru-RU" sz="1100" dirty="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78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туристско-краеведческое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24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2,8 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80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7,7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78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социально-педагогическое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237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28,2 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105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16,5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452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51,7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246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23,8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3793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anose="02020603050405020304"/>
                          <a:ea typeface="Arial" panose="020B0604020202020204"/>
                        </a:rPr>
                        <a:t>физкультурно-спортивное</a:t>
                      </a:r>
                      <a:endParaRPr lang="ru-RU" sz="1000" dirty="0"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315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37,5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291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46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210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24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86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8,3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3793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anose="02020603050405020304"/>
                          <a:ea typeface="Arial" panose="020B0604020202020204"/>
                        </a:rPr>
                        <a:t>художественное</a:t>
                      </a:r>
                      <a:endParaRPr lang="ru-RU" sz="1000" dirty="0"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127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15,1 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145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23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90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10,3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43</a:t>
                      </a:r>
                      <a:endParaRPr lang="ru-RU" sz="11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4025" algn="l"/>
                        </a:tabLst>
                      </a:pPr>
                      <a:r>
                        <a:rPr lang="ru-RU" sz="1100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4,2</a:t>
                      </a:r>
                      <a:endParaRPr lang="ru-RU" sz="1100" dirty="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7112" marR="671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Пользователь\Downloads\2025-08-25_16-11-2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85" y="1845310"/>
            <a:ext cx="3150235" cy="2075815"/>
          </a:xfrm>
          <a:prstGeom prst="rect">
            <a:avLst/>
          </a:prstGeom>
          <a:noFill/>
        </p:spPr>
      </p:pic>
      <p:pic>
        <p:nvPicPr>
          <p:cNvPr id="25605" name="Picture 5" descr="C:\Users\Пользователь\Downloads\2025-08-25_16-07-1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420" y="4166870"/>
            <a:ext cx="4521200" cy="2572385"/>
          </a:xfrm>
          <a:prstGeom prst="rect">
            <a:avLst/>
          </a:prstGeom>
          <a:noFill/>
        </p:spPr>
      </p:pic>
      <p:pic>
        <p:nvPicPr>
          <p:cNvPr id="27650" name="Picture 2" descr="C:\Users\Пользователь\Downloads\2025-08-25_16-17-0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230" y="597535"/>
            <a:ext cx="3338195" cy="1882775"/>
          </a:xfrm>
          <a:prstGeom prst="rect">
            <a:avLst/>
          </a:prstGeom>
          <a:noFill/>
        </p:spPr>
      </p:pic>
      <p:pic>
        <p:nvPicPr>
          <p:cNvPr id="27652" name="Picture 4" descr="C:\Users\Пользователь\Downloads\2025-08-25_16-23-2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815" y="2579370"/>
            <a:ext cx="4283075" cy="3644900"/>
          </a:xfrm>
          <a:prstGeom prst="rect">
            <a:avLst/>
          </a:prstGeom>
          <a:noFill/>
        </p:spPr>
      </p:pic>
      <p:pic>
        <p:nvPicPr>
          <p:cNvPr id="27651" name="Picture 3" descr="C:\Users\Пользователь\Downloads\2025-08-25_16-18-57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4290" y="1001395"/>
            <a:ext cx="1371600" cy="1226820"/>
          </a:xfrm>
          <a:prstGeom prst="rect">
            <a:avLst/>
          </a:prstGeom>
          <a:noFill/>
        </p:spPr>
      </p:pic>
      <p:sp>
        <p:nvSpPr>
          <p:cNvPr id="2" name="Текстовое поле 1"/>
          <p:cNvSpPr txBox="1"/>
          <p:nvPr/>
        </p:nvSpPr>
        <p:spPr>
          <a:xfrm>
            <a:off x="273685" y="94615"/>
            <a:ext cx="11918950" cy="906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2100" b="1">
                <a:solidFill>
                  <a:srgbClr val="00489F"/>
                </a:solidFill>
                <a:latin typeface="Times New Roman" panose="02020603050405020304" pitchFamily="18" charset="0"/>
                <a:ea typeface="Montserrat-Bold"/>
                <a:cs typeface="Times New Roman" panose="02020603050405020304" pitchFamily="18" charset="0"/>
              </a:rPr>
              <a:t>ДОСТУПНОСТЬ, ВАРИАТИВНОСТЬ, КАЧЕСТВО ДОПОЛНИТЕЛЬНОГО</a:t>
            </a:r>
            <a:r>
              <a:rPr lang="en-US" sz="2100" b="1">
                <a:solidFill>
                  <a:srgbClr val="00489F"/>
                </a:solidFill>
                <a:latin typeface="Times New Roman" panose="02020603050405020304" pitchFamily="18" charset="0"/>
                <a:ea typeface="Montserrat-Bold"/>
                <a:cs typeface="Times New Roman" panose="02020603050405020304" pitchFamily="18" charset="0"/>
              </a:rPr>
              <a:t> </a:t>
            </a:r>
            <a:r>
              <a:rPr sz="2100" b="1">
                <a:solidFill>
                  <a:srgbClr val="00489F"/>
                </a:solidFill>
                <a:latin typeface="Times New Roman" panose="02020603050405020304" pitchFamily="18" charset="0"/>
                <a:ea typeface="Montserrat-Bold"/>
                <a:cs typeface="Times New Roman" panose="02020603050405020304" pitchFamily="18" charset="0"/>
              </a:rPr>
              <a:t>ОБРАЗОВАНИЯ </a:t>
            </a:r>
          </a:p>
          <a:p>
            <a:pPr algn="ctr"/>
            <a:endParaRPr sz="1600" b="1">
              <a:solidFill>
                <a:srgbClr val="000000"/>
              </a:solidFill>
              <a:latin typeface="Times New Roman" panose="02020603050405020304" pitchFamily="18" charset="0"/>
              <a:ea typeface="Montserrat-Bold"/>
              <a:cs typeface="Times New Roman" panose="02020603050405020304" pitchFamily="18" charset="0"/>
            </a:endParaRPr>
          </a:p>
          <a:p>
            <a:pPr algn="ctr"/>
            <a:endParaRPr sz="1600" b="1">
              <a:solidFill>
                <a:srgbClr val="000000"/>
              </a:solidFill>
              <a:latin typeface="Times New Roman" panose="02020603050405020304" pitchFamily="18" charset="0"/>
              <a:ea typeface="Montserrat-Bold"/>
              <a:cs typeface="Times New Roman" panose="02020603050405020304" pitchFamily="18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273685" y="597535"/>
            <a:ext cx="60960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Times New Roman" panose="02020603050405020304" pitchFamily="18" charset="0"/>
                <a:ea typeface="Montserrat-Bold"/>
                <a:cs typeface="Times New Roman" panose="02020603050405020304" pitchFamily="18" charset="0"/>
                <a:sym typeface="+mn-ea"/>
              </a:rPr>
              <a:t>ОБНОВЛЕНИЕ СОДЕРЖАНИЯ ДОПОЛНИТЕЛЬНОГО ОБРАЗОВАНИЯ </a:t>
            </a:r>
            <a:r>
              <a:rPr lang="en-US" sz="1600" b="1">
                <a:solidFill>
                  <a:srgbClr val="000000"/>
                </a:solidFill>
                <a:latin typeface="Times New Roman" panose="02020603050405020304" pitchFamily="18" charset="0"/>
                <a:ea typeface="Montserrat-Bold"/>
                <a:cs typeface="Times New Roman" panose="02020603050405020304" pitchFamily="18" charset="0"/>
                <a:sym typeface="+mn-ea"/>
              </a:rPr>
              <a:t> </a:t>
            </a:r>
            <a:endParaRPr lang="en-US" sz="1600" b="1">
              <a:solidFill>
                <a:srgbClr val="000000"/>
              </a:solidFill>
              <a:latin typeface="Times New Roman" panose="02020603050405020304" pitchFamily="18" charset="0"/>
              <a:ea typeface="Montserrat-Bold"/>
              <a:cs typeface="Times New Roman" panose="02020603050405020304" pitchFamily="18" charset="0"/>
            </a:endParaRPr>
          </a:p>
          <a:p>
            <a:pPr algn="ctr"/>
            <a:r>
              <a:rPr sz="1600" b="1">
                <a:solidFill>
                  <a:srgbClr val="000000"/>
                </a:solidFill>
                <a:latin typeface="Times New Roman" panose="02020603050405020304" pitchFamily="18" charset="0"/>
                <a:ea typeface="Montserrat-Bold"/>
                <a:cs typeface="Times New Roman" panose="02020603050405020304" pitchFamily="18" charset="0"/>
                <a:sym typeface="+mn-ea"/>
              </a:rPr>
              <a:t>ТЕХНИЧЕСКОЙ И ЕСТЕСТВЕННО-НАУЧНОЙ НАПРАВЛЕННОСТИ</a:t>
            </a:r>
            <a:endParaRPr lang="ru-RU" altLang="en-US" sz="1600" b="1">
              <a:solidFill>
                <a:srgbClr val="000000"/>
              </a:solidFill>
              <a:latin typeface="Times New Roman" panose="02020603050405020304" pitchFamily="18" charset="0"/>
              <a:ea typeface="Montserrat-Bold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113" y="1055688"/>
            <a:ext cx="877888" cy="32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699" name="Rectangle 2"/>
          <p:cNvSpPr/>
          <p:nvPr/>
        </p:nvSpPr>
        <p:spPr>
          <a:xfrm>
            <a:off x="-165100" y="234950"/>
            <a:ext cx="11066463" cy="7223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defTabSz="914400" eaLnBrk="1" hangingPunct="1">
              <a:spcBef>
                <a:spcPct val="0"/>
              </a:spcBef>
              <a:spcAft>
                <a:spcPts val="625"/>
              </a:spcAft>
              <a:buClrTx/>
              <a:buFontTx/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ПОВЫШЕНИЯ КАЧЕСТВА ЕСТЕСТВЕННО-НАУЧНОГО</a:t>
            </a:r>
          </a:p>
          <a:p>
            <a:pPr marL="0" lvl="0" indent="0" algn="r" defTabSz="914400" eaLnBrk="1" hangingPunct="1">
              <a:spcBef>
                <a:spcPct val="0"/>
              </a:spcBef>
              <a:spcAft>
                <a:spcPts val="1050"/>
              </a:spcAft>
              <a:buClrTx/>
              <a:buFontTx/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МАТЕМАТИЧЕСКОГО ОБРАЗОВАНИЯ</a:t>
            </a:r>
          </a:p>
        </p:txBody>
      </p:sp>
      <p:sp>
        <p:nvSpPr>
          <p:cNvPr id="29700" name="Rectangle 3"/>
          <p:cNvSpPr/>
          <p:nvPr/>
        </p:nvSpPr>
        <p:spPr>
          <a:xfrm>
            <a:off x="652463" y="1109663"/>
            <a:ext cx="2901950" cy="274637"/>
          </a:xfrm>
          <a:prstGeom prst="rect">
            <a:avLst/>
          </a:prstGeom>
          <a:solidFill>
            <a:srgbClr val="B9BBB8"/>
          </a:solidFill>
          <a:ln w="9525">
            <a:noFill/>
          </a:ln>
        </p:spPr>
        <p:txBody>
          <a:bodyPr wrap="none" lIns="0" tIns="0" rIns="0" bIns="0"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68300" lvl="0" indent="-368300" defTabSz="914400" eaLnBrk="1" hangingPunct="1">
              <a:spcBef>
                <a:spcPts val="1050"/>
              </a:spcBef>
              <a:spcAft>
                <a:spcPts val="625"/>
              </a:spcAft>
              <a:buClrTx/>
              <a:buFontTx/>
              <a:buNone/>
            </a:pPr>
            <a:r>
              <a:rPr lang="ru-RU" altLang="ru-RU" b="1" dirty="0">
                <a:solidFill>
                  <a:srgbClr val="020C22"/>
                </a:solidFill>
                <a:latin typeface="Arial" panose="020B0604020202020204" pitchFamily="34" charset="0"/>
              </a:rPr>
              <a:t>На федеральном уровне</a:t>
            </a:r>
          </a:p>
        </p:txBody>
      </p:sp>
      <p:sp>
        <p:nvSpPr>
          <p:cNvPr id="29701" name="Rectangle 4"/>
          <p:cNvSpPr/>
          <p:nvPr/>
        </p:nvSpPr>
        <p:spPr>
          <a:xfrm>
            <a:off x="679450" y="1481138"/>
            <a:ext cx="9617075" cy="4699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39725" lvl="0" indent="-368300" defTabSz="914400" eaLnBrk="1" hangingPunct="1">
              <a:lnSpc>
                <a:spcPts val="1925"/>
              </a:lnSpc>
              <a:spcBef>
                <a:spcPts val="625"/>
              </a:spcBef>
              <a:spcAft>
                <a:spcPts val="215"/>
              </a:spcAft>
              <a:buClrTx/>
              <a:buFontTx/>
              <a:buNone/>
            </a:pPr>
            <a:r>
              <a:rPr lang="ru-RU" altLang="ru-RU" sz="1600" dirty="0">
                <a:solidFill>
                  <a:srgbClr val="DE251E"/>
                </a:solidFill>
                <a:latin typeface="Arial" panose="020B0604020202020204" pitchFamily="34" charset="0"/>
              </a:rPr>
              <a:t>■ </a:t>
            </a:r>
            <a:r>
              <a:rPr lang="ru-RU" altLang="ru-RU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единой, сквозной системы подготовки технических кадров - от школы до университета, особенно в регионах с высокой концентрацией промышленности</a:t>
            </a:r>
          </a:p>
          <a:p>
            <a:pPr marL="339725" lvl="0" indent="-368300" defTabSz="914400" eaLnBrk="1" hangingPunct="1">
              <a:lnSpc>
                <a:spcPts val="1925"/>
              </a:lnSpc>
              <a:spcBef>
                <a:spcPts val="625"/>
              </a:spcBef>
              <a:spcAft>
                <a:spcPts val="215"/>
              </a:spcAft>
              <a:buClrTx/>
              <a:buFontTx/>
              <a:buNone/>
            </a:pPr>
            <a:r>
              <a:rPr lang="ru-RU" altLang="ru-RU" sz="1800" dirty="0">
                <a:solidFill>
                  <a:srgbClr val="DE251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■ </a:t>
            </a:r>
            <a:r>
              <a:rPr lang="ru-RU" altLang="ru-RU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Обеспечение фундаментальности технического образования</a:t>
            </a:r>
          </a:p>
          <a:p>
            <a:pPr marL="339725" lvl="0" indent="-368300" defTabSz="914400" eaLnBrk="1" hangingPunct="1">
              <a:lnSpc>
                <a:spcPts val="1925"/>
              </a:lnSpc>
              <a:spcBef>
                <a:spcPts val="625"/>
              </a:spcBef>
              <a:spcAft>
                <a:spcPts val="215"/>
              </a:spcAft>
              <a:buClrTx/>
              <a:buFontTx/>
              <a:buNone/>
            </a:pPr>
            <a:r>
              <a:rPr lang="ru-RU" altLang="ru-RU" sz="1800" dirty="0">
                <a:solidFill>
                  <a:srgbClr val="DE251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■ </a:t>
            </a:r>
            <a:r>
              <a:rPr lang="ru-RU" altLang="ru-RU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Комплексное обновление программ по математике и естественно-научным дисциплинам, сбалансированный, доступный, понятный, интересный для школьника учебный материал</a:t>
            </a: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9725" lvl="0" indent="-368300" defTabSz="914400" eaLnBrk="1" hangingPunct="1">
              <a:lnSpc>
                <a:spcPts val="1925"/>
              </a:lnSpc>
              <a:spcBef>
                <a:spcPts val="625"/>
              </a:spcBef>
              <a:spcAft>
                <a:spcPts val="215"/>
              </a:spcAft>
              <a:buClrTx/>
              <a:buFontTx/>
              <a:buNone/>
            </a:pP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9725" lvl="0" indent="-368300" defTabSz="914400" eaLnBrk="1" hangingPunct="1">
              <a:lnSpc>
                <a:spcPts val="1925"/>
              </a:lnSpc>
              <a:spcBef>
                <a:spcPts val="625"/>
              </a:spcBef>
              <a:spcAft>
                <a:spcPts val="215"/>
              </a:spcAft>
              <a:buClrTx/>
              <a:buFontTx/>
              <a:buNone/>
            </a:pPr>
            <a:endParaRPr lang="ru-RU" altLang="ru-RU" sz="1800" dirty="0">
              <a:solidFill>
                <a:srgbClr val="020C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698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3405" y="3154680"/>
            <a:ext cx="5932805" cy="3271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Rectangle 7"/>
          <p:cNvSpPr/>
          <p:nvPr/>
        </p:nvSpPr>
        <p:spPr>
          <a:xfrm>
            <a:off x="6694805" y="3154680"/>
            <a:ext cx="5260975" cy="3425190"/>
          </a:xfrm>
          <a:prstGeom prst="rect">
            <a:avLst/>
          </a:prstGeom>
        </p:spPr>
        <p:txBody>
          <a:bodyPr lIns="0" tIns="0" rIns="0" bIns="0"/>
          <a:lstStyle/>
          <a:p>
            <a:pPr indent="-368300" eaLnBrk="1" hangingPunct="1">
              <a:spcBef>
                <a:spcPts val="2940"/>
              </a:spcBef>
              <a:spcAft>
                <a:spcPts val="1050"/>
              </a:spcAft>
              <a:buNone/>
            </a:pPr>
            <a:r>
              <a:rPr lang="en-US" altLang="x-none" b="1" dirty="0">
                <a:solidFill>
                  <a:srgbClr val="DE25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</a:t>
            </a:r>
            <a:r>
              <a:rPr lang="en-US" altLang="x-none" b="1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уровне образовательных организаций</a:t>
            </a:r>
          </a:p>
          <a:p>
            <a:pPr indent="-368300" eaLnBrk="1" hangingPunct="1">
              <a:lnSpc>
                <a:spcPts val="1925"/>
              </a:lnSpc>
              <a:spcAft>
                <a:spcPts val="625"/>
              </a:spcAft>
              <a:buNone/>
            </a:pPr>
            <a:r>
              <a:rPr lang="en-US" altLang="x-none" sz="1600" dirty="0">
                <a:solidFill>
                  <a:srgbClr val="DE251E"/>
                </a:solidFill>
                <a:latin typeface="Arial" panose="020B0604020202020204" pitchFamily="34" charset="0"/>
              </a:rPr>
              <a:t>■    </a:t>
            </a:r>
            <a:r>
              <a:rPr lang="en-US" altLang="x-none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важной роли дошкольного образования, начальной и основной школы в повышении качества инженерной подготовки</a:t>
            </a:r>
          </a:p>
          <a:p>
            <a:pPr indent="-368300" eaLnBrk="1" hangingPunct="1">
              <a:lnSpc>
                <a:spcPts val="1925"/>
              </a:lnSpc>
              <a:spcAft>
                <a:spcPts val="625"/>
              </a:spcAft>
              <a:buNone/>
            </a:pPr>
            <a:r>
              <a:rPr lang="en-US" altLang="x-none" sz="1800" dirty="0">
                <a:solidFill>
                  <a:srgbClr val="DE25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en-US" altLang="x-none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роли развивающей образовательной среды, роль интеграции инженерного образования с искусством, спортом</a:t>
            </a:r>
          </a:p>
          <a:p>
            <a:pPr indent="-368300" eaLnBrk="1" hangingPunct="1">
              <a:lnSpc>
                <a:spcPts val="1900"/>
              </a:lnSpc>
              <a:buNone/>
            </a:pPr>
            <a:r>
              <a:rPr lang="en-US" altLang="x-none" sz="1800" dirty="0">
                <a:solidFill>
                  <a:srgbClr val="DE25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en-US" altLang="x-none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ранней профориентации, проведение игр и соревнований</a:t>
            </a:r>
          </a:p>
          <a:p>
            <a:pPr indent="-368300" algn="ctr" eaLnBrk="1" hangingPunct="1">
              <a:lnSpc>
                <a:spcPts val="1900"/>
              </a:lnSpc>
              <a:spcAft>
                <a:spcPts val="625"/>
              </a:spcAft>
              <a:buNone/>
            </a:pPr>
            <a:r>
              <a:rPr lang="en-US" altLang="x-none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конструированию, технических конкурсов</a:t>
            </a:r>
          </a:p>
          <a:p>
            <a:pPr indent="-368300" algn="just" eaLnBrk="1" hangingPunct="1">
              <a:buNone/>
            </a:pPr>
            <a:r>
              <a:rPr lang="en-US" altLang="x-none" sz="1800" dirty="0">
                <a:solidFill>
                  <a:srgbClr val="DE25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   </a:t>
            </a:r>
            <a:r>
              <a:rPr lang="en-US" altLang="x-none" sz="18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междисциплинарных проектов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113" y="1055688"/>
            <a:ext cx="877888" cy="32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728" name="Rectangle 8"/>
          <p:cNvSpPr/>
          <p:nvPr/>
        </p:nvSpPr>
        <p:spPr>
          <a:xfrm>
            <a:off x="249555" y="165100"/>
            <a:ext cx="8783955" cy="12700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lnSpc>
                <a:spcPts val="334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ЦИФРОВОЙ СКАЧОК И МАСШТАБНАЯ ЦИФРОВИЗАЦИЯ: НАПРАВЛЕНИЯ ДЕЙСТВИЙ</a:t>
            </a:r>
          </a:p>
        </p:txBody>
      </p:sp>
      <p:pic>
        <p:nvPicPr>
          <p:cNvPr id="3072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75" y="1463675"/>
            <a:ext cx="1284288" cy="1227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850" y="1411288"/>
            <a:ext cx="1273175" cy="12715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30" name="Rectangle 10"/>
          <p:cNvSpPr/>
          <p:nvPr/>
        </p:nvSpPr>
        <p:spPr>
          <a:xfrm>
            <a:off x="1739900" y="2792413"/>
            <a:ext cx="8799513" cy="2524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Адаптивные системы обучения и оценки Персонализированные траектории</a:t>
            </a:r>
          </a:p>
        </p:txBody>
      </p:sp>
      <p:pic>
        <p:nvPicPr>
          <p:cNvPr id="30725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13" y="3557588"/>
            <a:ext cx="1282700" cy="1282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388" y="3481388"/>
            <a:ext cx="1285875" cy="1279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925" y="3459163"/>
            <a:ext cx="1284288" cy="1281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32" name="Rectangle 12"/>
          <p:cNvSpPr/>
          <p:nvPr/>
        </p:nvSpPr>
        <p:spPr>
          <a:xfrm>
            <a:off x="292100" y="4879975"/>
            <a:ext cx="3127375" cy="1304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lnSpc>
                <a:spcPts val="2165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оснащенности оборудованием и переход на отечественные цифровые платформы и программное обеспечение</a:t>
            </a:r>
          </a:p>
        </p:txBody>
      </p:sp>
      <p:sp>
        <p:nvSpPr>
          <p:cNvPr id="30733" name="Rectangle 13"/>
          <p:cNvSpPr/>
          <p:nvPr/>
        </p:nvSpPr>
        <p:spPr>
          <a:xfrm>
            <a:off x="4283075" y="4879975"/>
            <a:ext cx="3675063" cy="13477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lnSpc>
                <a:spcPts val="2165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ИКС различным категориям обучающихся (в том числе для социокультурной адаптации и реализации АОП), безопасность в цифровой среде</a:t>
            </a:r>
          </a:p>
        </p:txBody>
      </p:sp>
      <p:sp>
        <p:nvSpPr>
          <p:cNvPr id="30734" name="Rectangle 14"/>
          <p:cNvSpPr/>
          <p:nvPr/>
        </p:nvSpPr>
        <p:spPr>
          <a:xfrm>
            <a:off x="9229725" y="4883150"/>
            <a:ext cx="2651125" cy="7826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lnSpc>
                <a:spcPts val="2165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Педагоги: цифровая грамотность и цифровая дидактика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863600" y="264795"/>
            <a:ext cx="5447665" cy="649859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sz="2000" b="1">
                <a:solidFill>
                  <a:srgbClr val="00489F"/>
                </a:solidFill>
                <a:latin typeface="Times New Roman" panose="02020603050405020304" pitchFamily="18" charset="0"/>
                <a:ea typeface="Montserrat-Bold"/>
                <a:cs typeface="Times New Roman" panose="02020603050405020304" pitchFamily="18" charset="0"/>
              </a:rPr>
              <a:t>МЕССЕНДЖЕР MAX </a:t>
            </a:r>
          </a:p>
          <a:p>
            <a:r>
              <a:rPr sz="2000" b="1">
                <a:solidFill>
                  <a:srgbClr val="000000"/>
                </a:solidFill>
                <a:latin typeface="Times New Roman" panose="02020603050405020304" pitchFamily="18" charset="0"/>
                <a:ea typeface="Montserrat-Bold"/>
                <a:cs typeface="Times New Roman" panose="02020603050405020304" pitchFamily="18" charset="0"/>
              </a:rPr>
              <a:t>ИНТЕГРАЦИЯ «СФЕРУМА» </a:t>
            </a:r>
          </a:p>
          <a:p>
            <a:r>
              <a:rPr sz="2000" b="1">
                <a:solidFill>
                  <a:srgbClr val="338A4A"/>
                </a:solidFill>
                <a:latin typeface="Times New Roman" panose="02020603050405020304" pitchFamily="18" charset="0"/>
                <a:ea typeface="Arial-BoldMT"/>
                <a:cs typeface="Times New Roman" panose="02020603050405020304" pitchFamily="18" charset="0"/>
              </a:rPr>
              <a:t>ЗАДАЧА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– обеспечить оперативный перевод </a:t>
            </a:r>
          </a:p>
          <a:p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коммуникаций и использование «Сферума» </a:t>
            </a:r>
          </a:p>
          <a:p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в национальном мессенджере до конца </a:t>
            </a:r>
          </a:p>
          <a:p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сентября 2025 года </a:t>
            </a:r>
          </a:p>
          <a:p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Ключевые функции «Сферума» в MAX: </a:t>
            </a: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Интеграция с электронными дневниками </a:t>
            </a: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Интерактивная доска </a:t>
            </a: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Сервис «Сбор файлов» </a:t>
            </a: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Сервис «Помощник ученика» </a:t>
            </a: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Сервис «Помощник Рособрнадзора» </a:t>
            </a: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Чат-бот программы «Пушкинская карта» </a:t>
            </a:r>
          </a:p>
          <a:p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Новые функции: </a:t>
            </a: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Единый доступ к образовательным </a:t>
            </a:r>
          </a:p>
          <a:p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сервисам и учебным материалам </a:t>
            </a:r>
          </a:p>
          <a:p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с помощью ФГИС «Моя школа» </a:t>
            </a: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Приложение «Госуслуги Моя школа» </a:t>
            </a:r>
          </a:p>
          <a:p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с оценками, школьным расписанием </a:t>
            </a:r>
          </a:p>
          <a:p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и домашним заданием</a:t>
            </a: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265" y="720725"/>
            <a:ext cx="4685665" cy="5170170"/>
          </a:xfrm>
          <a:prstGeom prst="rect">
            <a:avLst/>
          </a:prstGeom>
        </p:spPr>
      </p:pic>
      <p:pic>
        <p:nvPicPr>
          <p:cNvPr id="6" name="Изображение 5" descr="Снимок экрана 2025-08-25 2329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4690745"/>
            <a:ext cx="4467225" cy="1200150"/>
          </a:xfrm>
          <a:prstGeom prst="rect">
            <a:avLst/>
          </a:prstGeom>
        </p:spPr>
      </p:pic>
      <p:pic>
        <p:nvPicPr>
          <p:cNvPr id="7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6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14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4445" y="1055688"/>
            <a:ext cx="693738" cy="3222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1346835" y="210185"/>
            <a:ext cx="9108440" cy="6677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0070C0"/>
                </a:solidFill>
                <a:latin typeface="Times New Roman" panose="02020603050405020304" pitchFamily="18" charset="0"/>
                <a:ea typeface="Montserrat-Bold"/>
                <a:cs typeface="Times New Roman" panose="02020603050405020304" pitchFamily="18" charset="0"/>
              </a:rPr>
              <a:t>ЦИФРОВАЯ ТРАНСФОРМАЦИЯ </a:t>
            </a:r>
            <a:r>
              <a:rPr lang="ru-RU" sz="2800" b="1">
                <a:solidFill>
                  <a:srgbClr val="0070C0"/>
                </a:solidFill>
                <a:latin typeface="Times New Roman" panose="02020603050405020304" pitchFamily="18" charset="0"/>
                <a:ea typeface="Montserrat-Bold"/>
                <a:cs typeface="Times New Roman" panose="02020603050405020304" pitchFamily="18" charset="0"/>
              </a:rPr>
              <a:t> </a:t>
            </a:r>
            <a:r>
              <a:rPr sz="2800" b="1">
                <a:solidFill>
                  <a:srgbClr val="0070C0"/>
                </a:solidFill>
                <a:latin typeface="Times New Roman" panose="02020603050405020304" pitchFamily="18" charset="0"/>
                <a:ea typeface="Montserrat-Bold"/>
                <a:cs typeface="Times New Roman" panose="02020603050405020304" pitchFamily="18" charset="0"/>
              </a:rPr>
              <a:t>ОБРАЗОВАНИЯ</a:t>
            </a:r>
            <a:r>
              <a:rPr sz="3400" b="1">
                <a:solidFill>
                  <a:srgbClr val="0070C0"/>
                </a:solidFill>
                <a:latin typeface="Montserrat-Bold"/>
                <a:ea typeface="Montserrat-Bold"/>
              </a:rPr>
              <a:t> </a:t>
            </a:r>
          </a:p>
          <a:p>
            <a:endParaRPr sz="3400" b="1">
              <a:solidFill>
                <a:srgbClr val="0070C0"/>
              </a:solidFill>
              <a:latin typeface="Montserrat-Bold"/>
              <a:ea typeface="Montserrat-Bold"/>
            </a:endParaRPr>
          </a:p>
          <a:p>
            <a:r>
              <a:rPr sz="2000" b="1">
                <a:solidFill>
                  <a:srgbClr val="338A4A"/>
                </a:solidFill>
                <a:latin typeface="Times New Roman" panose="02020603050405020304" pitchFamily="18" charset="0"/>
                <a:ea typeface="Arial Black" panose="020B0A04020102020204"/>
                <a:cs typeface="Times New Roman" panose="02020603050405020304" pitchFamily="18" charset="0"/>
              </a:rPr>
              <a:t>1.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Обеспечить принятие и использование цифровых сервисов и инструментов </a:t>
            </a:r>
          </a:p>
          <a:p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как средства обогащения образовательной среды </a:t>
            </a:r>
          </a:p>
          <a:p>
            <a:endParaRPr sz="2000">
              <a:solidFill>
                <a:srgbClr val="00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r>
              <a:rPr sz="2000" b="1">
                <a:solidFill>
                  <a:srgbClr val="338A4A"/>
                </a:solidFill>
                <a:latin typeface="Times New Roman" panose="02020603050405020304" pitchFamily="18" charset="0"/>
                <a:ea typeface="Arial Black" panose="020B0A04020102020204"/>
                <a:cs typeface="Times New Roman" panose="02020603050405020304" pitchFamily="18" charset="0"/>
              </a:rPr>
              <a:t>2.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Обучить педагогов, школьников, родителей работе с цифровыми помощниками </a:t>
            </a:r>
          </a:p>
          <a:p>
            <a:endParaRPr sz="2000" b="1">
              <a:solidFill>
                <a:srgbClr val="338A4A"/>
              </a:solidFill>
              <a:latin typeface="Times New Roman" panose="02020603050405020304" pitchFamily="18" charset="0"/>
              <a:ea typeface="Arial Black" panose="020B0A04020102020204"/>
              <a:cs typeface="Times New Roman" panose="02020603050405020304" pitchFamily="18" charset="0"/>
            </a:endParaRPr>
          </a:p>
          <a:p>
            <a:r>
              <a:rPr sz="2000" b="1">
                <a:solidFill>
                  <a:srgbClr val="338A4A"/>
                </a:solidFill>
                <a:latin typeface="Times New Roman" panose="02020603050405020304" pitchFamily="18" charset="0"/>
                <a:ea typeface="Arial Black" panose="020B0A04020102020204"/>
                <a:cs typeface="Times New Roman" panose="02020603050405020304" pitchFamily="18" charset="0"/>
              </a:rPr>
              <a:t>3.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Использовать гибридное обучение для индивидуализации образовательных </a:t>
            </a:r>
          </a:p>
          <a:p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траекторий как педагогов, так и школьников </a:t>
            </a:r>
          </a:p>
          <a:p>
            <a:endParaRPr sz="2000" b="1">
              <a:solidFill>
                <a:srgbClr val="338A4A"/>
              </a:solidFill>
              <a:latin typeface="Times New Roman" panose="02020603050405020304" pitchFamily="18" charset="0"/>
              <a:ea typeface="Arial Black" panose="020B0A04020102020204"/>
              <a:cs typeface="Times New Roman" panose="02020603050405020304" pitchFamily="18" charset="0"/>
            </a:endParaRPr>
          </a:p>
          <a:p>
            <a:r>
              <a:rPr sz="2000" b="1">
                <a:solidFill>
                  <a:srgbClr val="338A4A"/>
                </a:solidFill>
                <a:latin typeface="Times New Roman" panose="02020603050405020304" pitchFamily="18" charset="0"/>
                <a:ea typeface="Arial Black" panose="020B0A04020102020204"/>
                <a:cs typeface="Times New Roman" panose="02020603050405020304" pitchFamily="18" charset="0"/>
              </a:rPr>
              <a:t>4.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Использовать верифицированные цифровые учебные материалы, </a:t>
            </a:r>
          </a:p>
          <a:p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библиотеки контента, индивидуальных образовательных траекторий </a:t>
            </a:r>
          </a:p>
          <a:p>
            <a:endParaRPr sz="2000" b="1">
              <a:solidFill>
                <a:srgbClr val="338A4A"/>
              </a:solidFill>
              <a:latin typeface="Times New Roman" panose="02020603050405020304" pitchFamily="18" charset="0"/>
              <a:ea typeface="Arial Black" panose="020B0A04020102020204"/>
              <a:cs typeface="Times New Roman" panose="02020603050405020304" pitchFamily="18" charset="0"/>
            </a:endParaRPr>
          </a:p>
          <a:p>
            <a:r>
              <a:rPr sz="2000" b="1">
                <a:solidFill>
                  <a:srgbClr val="338A4A"/>
                </a:solidFill>
                <a:latin typeface="Times New Roman" panose="02020603050405020304" pitchFamily="18" charset="0"/>
                <a:ea typeface="Arial Black" panose="020B0A04020102020204"/>
                <a:cs typeface="Times New Roman" panose="02020603050405020304" pitchFamily="18" charset="0"/>
              </a:rPr>
              <a:t>5.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Использовать современные цифровые управленческие инструменты: </a:t>
            </a:r>
          </a:p>
          <a:p>
            <a:endParaRPr sz="2000">
              <a:solidFill>
                <a:srgbClr val="338A4A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В дополнительном образовании – ГИС «Навигатор дополнительного </a:t>
            </a:r>
          </a:p>
          <a:p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образования детей Красноярского края» </a:t>
            </a:r>
          </a:p>
          <a:p>
            <a:endParaRPr sz="2000">
              <a:solidFill>
                <a:srgbClr val="338A4A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В части кадровой обеспеченности – Единая цифровая платформа </a:t>
            </a:r>
          </a:p>
          <a:p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«Работа в России»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14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8245" y="1056005"/>
            <a:ext cx="694055" cy="3219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59705" cy="6858000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6290310" y="177800"/>
            <a:ext cx="5080000" cy="13068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sz="2100" b="1">
                <a:solidFill>
                  <a:srgbClr val="0070C0"/>
                </a:solidFill>
                <a:latin typeface="Times New Roman" panose="02020603050405020304" pitchFamily="18" charset="0"/>
                <a:ea typeface="Montserrat-Bold"/>
                <a:cs typeface="Times New Roman" panose="02020603050405020304" pitchFamily="18" charset="0"/>
              </a:rPr>
              <a:t>ЕЖЕГОДНОЕ ПОСЛАНИЕ </a:t>
            </a:r>
          </a:p>
          <a:p>
            <a:r>
              <a:rPr sz="2100" b="1">
                <a:solidFill>
                  <a:srgbClr val="0070C0"/>
                </a:solidFill>
                <a:latin typeface="Times New Roman" panose="02020603050405020304" pitchFamily="18" charset="0"/>
                <a:ea typeface="Montserrat-Bold"/>
                <a:cs typeface="Times New Roman" panose="02020603050405020304" pitchFamily="18" charset="0"/>
              </a:rPr>
              <a:t>ГУБЕРНАТОРА КРАСНОЯРСКОГО КРАЯ </a:t>
            </a:r>
          </a:p>
          <a:p>
            <a:r>
              <a:rPr sz="1600" b="1">
                <a:solidFill>
                  <a:srgbClr val="000000"/>
                </a:solidFill>
                <a:latin typeface="Times New Roman" panose="02020603050405020304" pitchFamily="18" charset="0"/>
                <a:ea typeface="Montserrat-Bold"/>
                <a:cs typeface="Times New Roman" panose="02020603050405020304" pitchFamily="18" charset="0"/>
              </a:rPr>
              <a:t>ЗАДАЧИ СИСТЕМЕ ОБРАЗОВАНИЯ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6290310" y="1726565"/>
            <a:ext cx="5647055" cy="4246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338A4A"/>
                </a:solidFill>
                <a:latin typeface="Times New Roman" panose="02020603050405020304" pitchFamily="18" charset="0"/>
                <a:ea typeface="Arial-BoldMT"/>
                <a:cs typeface="Times New Roman" panose="02020603050405020304" pitchFamily="18" charset="0"/>
              </a:rPr>
              <a:t>ВОСПОЛНИТЬ ПОТРЕБНОСТЬ В СПЕЦИАЛИСТАХ </a:t>
            </a:r>
          </a:p>
          <a:p>
            <a:r>
              <a:rPr sz="18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(около 60 000 человек ежегодно) – 85% восполнение </a:t>
            </a:r>
          </a:p>
          <a:p>
            <a:r>
              <a:rPr sz="18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выбывающих работников, 15% новые производства </a:t>
            </a:r>
          </a:p>
          <a:p>
            <a:r>
              <a:rPr sz="18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и новые рабочие места </a:t>
            </a:r>
          </a:p>
          <a:p>
            <a:r>
              <a:rPr sz="18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18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Усовершенствовать образовательные программы </a:t>
            </a:r>
          </a:p>
          <a:p>
            <a:r>
              <a:rPr sz="18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18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Развивать инфраструктуру и оснащение учреждений </a:t>
            </a:r>
          </a:p>
          <a:p>
            <a:r>
              <a:rPr sz="18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необходимым оборудованием </a:t>
            </a:r>
          </a:p>
          <a:p>
            <a:r>
              <a:rPr sz="18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18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Поддержать педагогов и наставников </a:t>
            </a:r>
          </a:p>
          <a:p>
            <a:r>
              <a:rPr sz="18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18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Разработать систему раннего выявления </a:t>
            </a:r>
          </a:p>
          <a:p>
            <a:r>
              <a:rPr sz="18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и сопровождения талантливых детей </a:t>
            </a:r>
          </a:p>
          <a:p>
            <a:r>
              <a:rPr sz="18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от детского сада через школу </a:t>
            </a:r>
          </a:p>
          <a:p>
            <a:r>
              <a:rPr sz="18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и профобразование к производству </a:t>
            </a:r>
          </a:p>
          <a:p>
            <a:r>
              <a:rPr sz="1800" b="1">
                <a:solidFill>
                  <a:srgbClr val="338A4A"/>
                </a:solidFill>
                <a:latin typeface="Times New Roman" panose="02020603050405020304" pitchFamily="18" charset="0"/>
                <a:ea typeface="Arial-BoldMT"/>
                <a:cs typeface="Times New Roman" panose="02020603050405020304" pitchFamily="18" charset="0"/>
              </a:rPr>
              <a:t>РАЗРАБОТАТЬ ПРОГРАММУ </a:t>
            </a:r>
            <a:r>
              <a:rPr sz="18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повышения качества </a:t>
            </a:r>
          </a:p>
          <a:p>
            <a:r>
              <a:rPr sz="18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образования по математике, физике, химии, биологии</a:t>
            </a:r>
          </a:p>
        </p:txBody>
      </p:sp>
      <p:pic>
        <p:nvPicPr>
          <p:cNvPr id="5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14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310" y="1055688"/>
            <a:ext cx="693738" cy="3222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 2"/>
          <p:cNvSpPr txBox="1"/>
          <p:nvPr/>
        </p:nvSpPr>
        <p:spPr>
          <a:xfrm>
            <a:off x="374650" y="236855"/>
            <a:ext cx="110807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b="1">
                <a:solidFill>
                  <a:srgbClr val="0070C0"/>
                </a:solidFill>
                <a:latin typeface="Times New Roman" panose="02020603050405020304" pitchFamily="18" charset="0"/>
                <a:ea typeface="Montserrat-Bold"/>
                <a:cs typeface="Times New Roman" panose="02020603050405020304" pitchFamily="18" charset="0"/>
                <a:sym typeface="+mn-ea"/>
              </a:rPr>
              <a:t>ОБЕСПЕЧЕННОСТЬ КАДРАМИ В СИСТЕМЕ ОБРАЗОВАНИЯ</a:t>
            </a:r>
            <a:r>
              <a:rPr lang="ru-RU" sz="2400" b="1">
                <a:solidFill>
                  <a:srgbClr val="0070C0"/>
                </a:solidFill>
                <a:latin typeface="Times New Roman" panose="02020603050405020304" pitchFamily="18" charset="0"/>
                <a:ea typeface="Montserrat-Bold"/>
                <a:cs typeface="Times New Roman" panose="02020603050405020304" pitchFamily="18" charset="0"/>
                <a:sym typeface="+mn-ea"/>
              </a:rPr>
              <a:t> БОРОДИНО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436043" y="1319415"/>
            <a:ext cx="0" cy="109450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221672" y="1305617"/>
            <a:ext cx="321425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240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педагогов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179099" y="1305790"/>
            <a:ext cx="32973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СОШ –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130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ДОУ – </a:t>
            </a:r>
            <a:r>
              <a:rPr lang="ru-RU" sz="2400" b="1" dirty="0" smtClean="0">
                <a:solidFill>
                  <a:prstClr val="black"/>
                </a:solidFill>
                <a:latin typeface="Calibri" panose="020F0502020204030204"/>
              </a:rPr>
              <a:t>95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ЦТТ  - 15 чел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" y="2828694"/>
            <a:ext cx="3297382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2024 – 2025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43 педагога прошли процедуру аттестации  </a:t>
            </a:r>
          </a:p>
        </p:txBody>
      </p:sp>
      <p:cxnSp>
        <p:nvCxnSpPr>
          <p:cNvPr id="6" name="Прямая соединительная линия 9"/>
          <p:cNvCxnSpPr/>
          <p:nvPr/>
        </p:nvCxnSpPr>
        <p:spPr>
          <a:xfrm>
            <a:off x="3436043" y="2828810"/>
            <a:ext cx="0" cy="109450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851564" y="2690148"/>
            <a:ext cx="4170217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них: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24– высшая квалификационная категория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19– первая квалификационная категория</a:t>
            </a:r>
          </a:p>
        </p:txBody>
      </p:sp>
      <p:pic>
        <p:nvPicPr>
          <p:cNvPr id="9" name="Изображение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165" y="3923030"/>
            <a:ext cx="5217160" cy="2685415"/>
          </a:xfrm>
          <a:prstGeom prst="rect">
            <a:avLst/>
          </a:prstGeom>
        </p:spPr>
      </p:pic>
      <p:pic>
        <p:nvPicPr>
          <p:cNvPr id="12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14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8245" y="1055688"/>
            <a:ext cx="693738" cy="3222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474345" y="253365"/>
            <a:ext cx="8171815" cy="5631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0070C0"/>
                </a:solidFill>
                <a:latin typeface="Times New Roman" panose="02020603050405020304" pitchFamily="18" charset="0"/>
                <a:ea typeface="Montserrat-Bold"/>
                <a:cs typeface="Times New Roman" panose="02020603050405020304" pitchFamily="18" charset="0"/>
              </a:rPr>
              <a:t>ЗАДЕЛЫ ДЛЯ РЕШЕНИЯ КАДРОВОЙ ПРОБЛЕМЫ </a:t>
            </a: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Создание педагогического кластера в рамках проекта </a:t>
            </a:r>
            <a:r>
              <a:rPr lang="ru-RU"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«Профессионалитет для всех» </a:t>
            </a: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Переподготовка работающих учителей или специалистов других отраслей </a:t>
            </a: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Целевая подготовка педагогов и организация работы </a:t>
            </a:r>
            <a:r>
              <a:rPr lang="ru-RU"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с ЕЦП «Работа в России» </a:t>
            </a: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Обновление содержания СПО (ускоренные модели </a:t>
            </a:r>
            <a:r>
              <a:rPr lang="ru-RU"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подготовки «Педколледж+вуз») </a:t>
            </a: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Развитие профориентационных моделей, включая </a:t>
            </a:r>
            <a:r>
              <a:rPr lang="ru-RU"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педагогические классы </a:t>
            </a: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Внедрение системы наставничества на различных </a:t>
            </a:r>
            <a:r>
              <a:rPr lang="ru-RU"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этапах профессионального становления </a:t>
            </a: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Программы поддержки и привлечения педагогических </a:t>
            </a:r>
            <a:r>
              <a:rPr lang="ru-RU"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кадров «Земский учитель», «Учитель +», муниципальные </a:t>
            </a:r>
            <a:r>
              <a:rPr lang="ru-RU"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меры поддержки </a:t>
            </a:r>
          </a:p>
          <a:p>
            <a:r>
              <a:rPr sz="2000">
                <a:solidFill>
                  <a:srgbClr val="338A4A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●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Совмещение обучения в КГПУ им. В.П. Астафьева </a:t>
            </a:r>
            <a:r>
              <a:rPr lang="ru-RU"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и работы в образовательных организациях (19% от обучающихся по специальности </a:t>
            </a:r>
            <a:r>
              <a:rPr lang="ru-RU"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«Образование и педагогические науки»)</a:t>
            </a:r>
          </a:p>
        </p:txBody>
      </p:sp>
      <p:pic>
        <p:nvPicPr>
          <p:cNvPr id="3" name="Изображение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160" y="1573530"/>
            <a:ext cx="3218180" cy="32607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14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8880" y="1055688"/>
            <a:ext cx="693738" cy="3222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1"/>
          <p:cNvSpPr/>
          <p:nvPr/>
        </p:nvSpPr>
        <p:spPr>
          <a:xfrm>
            <a:off x="952500" y="2430145"/>
            <a:ext cx="10610215" cy="5226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lnSpc>
                <a:spcPts val="3365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5" name="Изображение 4" descr="Снимок экрана 2025-08-25 2057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80" y="0"/>
            <a:ext cx="1694815" cy="1524635"/>
          </a:xfrm>
          <a:prstGeom prst="rect">
            <a:avLst/>
          </a:prstGeom>
        </p:spPr>
      </p:pic>
      <p:sp>
        <p:nvSpPr>
          <p:cNvPr id="21506" name="Прямоугольник 1"/>
          <p:cNvSpPr/>
          <p:nvPr/>
        </p:nvSpPr>
        <p:spPr>
          <a:xfrm>
            <a:off x="2099945" y="245110"/>
            <a:ext cx="4466590" cy="9544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ts val="3365"/>
              </a:lnSpc>
              <a:buNone/>
            </a:pPr>
            <a:r>
              <a:rPr lang="ru-RU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образования </a:t>
            </a:r>
          </a:p>
          <a:p>
            <a:pPr algn="ctr" eaLnBrk="1" hangingPunct="1">
              <a:lnSpc>
                <a:spcPts val="3365"/>
              </a:lnSpc>
              <a:buNone/>
            </a:pPr>
            <a:r>
              <a:rPr lang="ru-RU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города Бородино</a:t>
            </a:r>
          </a:p>
        </p:txBody>
      </p:sp>
      <p:pic>
        <p:nvPicPr>
          <p:cNvPr id="21513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3788" y="217488"/>
            <a:ext cx="500062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4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475" y="1131888"/>
            <a:ext cx="693738" cy="3222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00" y="141288"/>
            <a:ext cx="50006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113" y="1055688"/>
            <a:ext cx="877888" cy="32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651" name="Rectangle 4"/>
          <p:cNvSpPr/>
          <p:nvPr/>
        </p:nvSpPr>
        <p:spPr>
          <a:xfrm>
            <a:off x="797560" y="234950"/>
            <a:ext cx="10092055" cy="1200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lnSpc>
                <a:spcPts val="3365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Тематические</a:t>
            </a:r>
            <a:r>
              <a:rPr lang="en-US" alt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секции</a:t>
            </a:r>
            <a:r>
              <a:rPr lang="en-US" alt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приоритетным</a:t>
            </a:r>
            <a:r>
              <a:rPr lang="en-US" alt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направлениям</a:t>
            </a:r>
            <a:r>
              <a:rPr lang="en-US" alt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r>
              <a:rPr lang="en-US" alt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  <a:r>
              <a:rPr lang="en-US" alt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en-US" alt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города</a:t>
            </a:r>
            <a:r>
              <a:rPr lang="en-US" alt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Бородино</a:t>
            </a:r>
            <a:r>
              <a:rPr lang="ru-RU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2025/2026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учебном</a:t>
            </a:r>
            <a:r>
              <a:rPr lang="en-US" alt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1635125" y="1377950"/>
            <a:ext cx="9679305" cy="6554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/>
            <a:r>
              <a:rPr sz="2000" i="0">
                <a:solidFill>
                  <a:schemeClr val="tx1"/>
                </a:solidFill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Направление «ПОВЫШЕНИЕ ЭФФЕКТИВНОСТИ СИСТЕМЫ ВЫЯВЛЕНИЯ, ПОДДЕРЖКИ И РАЗВИТИЯ</a:t>
            </a:r>
            <a:r>
              <a:rPr lang="ru-RU" sz="2000" i="0">
                <a:solidFill>
                  <a:schemeClr val="tx1"/>
                </a:solidFill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 </a:t>
            </a:r>
            <a:r>
              <a:rPr sz="2000" i="0">
                <a:solidFill>
                  <a:schemeClr val="tx1"/>
                </a:solidFill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СПОСОБНОСТЕЙ И ТАЛАНТОВ ДЕТЕЙ»</a:t>
            </a:r>
            <a:r>
              <a:rPr lang="ru-RU" sz="2000" i="0">
                <a:solidFill>
                  <a:schemeClr val="tx1"/>
                </a:solidFill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 (каб. 2-10)</a:t>
            </a:r>
          </a:p>
          <a:p>
            <a:pPr marL="0" indent="0" algn="l"/>
            <a:endParaRPr sz="2000">
              <a:latin typeface="Times New Roman" panose="02020603050405020304" pitchFamily="18" charset="0"/>
              <a:ea typeface="YS Text"/>
              <a:cs typeface="Times New Roman" panose="02020603050405020304" pitchFamily="18" charset="0"/>
              <a:sym typeface="+mn-ea"/>
            </a:endParaRPr>
          </a:p>
          <a:p>
            <a:pPr marL="0" indent="0" algn="l"/>
            <a:r>
              <a:rPr sz="2000"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Направление «САМООПРЕДЕЛЕНИЕ И РАННЯЯ ПРОФЕССИОНАЛЬНАЯ ОРИЕНТАЦИЯ ДЕТЕЙ»</a:t>
            </a:r>
            <a:r>
              <a:rPr lang="ru-RU" sz="2000"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 (каб. 2-12)</a:t>
            </a:r>
          </a:p>
          <a:p>
            <a:pPr marL="0" indent="0" algn="l"/>
            <a:endParaRPr lang="ru-RU" sz="2000">
              <a:latin typeface="Times New Roman" panose="02020603050405020304" pitchFamily="18" charset="0"/>
              <a:ea typeface="YS Text"/>
              <a:cs typeface="Times New Roman" panose="02020603050405020304" pitchFamily="18" charset="0"/>
              <a:sym typeface="+mn-ea"/>
            </a:endParaRPr>
          </a:p>
          <a:p>
            <a:pPr marL="0" indent="0" algn="l"/>
            <a:r>
              <a:rPr sz="2000"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Направление «СИСТЕМА УПРАВЛЕНИЯ КАЧЕСТВОМ МАТЕМАТИЧЕСКОГО И ЕСТ</a:t>
            </a:r>
            <a:r>
              <a:rPr lang="ru-RU" sz="2000"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Е</a:t>
            </a:r>
            <a:r>
              <a:rPr sz="2000"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СТВЕННО-НАУЧНОГО</a:t>
            </a:r>
            <a:r>
              <a:rPr lang="ru-RU" sz="2000"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 </a:t>
            </a:r>
            <a:r>
              <a:rPr sz="2000"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ОБРАЗОВАНИЯ»</a:t>
            </a:r>
            <a:r>
              <a:rPr lang="ru-RU" sz="2000"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 (каб. 1-7)</a:t>
            </a:r>
          </a:p>
          <a:p>
            <a:pPr marL="0" indent="0" algn="l"/>
            <a:endParaRPr lang="ru-RU" sz="2000" b="0" i="0">
              <a:solidFill>
                <a:schemeClr val="tx1"/>
              </a:solidFill>
              <a:latin typeface="Times New Roman" panose="02020603050405020304" pitchFamily="18" charset="0"/>
              <a:ea typeface="YS Text"/>
              <a:cs typeface="Times New Roman" panose="02020603050405020304" pitchFamily="18" charset="0"/>
              <a:sym typeface="+mn-ea"/>
            </a:endParaRPr>
          </a:p>
          <a:p>
            <a:pPr marL="0" indent="0" algn="l"/>
            <a:r>
              <a:rPr sz="2000"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Направление «ВОСПИТАНИЕ: НОВЫЕ ВЫЗОВЫ И АКЦЕНТЫ»</a:t>
            </a:r>
            <a:r>
              <a:rPr lang="ru-RU" sz="2000"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 (каб. 2-8)</a:t>
            </a:r>
          </a:p>
          <a:p>
            <a:pPr marL="0" indent="0" algn="l"/>
            <a:endParaRPr sz="2000">
              <a:latin typeface="Times New Roman" panose="02020603050405020304" pitchFamily="18" charset="0"/>
              <a:ea typeface="YS Text"/>
              <a:cs typeface="Times New Roman" panose="02020603050405020304" pitchFamily="18" charset="0"/>
              <a:sym typeface="+mn-ea"/>
            </a:endParaRPr>
          </a:p>
          <a:p>
            <a:pPr marL="0" indent="0" algn="l"/>
            <a:r>
              <a:rPr sz="2000"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Направление «ДОСТУПНОЕ И КАЧЕСТВЕННОЕ ДОПОЛНИТЕЛЬНОЕ ОБРАЗОВАНИЕ ЕСТЕСТВЕННО-НАУЧНОЙ И</a:t>
            </a:r>
            <a:r>
              <a:rPr lang="ru-RU" sz="2000"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 </a:t>
            </a:r>
            <a:r>
              <a:rPr sz="2000"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ТЕХНИЧЕСКОЙ НАПРАВЛЕННОСТИ»</a:t>
            </a:r>
            <a:r>
              <a:rPr lang="ru-RU" sz="2000"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 (каб. 2-13)</a:t>
            </a:r>
          </a:p>
          <a:p>
            <a:pPr marL="0" indent="0" algn="l"/>
            <a:endParaRPr sz="2000">
              <a:latin typeface="Times New Roman" panose="02020603050405020304" pitchFamily="18" charset="0"/>
              <a:ea typeface="YS Text"/>
              <a:cs typeface="Times New Roman" panose="02020603050405020304" pitchFamily="18" charset="0"/>
              <a:sym typeface="+mn-ea"/>
            </a:endParaRPr>
          </a:p>
          <a:p>
            <a:pPr marL="0" indent="0" algn="l"/>
            <a:r>
              <a:rPr sz="2000"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Направление «ЦИФРОВАЯ ТРАНСФОРМАЦИЯ ОБРАЗОВАНИЯ»</a:t>
            </a:r>
            <a:r>
              <a:rPr lang="ru-RU" sz="2000"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 (каб. 2-14)</a:t>
            </a:r>
            <a:endParaRPr sz="2000" b="0" i="0">
              <a:solidFill>
                <a:schemeClr val="tx1"/>
              </a:solidFill>
              <a:latin typeface="Times New Roman" panose="02020603050405020304" pitchFamily="18" charset="0"/>
              <a:ea typeface="YS Text"/>
              <a:cs typeface="Times New Roman" panose="02020603050405020304" pitchFamily="18" charset="0"/>
            </a:endParaRPr>
          </a:p>
          <a:p>
            <a:pPr marL="0" indent="0" algn="l"/>
            <a:endParaRPr sz="2000" b="0" i="0">
              <a:solidFill>
                <a:schemeClr val="tx1"/>
              </a:solidFill>
              <a:latin typeface="Times New Roman" panose="02020603050405020304" pitchFamily="18" charset="0"/>
              <a:ea typeface="YS Text"/>
              <a:cs typeface="Times New Roman" panose="02020603050405020304" pitchFamily="18" charset="0"/>
            </a:endParaRPr>
          </a:p>
          <a:p>
            <a:pPr marL="0" indent="0" algn="l"/>
            <a:endParaRPr sz="2000" b="0" i="0">
              <a:solidFill>
                <a:schemeClr val="tx1"/>
              </a:solidFill>
              <a:latin typeface="Times New Roman" panose="02020603050405020304" pitchFamily="18" charset="0"/>
              <a:ea typeface="YS Text"/>
              <a:cs typeface="Times New Roman" panose="02020603050405020304" pitchFamily="18" charset="0"/>
            </a:endParaRPr>
          </a:p>
          <a:p>
            <a:pPr marL="0" indent="0" algn="l"/>
            <a:endParaRPr sz="2000" b="0" i="0">
              <a:solidFill>
                <a:schemeClr val="tx1"/>
              </a:solidFill>
              <a:latin typeface="Times New Roman" panose="02020603050405020304" pitchFamily="18" charset="0"/>
              <a:ea typeface="YS Text"/>
              <a:cs typeface="Times New Roman" panose="02020603050405020304" pitchFamily="18" charset="0"/>
            </a:endParaRPr>
          </a:p>
          <a:p>
            <a:pPr marL="0" indent="0" algn="l"/>
            <a:endParaRPr sz="2000" b="0" i="0">
              <a:solidFill>
                <a:schemeClr val="tx1"/>
              </a:solidFill>
              <a:latin typeface="Times New Roman" panose="02020603050405020304" pitchFamily="18" charset="0"/>
              <a:ea typeface="YS Text"/>
              <a:cs typeface="Times New Roman" panose="02020603050405020304" pitchFamily="18" charset="0"/>
            </a:endParaRPr>
          </a:p>
          <a:p>
            <a:pPr marL="0" indent="0" algn="l"/>
            <a:endParaRPr lang="ru-RU" sz="2000" i="0">
              <a:solidFill>
                <a:schemeClr val="tx1"/>
              </a:solidFill>
              <a:latin typeface="Times New Roman" panose="02020603050405020304" pitchFamily="18" charset="0"/>
              <a:ea typeface="YS Text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с вырезом 4"/>
          <p:cNvSpPr/>
          <p:nvPr/>
        </p:nvSpPr>
        <p:spPr>
          <a:xfrm>
            <a:off x="929640" y="1564640"/>
            <a:ext cx="473710" cy="210185"/>
          </a:xfrm>
          <a:prstGeom prst="notched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929640" y="2480945"/>
            <a:ext cx="473710" cy="210185"/>
          </a:xfrm>
          <a:prstGeom prst="notched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3" name="Стрелка вправо с вырезом 12"/>
          <p:cNvSpPr/>
          <p:nvPr/>
        </p:nvSpPr>
        <p:spPr>
          <a:xfrm>
            <a:off x="929640" y="3397250"/>
            <a:ext cx="473710" cy="210185"/>
          </a:xfrm>
          <a:prstGeom prst="notched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5" name="Стрелка вправо с вырезом 14"/>
          <p:cNvSpPr/>
          <p:nvPr/>
        </p:nvSpPr>
        <p:spPr>
          <a:xfrm>
            <a:off x="929640" y="4236720"/>
            <a:ext cx="473710" cy="210185"/>
          </a:xfrm>
          <a:prstGeom prst="notched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929640" y="5076190"/>
            <a:ext cx="473710" cy="210185"/>
          </a:xfrm>
          <a:prstGeom prst="notched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7" name="Стрелка вправо с вырезом 16"/>
          <p:cNvSpPr/>
          <p:nvPr/>
        </p:nvSpPr>
        <p:spPr>
          <a:xfrm>
            <a:off x="929640" y="6056630"/>
            <a:ext cx="473710" cy="210185"/>
          </a:xfrm>
          <a:prstGeom prst="notched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0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1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2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4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3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5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6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7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8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9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0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21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22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3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4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9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5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1959</Words>
  <Application>Microsoft Office PowerPoint</Application>
  <PresentationFormat>Широкоэкранный</PresentationFormat>
  <Paragraphs>416</Paragraphs>
  <Slides>28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62" baseType="lpstr">
      <vt:lpstr>Arial</vt:lpstr>
      <vt:lpstr>Arial Black</vt:lpstr>
      <vt:lpstr>Arial-BoldMT</vt:lpstr>
      <vt:lpstr>Calibri</vt:lpstr>
      <vt:lpstr>Century Gothic</vt:lpstr>
      <vt:lpstr>Montserrat-Bold</vt:lpstr>
      <vt:lpstr>Times New Roman</vt:lpstr>
      <vt:lpstr>Verdana</vt:lpstr>
      <vt:lpstr>Wingdings 3</vt:lpstr>
      <vt:lpstr>YS Text</vt:lpstr>
      <vt:lpstr>Легкий дым</vt:lpstr>
      <vt:lpstr>1_Легкий дым</vt:lpstr>
      <vt:lpstr>3_Легкий дым</vt:lpstr>
      <vt:lpstr>6_Легкий дым</vt:lpstr>
      <vt:lpstr>7_Легкий дым</vt:lpstr>
      <vt:lpstr>8_Легкий дым</vt:lpstr>
      <vt:lpstr>10_Легкий дым</vt:lpstr>
      <vt:lpstr>11_Легкий дым</vt:lpstr>
      <vt:lpstr>12_Легкий дым</vt:lpstr>
      <vt:lpstr>14_Легкий дым</vt:lpstr>
      <vt:lpstr>13_Легкий дым</vt:lpstr>
      <vt:lpstr>15_Легкий дым</vt:lpstr>
      <vt:lpstr>16_Легкий дым</vt:lpstr>
      <vt:lpstr>17_Легкий дым</vt:lpstr>
      <vt:lpstr>18_Легкий дым</vt:lpstr>
      <vt:lpstr>19_Легкий дым</vt:lpstr>
      <vt:lpstr>20_Легкий дым</vt:lpstr>
      <vt:lpstr>21_Легкий дым</vt:lpstr>
      <vt:lpstr>22_Легкий дым</vt:lpstr>
      <vt:lpstr>23_Легкий дым</vt:lpstr>
      <vt:lpstr>24_Легкий дым</vt:lpstr>
      <vt:lpstr>9_Легкий дым</vt:lpstr>
      <vt:lpstr>25_Легкий дым</vt:lpstr>
      <vt:lpstr>Microsoft Excel Chart</vt:lpstr>
      <vt:lpstr>Презентация PowerPoint</vt:lpstr>
      <vt:lpstr>Презентация PowerPoint</vt:lpstr>
      <vt:lpstr>Презентация PowerPoint</vt:lpstr>
      <vt:lpstr>ДОСТУПНОСТЬ ДОШКОЛЬНОГО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Изменение содержания образования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ФЕДЕРАЛЬНЫЙ ПРОЕКТ  «ВСЕ ЛУЧШЕЕ - ДЕТЯМ»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УСЛОВИЙ ДЛЯ ВОСПИТАНИЯ ГАРМОНИЧНО РАЗВИТОЙ, ПАТРИОТИЧНОЙ И СОЦИАЛЬНО ОТВЕТСТВЕННОЙ ЛИЧНОСТИ НА ОСНОВЕ ТРАДИЦИОННЫХ РОССИЙСКИХ ДУХОВНО-НРАВСТВЕННЫХ И КУЛЬТУРНО-ИСТОРИЧЕСКИХ ЦЕННОСТЕЙ</dc:title>
  <dc:creator>Федореева Елена Владимировна</dc:creator>
  <cp:lastModifiedBy>Пользователь</cp:lastModifiedBy>
  <cp:revision>24</cp:revision>
  <dcterms:created xsi:type="dcterms:W3CDTF">2025-08-25T13:54:00Z</dcterms:created>
  <dcterms:modified xsi:type="dcterms:W3CDTF">2025-08-29T06:24:49Z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5801623DE0A046F8BF3BD082D8720410_12</vt:lpwstr>
  </property>
  <property fmtid="{D5CDD505-2E9C-101B-9397-08002B2CF9AE}" pid="3" name="KSOProductBuildVer">
    <vt:lpwstr>1049-12.2.0.21931</vt:lpwstr>
  </property>
</Properties>
</file>