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4"/>
  </p:notesMasterIdLst>
  <p:sldIdLst>
    <p:sldId id="256" r:id="rId2"/>
    <p:sldId id="257" r:id="rId3"/>
    <p:sldId id="260" r:id="rId4"/>
    <p:sldId id="312" r:id="rId5"/>
    <p:sldId id="261" r:id="rId6"/>
    <p:sldId id="258" r:id="rId7"/>
    <p:sldId id="262" r:id="rId8"/>
    <p:sldId id="259" r:id="rId9"/>
    <p:sldId id="263" r:id="rId10"/>
    <p:sldId id="264" r:id="rId11"/>
    <p:sldId id="265" r:id="rId12"/>
    <p:sldId id="266" r:id="rId13"/>
    <p:sldId id="267" r:id="rId14"/>
    <p:sldId id="268" r:id="rId15"/>
    <p:sldId id="300" r:id="rId16"/>
    <p:sldId id="269" r:id="rId17"/>
    <p:sldId id="270" r:id="rId18"/>
    <p:sldId id="301" r:id="rId19"/>
    <p:sldId id="271" r:id="rId20"/>
    <p:sldId id="272" r:id="rId21"/>
    <p:sldId id="273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274" r:id="rId30"/>
    <p:sldId id="275" r:id="rId31"/>
    <p:sldId id="276" r:id="rId32"/>
    <p:sldId id="278" r:id="rId33"/>
    <p:sldId id="279" r:id="rId34"/>
    <p:sldId id="280" r:id="rId35"/>
    <p:sldId id="281" r:id="rId36"/>
    <p:sldId id="310" r:id="rId37"/>
    <p:sldId id="282" r:id="rId38"/>
    <p:sldId id="283" r:id="rId39"/>
    <p:sldId id="284" r:id="rId40"/>
    <p:sldId id="285" r:id="rId41"/>
    <p:sldId id="309" r:id="rId42"/>
    <p:sldId id="311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E5E9"/>
    <a:srgbClr val="DDE3E7"/>
    <a:srgbClr val="DEE6EE"/>
    <a:srgbClr val="F6FAFC"/>
    <a:srgbClr val="E7EDF5"/>
    <a:srgbClr val="D1D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75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68728432352014E-2"/>
          <c:y val="4.9179087614093037E-2"/>
          <c:w val="0.69564400225496092"/>
          <c:h val="0.66038745591322712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недостаточный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Бородино2022</c:v>
                </c:pt>
                <c:pt idx="3">
                  <c:v>Кр.край 2022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1.01</c:v>
                </c:pt>
                <c:pt idx="1">
                  <c:v>2.63</c:v>
                </c:pt>
                <c:pt idx="2">
                  <c:v>1.04</c:v>
                </c:pt>
                <c:pt idx="3">
                  <c:v>7.44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9E-46B7-94F3-47E60BD2E85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пониженный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Бородино2022</c:v>
                </c:pt>
                <c:pt idx="3">
                  <c:v>Кр.край 2022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3.52</c:v>
                </c:pt>
                <c:pt idx="1">
                  <c:v>19.010000000000005</c:v>
                </c:pt>
                <c:pt idx="2">
                  <c:v>3.63</c:v>
                </c:pt>
                <c:pt idx="3">
                  <c:v>19.3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E9E-46B7-94F3-47E60BD2E85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базовый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Бородино2022</c:v>
                </c:pt>
                <c:pt idx="3">
                  <c:v>Кр.край 2022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51.760000000000005</c:v>
                </c:pt>
                <c:pt idx="1">
                  <c:v>56.24</c:v>
                </c:pt>
                <c:pt idx="2">
                  <c:v>58.03</c:v>
                </c:pt>
                <c:pt idx="3">
                  <c:v>55.98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E9E-46B7-94F3-47E60BD2E85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повышенный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Бородино2022</c:v>
                </c:pt>
                <c:pt idx="3">
                  <c:v>Кр.край 2022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43.720000000000006</c:v>
                </c:pt>
                <c:pt idx="1">
                  <c:v>22.110000000000003</c:v>
                </c:pt>
                <c:pt idx="2">
                  <c:v>37.309999999999995</c:v>
                </c:pt>
                <c:pt idx="3">
                  <c:v>17.29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E9E-46B7-94F3-47E60BD2E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803840"/>
        <c:axId val="28805376"/>
        <c:axId val="0"/>
      </c:bar3DChart>
      <c:catAx>
        <c:axId val="2880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90" b="1" i="0" baseline="0">
                <a:solidFill>
                  <a:srgbClr val="002060"/>
                </a:solidFill>
              </a:defRPr>
            </a:pPr>
            <a:endParaRPr lang="ru-RU"/>
          </a:p>
        </c:txPr>
        <c:crossAx val="28805376"/>
        <c:crosses val="autoZero"/>
        <c:auto val="1"/>
        <c:lblAlgn val="ctr"/>
        <c:lblOffset val="100"/>
        <c:noMultiLvlLbl val="0"/>
      </c:catAx>
      <c:valAx>
        <c:axId val="288053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88038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недостаточный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 2022</c:v>
                </c:pt>
                <c:pt idx="3">
                  <c:v>Кр.край 2022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1.81</c:v>
                </c:pt>
                <c:pt idx="1">
                  <c:v>11.49</c:v>
                </c:pt>
                <c:pt idx="2">
                  <c:v>10.47</c:v>
                </c:pt>
                <c:pt idx="3">
                  <c:v>22.67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DF-41E7-8681-43F1BBCDEAD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пониженный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 2022</c:v>
                </c:pt>
                <c:pt idx="3">
                  <c:v>Кр.край 2022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16.27</c:v>
                </c:pt>
                <c:pt idx="1">
                  <c:v>30.08</c:v>
                </c:pt>
                <c:pt idx="2">
                  <c:v>19.899999999999999</c:v>
                </c:pt>
                <c:pt idx="3">
                  <c:v>34.949999999999996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DF-41E7-8681-43F1BBCDEAD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базовый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 2022</c:v>
                </c:pt>
                <c:pt idx="3">
                  <c:v>Кр.край 2022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63.86</c:v>
                </c:pt>
                <c:pt idx="1">
                  <c:v>51.339999999999996</c:v>
                </c:pt>
                <c:pt idx="2">
                  <c:v>47.120000000000005</c:v>
                </c:pt>
                <c:pt idx="3">
                  <c:v>34.71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BDF-41E7-8681-43F1BBCDEAD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повышенный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 2022</c:v>
                </c:pt>
                <c:pt idx="3">
                  <c:v>Кр.край 2022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18.07</c:v>
                </c:pt>
                <c:pt idx="1">
                  <c:v>7.09</c:v>
                </c:pt>
                <c:pt idx="2">
                  <c:v>22.51</c:v>
                </c:pt>
                <c:pt idx="3">
                  <c:v>7.67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BDF-41E7-8681-43F1BBCDE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9254400"/>
        <c:axId val="29255936"/>
        <c:axId val="0"/>
      </c:bar3DChart>
      <c:catAx>
        <c:axId val="29254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0">
                <a:solidFill>
                  <a:srgbClr val="002060"/>
                </a:solidFill>
              </a:defRPr>
            </a:pPr>
            <a:endParaRPr lang="ru-RU"/>
          </a:p>
        </c:txPr>
        <c:crossAx val="29255936"/>
        <c:crosses val="autoZero"/>
        <c:auto val="1"/>
        <c:lblAlgn val="ctr"/>
        <c:lblOffset val="100"/>
        <c:noMultiLvlLbl val="0"/>
      </c:catAx>
      <c:valAx>
        <c:axId val="292559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92544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ниже базового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 2022</c:v>
                </c:pt>
                <c:pt idx="3">
                  <c:v>Кр. край 2022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50.97</c:v>
                </c:pt>
                <c:pt idx="1">
                  <c:v>46.120000000000005</c:v>
                </c:pt>
                <c:pt idx="2">
                  <c:v>6.96</c:v>
                </c:pt>
                <c:pt idx="3">
                  <c:v>17.3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D0-42A0-AC38-21B87BDB82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базовый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 2022</c:v>
                </c:pt>
                <c:pt idx="3">
                  <c:v>Кр. край 2022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47.1</c:v>
                </c:pt>
                <c:pt idx="1">
                  <c:v>50.349999999999994</c:v>
                </c:pt>
                <c:pt idx="2">
                  <c:v>59.49</c:v>
                </c:pt>
                <c:pt idx="3">
                  <c:v>64.7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0D0-42A0-AC38-21B87BDB828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повышенный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 2022</c:v>
                </c:pt>
                <c:pt idx="3">
                  <c:v>Кр. край 2022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1.9400000000000002</c:v>
                </c:pt>
                <c:pt idx="1">
                  <c:v>3.23</c:v>
                </c:pt>
                <c:pt idx="2">
                  <c:v>33.54</c:v>
                </c:pt>
                <c:pt idx="3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0D0-42A0-AC38-21B87BDB82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883968"/>
        <c:axId val="28889856"/>
        <c:axId val="0"/>
      </c:bar3DChart>
      <c:catAx>
        <c:axId val="28883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889856"/>
        <c:crosses val="autoZero"/>
        <c:auto val="1"/>
        <c:lblAlgn val="ctr"/>
        <c:lblOffset val="100"/>
        <c:noMultiLvlLbl val="0"/>
      </c:catAx>
      <c:valAx>
        <c:axId val="288898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88839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Ниже базового 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 2022</c:v>
                </c:pt>
                <c:pt idx="3">
                  <c:v>Кр.край 2022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30.53</c:v>
                </c:pt>
                <c:pt idx="1">
                  <c:v>32.56</c:v>
                </c:pt>
                <c:pt idx="2">
                  <c:v>23.29</c:v>
                </c:pt>
                <c:pt idx="3">
                  <c:v>52.28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2F-4420-A073-83F78F32CAA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Базовый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 2022</c:v>
                </c:pt>
                <c:pt idx="3">
                  <c:v>Кр.край 2022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50</c:v>
                </c:pt>
                <c:pt idx="1">
                  <c:v>46.09</c:v>
                </c:pt>
                <c:pt idx="2">
                  <c:v>54.790000000000006</c:v>
                </c:pt>
                <c:pt idx="3">
                  <c:v>40.879999999999995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82F-4420-A073-83F78F32CAA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Повышенный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Бородино 2021</c:v>
                </c:pt>
                <c:pt idx="1">
                  <c:v>Кр.край 2021</c:v>
                </c:pt>
                <c:pt idx="2">
                  <c:v>Бородино 2022</c:v>
                </c:pt>
                <c:pt idx="3">
                  <c:v>Кр.край 2022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19.47</c:v>
                </c:pt>
                <c:pt idx="1">
                  <c:v>21.36</c:v>
                </c:pt>
                <c:pt idx="2">
                  <c:v>21.919999999999998</c:v>
                </c:pt>
                <c:pt idx="3">
                  <c:v>6.84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82F-4420-A073-83F78F32C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9308416"/>
        <c:axId val="29309952"/>
        <c:axId val="0"/>
      </c:bar3DChart>
      <c:catAx>
        <c:axId val="29308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309952"/>
        <c:crosses val="autoZero"/>
        <c:auto val="1"/>
        <c:lblAlgn val="ctr"/>
        <c:lblOffset val="100"/>
        <c:noMultiLvlLbl val="0"/>
      </c:catAx>
      <c:valAx>
        <c:axId val="293099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93084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layout>
        <c:manualLayout>
          <c:xMode val="edge"/>
          <c:yMode val="edge"/>
          <c:x val="2.1050430063340054E-2"/>
          <c:y val="6.5439681231461468E-3"/>
        </c:manualLayout>
      </c:layout>
      <c:overlay val="0"/>
      <c:txPr>
        <a:bodyPr/>
        <a:lstStyle/>
        <a:p>
          <a:pPr>
            <a:defRPr sz="2800">
              <a:solidFill>
                <a:srgbClr val="002060"/>
              </a:solidFill>
            </a:defRPr>
          </a:pPr>
          <a:endParaRPr lang="ru-RU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108954116417142E-2"/>
          <c:y val="0.16206137056971426"/>
          <c:w val="0.92889104588358296"/>
          <c:h val="0.374107836865573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получивших "2"</c:v>
                </c:pt>
              </c:strCache>
            </c:strRef>
          </c:tx>
          <c:invertIfNegative val="0"/>
          <c:cat>
            <c:strRef>
              <c:f>Лист1!$A$2:$A$12</c:f>
              <c:strCache>
                <c:ptCount val="11"/>
                <c:pt idx="0">
                  <c:v>русский язык</c:v>
                </c:pt>
                <c:pt idx="1">
                  <c:v>математика</c:v>
                </c:pt>
                <c:pt idx="2">
                  <c:v>химия</c:v>
                </c:pt>
                <c:pt idx="3">
                  <c:v>информатика</c:v>
                </c:pt>
                <c:pt idx="4">
                  <c:v>физика</c:v>
                </c:pt>
                <c:pt idx="5">
                  <c:v>биология</c:v>
                </c:pt>
                <c:pt idx="6">
                  <c:v>обществознание</c:v>
                </c:pt>
                <c:pt idx="7">
                  <c:v>английский язык</c:v>
                </c:pt>
                <c:pt idx="8">
                  <c:v>литература</c:v>
                </c:pt>
                <c:pt idx="9">
                  <c:v>история</c:v>
                </c:pt>
                <c:pt idx="10">
                  <c:v>география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3</c:v>
                </c:pt>
                <c:pt idx="1">
                  <c:v>19</c:v>
                </c:pt>
                <c:pt idx="2">
                  <c:v>0</c:v>
                </c:pt>
                <c:pt idx="3">
                  <c:v>3</c:v>
                </c:pt>
                <c:pt idx="4">
                  <c:v>9</c:v>
                </c:pt>
                <c:pt idx="5">
                  <c:v>4</c:v>
                </c:pt>
                <c:pt idx="6">
                  <c:v>5</c:v>
                </c:pt>
                <c:pt idx="7">
                  <c:v>0</c:v>
                </c:pt>
                <c:pt idx="8">
                  <c:v>14</c:v>
                </c:pt>
                <c:pt idx="9">
                  <c:v>0</c:v>
                </c:pt>
                <c:pt idx="10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26-4586-99AE-D7DF78161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3634560"/>
        <c:axId val="73636096"/>
        <c:axId val="0"/>
      </c:bar3DChart>
      <c:catAx>
        <c:axId val="73634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3636096"/>
        <c:crosses val="autoZero"/>
        <c:auto val="1"/>
        <c:lblAlgn val="ctr"/>
        <c:lblOffset val="100"/>
        <c:noMultiLvlLbl val="0"/>
      </c:catAx>
      <c:valAx>
        <c:axId val="73636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3634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педагогов, разработавших ИОМ и приступивших к реализации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BF-4EBE-A1B2-95B3515BEE4D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18D-46E3-9622-F96885FCD678}"/>
              </c:ext>
            </c:extLst>
          </c:dPt>
          <c:cat>
            <c:strRef>
              <c:f>Лист1!$A$2:$A$3</c:f>
              <c:strCache>
                <c:ptCount val="2"/>
                <c:pt idx="0">
                  <c:v>2020-2021 учебный год</c:v>
                </c:pt>
                <c:pt idx="1">
                  <c:v>2021-2022 учебный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27</c:v>
                </c:pt>
                <c:pt idx="1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8D-46E3-9622-F96885FCD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4A46A-6E51-49B3-855E-AD32344EC3A7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BC9D9-BAB0-439E-B8D5-C238A538D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75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C9D9-BAB0-439E-B8D5-C238A538DC8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951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C9D9-BAB0-439E-B8D5-C238A538DC86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017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146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337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78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064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860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92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203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931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46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945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3407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178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214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959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633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484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3F05D-9DD3-425D-BB2E-8F112CB307C0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78329EF-24AD-4CA1-BA1E-327F54D50C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5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F87DC34-72C4-4951-8F54-505317DE5F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52" y="254390"/>
            <a:ext cx="815621" cy="8156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8AC78F7-C29D-4242-B858-903B014F9E1C}"/>
              </a:ext>
            </a:extLst>
          </p:cNvPr>
          <p:cNvSpPr txBox="1"/>
          <p:nvPr/>
        </p:nvSpPr>
        <p:spPr>
          <a:xfrm>
            <a:off x="1927273" y="200535"/>
            <a:ext cx="2630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ГОРОДСКОЙ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ПЕДАГОГИЧЕСКИЙ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СОВЕТ /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2022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7559932-EDCA-405A-B48B-9F44E19739CB}"/>
              </a:ext>
            </a:extLst>
          </p:cNvPr>
          <p:cNvSpPr txBox="1"/>
          <p:nvPr/>
        </p:nvSpPr>
        <p:spPr>
          <a:xfrm>
            <a:off x="5613010" y="339034"/>
            <a:ext cx="4507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ОТДЕЛ ОБРАЗОВАНИЯ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АДМИНИСТРАЦИИ ГОРОДА БОРОДИНО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84867BB-ACCC-4984-A72A-E077DB5267D0}"/>
              </a:ext>
            </a:extLst>
          </p:cNvPr>
          <p:cNvSpPr txBox="1"/>
          <p:nvPr/>
        </p:nvSpPr>
        <p:spPr>
          <a:xfrm>
            <a:off x="1509931" y="2644170"/>
            <a:ext cx="917213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«Единое образовательное пространство: новые возможнос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 для качества обучения и воспитания</a:t>
            </a:r>
            <a:r>
              <a:rPr lang="ru-RU" sz="3200" b="1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B619226-7DF6-414C-A191-1D057F1F4118}"/>
              </a:ext>
            </a:extLst>
          </p:cNvPr>
          <p:cNvSpPr txBox="1"/>
          <p:nvPr/>
        </p:nvSpPr>
        <p:spPr>
          <a:xfrm>
            <a:off x="149353" y="6234278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ОЛЬГА АЛЕКСАНДРОВНА ТРАВНИКОВА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7BDDDA0-DD59-47A2-8566-EF22474002BA}"/>
              </a:ext>
            </a:extLst>
          </p:cNvPr>
          <p:cNvSpPr txBox="1"/>
          <p:nvPr/>
        </p:nvSpPr>
        <p:spPr>
          <a:xfrm>
            <a:off x="332896" y="6509212"/>
            <a:ext cx="4150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</a:rPr>
              <a:t>НАЧАЛЬНИК ОТДЕЛА ОБРАЗОВАНИЯ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C55D350A-B94E-4FAA-AC8C-DE524409E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932" y="118590"/>
            <a:ext cx="1055078" cy="100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54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7891E69-5669-4898-9F3A-E46DA2388C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79" r="19048" b="18469"/>
          <a:stretch/>
        </p:blipFill>
        <p:spPr>
          <a:xfrm>
            <a:off x="-253217" y="0"/>
            <a:ext cx="1244521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AB0BFA4-1AD7-40DA-BB50-B3FDEB6520D6}"/>
              </a:ext>
            </a:extLst>
          </p:cNvPr>
          <p:cNvSpPr txBox="1"/>
          <p:nvPr/>
        </p:nvSpPr>
        <p:spPr>
          <a:xfrm>
            <a:off x="0" y="346850"/>
            <a:ext cx="12439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СУБЪЕКТЫ СИСТЕМЫ ОБРАЗОВАНИЯ ГОРОДА БОРОДИНО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FCF2944-671C-40E3-B28F-B047ABD3C0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7" t="75077" r="39659"/>
          <a:stretch/>
        </p:blipFill>
        <p:spPr>
          <a:xfrm>
            <a:off x="5963719" y="1511062"/>
            <a:ext cx="2708343" cy="21507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0A0F111-99F4-4B08-8AE8-3C9A5A891E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4" r="48876" b="79692"/>
          <a:stretch/>
        </p:blipFill>
        <p:spPr>
          <a:xfrm>
            <a:off x="628119" y="1779150"/>
            <a:ext cx="2355416" cy="182176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20162CB-E604-4DF0-92EC-A0F098F4A6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37948" r="50036" b="41198"/>
          <a:stretch/>
        </p:blipFill>
        <p:spPr>
          <a:xfrm>
            <a:off x="3303727" y="1525264"/>
            <a:ext cx="2155793" cy="190373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D574884E-F913-403F-A148-39E7AF4DC2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7" t="22416" r="35493" b="33002"/>
          <a:stretch/>
        </p:blipFill>
        <p:spPr>
          <a:xfrm>
            <a:off x="9176261" y="1571951"/>
            <a:ext cx="2062971" cy="202896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FC7EA42B-B804-4654-9B33-C46F1429B26F}"/>
              </a:ext>
            </a:extLst>
          </p:cNvPr>
          <p:cNvSpPr txBox="1"/>
          <p:nvPr/>
        </p:nvSpPr>
        <p:spPr>
          <a:xfrm>
            <a:off x="628119" y="4505850"/>
            <a:ext cx="23554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ДОШКОЛЬНЫХ ОБРАЗОВАТЕЛЬНЫХ УЧРЕЖДЕНИЙ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3548510-5D1A-4743-926C-EBD84DF47735}"/>
              </a:ext>
            </a:extLst>
          </p:cNvPr>
          <p:cNvSpPr txBox="1"/>
          <p:nvPr/>
        </p:nvSpPr>
        <p:spPr>
          <a:xfrm>
            <a:off x="1256921" y="3704937"/>
            <a:ext cx="1236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805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175D7EB-DF86-4CBA-BF41-9426A8372E4E}"/>
              </a:ext>
            </a:extLst>
          </p:cNvPr>
          <p:cNvSpPr txBox="1"/>
          <p:nvPr/>
        </p:nvSpPr>
        <p:spPr>
          <a:xfrm>
            <a:off x="3064534" y="4505850"/>
            <a:ext cx="26341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ОБЩЕОБРАЗОВАТЕЛНЫХ ОБРАЗОВАТЕЛЬНЫХ УЧРЕЖДЕНИЙ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BCB8A9B-C626-45F6-AC09-5BF36465631D}"/>
              </a:ext>
            </a:extLst>
          </p:cNvPr>
          <p:cNvSpPr txBox="1"/>
          <p:nvPr/>
        </p:nvSpPr>
        <p:spPr>
          <a:xfrm>
            <a:off x="6763279" y="3661805"/>
            <a:ext cx="1072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884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199C73D3-CF27-4560-BC15-A8A23623A91C}"/>
              </a:ext>
            </a:extLst>
          </p:cNvPr>
          <p:cNvSpPr txBox="1"/>
          <p:nvPr/>
        </p:nvSpPr>
        <p:spPr>
          <a:xfrm>
            <a:off x="5982403" y="4505850"/>
            <a:ext cx="26341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ОХВАЧЕНЫ ДОПОЛНИТЕЛЬНЫМ ОБРАЗОВАНИЕМ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2B76420-4CDE-43F8-BDA1-667B98A11738}"/>
              </a:ext>
            </a:extLst>
          </p:cNvPr>
          <p:cNvSpPr txBox="1"/>
          <p:nvPr/>
        </p:nvSpPr>
        <p:spPr>
          <a:xfrm>
            <a:off x="8890657" y="4505850"/>
            <a:ext cx="26341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 ОБРАЗОВАТЕЛЬНЫХ УЧРЕЖДЕНИЙ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BEE706E-05E4-408D-8176-2FAFC7675DA4}"/>
              </a:ext>
            </a:extLst>
          </p:cNvPr>
          <p:cNvSpPr txBox="1"/>
          <p:nvPr/>
        </p:nvSpPr>
        <p:spPr>
          <a:xfrm>
            <a:off x="9736476" y="3730218"/>
            <a:ext cx="1158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268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4687AA3-FD2E-4308-94C0-D3A78DB46994}"/>
              </a:ext>
            </a:extLst>
          </p:cNvPr>
          <p:cNvSpPr txBox="1"/>
          <p:nvPr/>
        </p:nvSpPr>
        <p:spPr>
          <a:xfrm>
            <a:off x="3773118" y="3730217"/>
            <a:ext cx="1540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2 226</a:t>
            </a:r>
          </a:p>
        </p:txBody>
      </p:sp>
    </p:spTree>
    <p:extLst>
      <p:ext uri="{BB962C8B-B14F-4D97-AF65-F5344CB8AC3E}">
        <p14:creationId xmlns:p14="http://schemas.microsoft.com/office/powerpoint/2010/main" val="1539087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0ADA413-3ACB-462B-88CC-2FB64AE13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" y="-1"/>
            <a:ext cx="12192001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7BAA845-53C7-4EEE-8761-6E4AF0244B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" r="40293"/>
          <a:stretch/>
        </p:blipFill>
        <p:spPr>
          <a:xfrm>
            <a:off x="-2" y="0"/>
            <a:ext cx="733285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781148-4B8A-4736-AF0C-D39B2E975964}"/>
              </a:ext>
            </a:extLst>
          </p:cNvPr>
          <p:cNvSpPr txBox="1"/>
          <p:nvPr/>
        </p:nvSpPr>
        <p:spPr>
          <a:xfrm>
            <a:off x="2275447" y="271587"/>
            <a:ext cx="86542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Bahnschrift SemiBold"/>
              </a:rPr>
              <a:t>НАЦИОНАЛЬНАЯ ДОКТРИНА ОБРАЗОВАНИЯ</a:t>
            </a:r>
          </a:p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Bahnschrift SemiBold"/>
              </a:rPr>
              <a:t>РОССИЙСКОЙ ФЕДЕРАЦИИ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F6314BF-2712-41CF-9520-4F6D2F5D17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67" r="3624"/>
          <a:stretch/>
        </p:blipFill>
        <p:spPr>
          <a:xfrm>
            <a:off x="542227" y="1758461"/>
            <a:ext cx="4666888" cy="3705607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reflection endPos="0" dist="50800" dir="5400000" sy="-100000" algn="bl" rotWithShape="0"/>
          </a:effec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8889A07-BCB0-42A4-ADF7-AA6B2299A01C}"/>
              </a:ext>
            </a:extLst>
          </p:cNvPr>
          <p:cNvSpPr txBox="1"/>
          <p:nvPr/>
        </p:nvSpPr>
        <p:spPr>
          <a:xfrm>
            <a:off x="5469546" y="1756817"/>
            <a:ext cx="61071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«Образование – целенаправленный процесс становления и развития всех сущностных сил и способностей человека, раскрытия сути подлинно человеческого в человеке, помогающего ему устремляться к воплощению национального образовательного идеала»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404C210-A168-441D-9983-FAE607F3A978}"/>
              </a:ext>
            </a:extLst>
          </p:cNvPr>
          <p:cNvSpPr txBox="1"/>
          <p:nvPr/>
        </p:nvSpPr>
        <p:spPr>
          <a:xfrm>
            <a:off x="5460919" y="5201849"/>
            <a:ext cx="6107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* Проект / под ред. чл.-корр. РАО В.И. Слободчикова. Изд. 2-е, исправленное и дополненное. М., 2022. 34 с.</a:t>
            </a:r>
          </a:p>
        </p:txBody>
      </p:sp>
    </p:spTree>
    <p:extLst>
      <p:ext uri="{BB962C8B-B14F-4D97-AF65-F5344CB8AC3E}">
        <p14:creationId xmlns:p14="http://schemas.microsoft.com/office/powerpoint/2010/main" val="973180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презентационная площадка эффективных практик </a:t>
            </a:r>
            <a:r>
              <a:rPr lang="ru-RU"/>
              <a:t>дошкольного </a:t>
            </a:r>
            <a:r>
              <a:rPr lang="ru-RU" smtClean="0"/>
              <a:t>образования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913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2D3BE79-A9EB-4DEC-95B2-A3975CC8A0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" t="1" r="38065" b="42200"/>
          <a:stretch/>
        </p:blipFill>
        <p:spPr>
          <a:xfrm>
            <a:off x="0" y="-1"/>
            <a:ext cx="12323298" cy="68580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0D89AE7-A812-499B-80F8-3D3D2672529F}"/>
              </a:ext>
            </a:extLst>
          </p:cNvPr>
          <p:cNvSpPr txBox="1"/>
          <p:nvPr/>
        </p:nvSpPr>
        <p:spPr>
          <a:xfrm>
            <a:off x="2130864" y="144138"/>
            <a:ext cx="8669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Bahnschrift SemiBold"/>
              </a:rPr>
              <a:t>РЕЗУЛЬТАТЫ ИССЛЕДОВАНИЯ ЦЕННОСТНЫХ ОРИЕНТАЦИЙ ДЕТЕЙ И МОЛОДЕЖИ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F5D68BB-B849-4D51-9CC8-628E2A245A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478"/>
          <a:stretch/>
        </p:blipFill>
        <p:spPr>
          <a:xfrm>
            <a:off x="1404522" y="1242384"/>
            <a:ext cx="9382955" cy="502573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038E47C-50E3-401C-AD6E-6320ED3005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241" t="1" r="38436" b="91863"/>
          <a:stretch/>
        </p:blipFill>
        <p:spPr>
          <a:xfrm>
            <a:off x="5131605" y="1732012"/>
            <a:ext cx="2361762" cy="3760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E387324-2B11-4EA0-841F-BFFB185E96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165" t="20636" r="35023" b="71824"/>
          <a:stretch/>
        </p:blipFill>
        <p:spPr>
          <a:xfrm>
            <a:off x="4343250" y="6067232"/>
            <a:ext cx="3618908" cy="66869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57023001-1FC6-498A-A910-48E3D6E2B73D}"/>
              </a:ext>
            </a:extLst>
          </p:cNvPr>
          <p:cNvSpPr/>
          <p:nvPr/>
        </p:nvSpPr>
        <p:spPr>
          <a:xfrm>
            <a:off x="0" y="0"/>
            <a:ext cx="12323298" cy="685800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482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3274E50A-FB01-4FCF-BC40-3623F82D23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2" r="22395"/>
          <a:stretch/>
        </p:blipFill>
        <p:spPr>
          <a:xfrm rot="10800000">
            <a:off x="-1" y="0"/>
            <a:ext cx="12191995" cy="6858000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="" xmlns:a16="http://schemas.microsoft.com/office/drawing/2014/main" id="{9D8B47B5-9C9C-482E-B0C6-A2E0EAF845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36" y="870207"/>
            <a:ext cx="3378789" cy="2045294"/>
          </a:xfr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D05AC07-7C6E-4BD3-985D-EE0E5D51DB28}"/>
              </a:ext>
            </a:extLst>
          </p:cNvPr>
          <p:cNvSpPr txBox="1"/>
          <p:nvPr/>
        </p:nvSpPr>
        <p:spPr>
          <a:xfrm>
            <a:off x="3601329" y="232896"/>
            <a:ext cx="4989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СТРУКТУРА ДОКЛАДА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6CF39B2-4676-4A83-9C25-3094DC5304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09" y="3835649"/>
            <a:ext cx="2987523" cy="191815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EB4E916-10B6-4BB8-8B55-2585C5ABAB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276" y="989011"/>
            <a:ext cx="3378790" cy="190622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5A4AB5ED-24D5-450E-8DD5-9E76BE2CDE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694" y="3962760"/>
            <a:ext cx="2506612" cy="19097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7E0A7FB-FFF5-4211-BF33-D4075B801A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71" y="3962760"/>
            <a:ext cx="2944837" cy="17293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4C3B191-B6E5-4D3E-B43D-D0E3B8B7C087}"/>
              </a:ext>
            </a:extLst>
          </p:cNvPr>
          <p:cNvSpPr txBox="1"/>
          <p:nvPr/>
        </p:nvSpPr>
        <p:spPr>
          <a:xfrm>
            <a:off x="1656539" y="2749432"/>
            <a:ext cx="36341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«ВОСПИТАНИЕ» «ПРОФОРИЕНТАЦИЯ»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CB069A4-B2EC-40F6-B0D0-857951781586}"/>
              </a:ext>
            </a:extLst>
          </p:cNvPr>
          <p:cNvSpPr txBox="1"/>
          <p:nvPr/>
        </p:nvSpPr>
        <p:spPr>
          <a:xfrm>
            <a:off x="6617669" y="2712636"/>
            <a:ext cx="3946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«ЗДОРОВЬЕ» «ШКОЛЬНЫЙ КЛИМАТ»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8F50912-EAD0-4209-8B1B-2557AC381E72}"/>
              </a:ext>
            </a:extLst>
          </p:cNvPr>
          <p:cNvSpPr txBox="1"/>
          <p:nvPr/>
        </p:nvSpPr>
        <p:spPr>
          <a:xfrm>
            <a:off x="162777" y="5692138"/>
            <a:ext cx="3634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«ЗНАНИЯ»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090162E-F485-4400-851F-A92ACDFEE7F1}"/>
              </a:ext>
            </a:extLst>
          </p:cNvPr>
          <p:cNvSpPr txBox="1"/>
          <p:nvPr/>
        </p:nvSpPr>
        <p:spPr>
          <a:xfrm>
            <a:off x="4278907" y="5642777"/>
            <a:ext cx="3634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«ТВОРЧЕСТВО»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4179F62-CE5B-424F-8DE8-2E94DC77BAF0}"/>
              </a:ext>
            </a:extLst>
          </p:cNvPr>
          <p:cNvSpPr txBox="1"/>
          <p:nvPr/>
        </p:nvSpPr>
        <p:spPr>
          <a:xfrm>
            <a:off x="8245996" y="5657770"/>
            <a:ext cx="3634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«УЧИТЕЛЬ»</a:t>
            </a:r>
          </a:p>
        </p:txBody>
      </p:sp>
    </p:spTree>
    <p:extLst>
      <p:ext uri="{BB962C8B-B14F-4D97-AF65-F5344CB8AC3E}">
        <p14:creationId xmlns:p14="http://schemas.microsoft.com/office/powerpoint/2010/main" val="3033617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68B20CA-900E-4C62-8600-DF781063E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9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73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A2F936F1-F177-4285-80C5-48C969A962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8372"/>
          </a:xfr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2C5A106-39DF-4FA3-A742-4DA99461F17F}"/>
              </a:ext>
            </a:extLst>
          </p:cNvPr>
          <p:cNvSpPr/>
          <p:nvPr/>
        </p:nvSpPr>
        <p:spPr>
          <a:xfrm>
            <a:off x="3235569" y="844062"/>
            <a:ext cx="5669280" cy="379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639099AF-3324-4A48-926F-88A057D344CD}"/>
              </a:ext>
            </a:extLst>
          </p:cNvPr>
          <p:cNvSpPr/>
          <p:nvPr/>
        </p:nvSpPr>
        <p:spPr>
          <a:xfrm>
            <a:off x="0" y="0"/>
            <a:ext cx="12192000" cy="84406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060FE04-2706-4D95-8C78-C725AC498952}"/>
              </a:ext>
            </a:extLst>
          </p:cNvPr>
          <p:cNvSpPr txBox="1"/>
          <p:nvPr/>
        </p:nvSpPr>
        <p:spPr>
          <a:xfrm>
            <a:off x="4098388" y="129643"/>
            <a:ext cx="3995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«ВОСПИТАНИЕ»</a:t>
            </a:r>
          </a:p>
        </p:txBody>
      </p:sp>
    </p:spTree>
    <p:extLst>
      <p:ext uri="{BB962C8B-B14F-4D97-AF65-F5344CB8AC3E}">
        <p14:creationId xmlns:p14="http://schemas.microsoft.com/office/powerpoint/2010/main" val="3586228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72D1D0B-FB73-4751-AF74-45020BC298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" t="1" r="38065" b="42200"/>
          <a:stretch/>
        </p:blipFill>
        <p:spPr>
          <a:xfrm>
            <a:off x="464235" y="-1"/>
            <a:ext cx="11296356" cy="6858001"/>
          </a:xfrm>
          <a:prstGeom prst="rect">
            <a:avLst/>
          </a:prstGeom>
          <a:ln w="19050"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43867BA-D0A2-43CA-A91B-2DC00E43F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170" y="170967"/>
            <a:ext cx="5992825" cy="44181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BEF2485-7EE1-4015-B507-8BCB97BFA763}"/>
              </a:ext>
            </a:extLst>
          </p:cNvPr>
          <p:cNvSpPr txBox="1"/>
          <p:nvPr/>
        </p:nvSpPr>
        <p:spPr>
          <a:xfrm>
            <a:off x="0" y="120355"/>
            <a:ext cx="5978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«РАЗГОВОРЫ О ВАЖНОМ»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4146FA5-5306-4D53-B2FE-A6E93C4505CE}"/>
              </a:ext>
            </a:extLst>
          </p:cNvPr>
          <p:cNvSpPr txBox="1"/>
          <p:nvPr/>
        </p:nvSpPr>
        <p:spPr>
          <a:xfrm>
            <a:off x="553327" y="740970"/>
            <a:ext cx="4107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  <a:latin typeface="Bahnschrift SemiLight" panose="020B0502040204020203" pitchFamily="34" charset="0"/>
              </a:rPr>
              <a:t>ЦИКЛ ВНЕУРОЧНЫХ ЗАНЯТИЙ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44B4A48-A66E-4C20-A2D4-37E6BE7563EC}"/>
              </a:ext>
            </a:extLst>
          </p:cNvPr>
          <p:cNvSpPr txBox="1"/>
          <p:nvPr/>
        </p:nvSpPr>
        <p:spPr>
          <a:xfrm>
            <a:off x="611943" y="462142"/>
            <a:ext cx="3990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…………………………...............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584C327-D2C5-42D0-A67C-B78CD1901E47}"/>
              </a:ext>
            </a:extLst>
          </p:cNvPr>
          <p:cNvSpPr txBox="1"/>
          <p:nvPr/>
        </p:nvSpPr>
        <p:spPr>
          <a:xfrm>
            <a:off x="1010527" y="1015264"/>
            <a:ext cx="3193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 SemiLight" panose="020B0502040204020203" pitchFamily="34" charset="0"/>
              </a:rPr>
              <a:t>2022-2023 УЧЕБНЫЙ ГОД</a:t>
            </a:r>
          </a:p>
        </p:txBody>
      </p:sp>
      <p:sp>
        <p:nvSpPr>
          <p:cNvPr id="17" name="Стрелка: шеврон 16">
            <a:extLst>
              <a:ext uri="{FF2B5EF4-FFF2-40B4-BE49-F238E27FC236}">
                <a16:creationId xmlns="" xmlns:a16="http://schemas.microsoft.com/office/drawing/2014/main" id="{E5472AA2-DB16-4EA4-A435-512333ACEE2B}"/>
              </a:ext>
            </a:extLst>
          </p:cNvPr>
          <p:cNvSpPr/>
          <p:nvPr/>
        </p:nvSpPr>
        <p:spPr>
          <a:xfrm rot="5400000">
            <a:off x="2067945" y="1678446"/>
            <a:ext cx="1031631" cy="1083213"/>
          </a:xfrm>
          <a:prstGeom prst="chevron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5C48409-96C5-47D1-85B6-9BABBA5BB239}"/>
              </a:ext>
            </a:extLst>
          </p:cNvPr>
          <p:cNvSpPr txBox="1"/>
          <p:nvPr/>
        </p:nvSpPr>
        <p:spPr>
          <a:xfrm>
            <a:off x="1214585" y="2786469"/>
            <a:ext cx="3409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Bahnschrift SemiLight" panose="020B0502040204020203" pitchFamily="34" charset="0"/>
              </a:rPr>
              <a:t>34 ЧАСА В ГОД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5022DECC-BDF1-4389-8DD3-C3776121DA84}"/>
              </a:ext>
            </a:extLst>
          </p:cNvPr>
          <p:cNvSpPr txBox="1"/>
          <p:nvPr/>
        </p:nvSpPr>
        <p:spPr>
          <a:xfrm>
            <a:off x="1397374" y="3198844"/>
            <a:ext cx="3502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……………….........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82F749BF-B64A-4F84-99BA-8AC3D8D9F222}"/>
              </a:ext>
            </a:extLst>
          </p:cNvPr>
          <p:cNvSpPr txBox="1"/>
          <p:nvPr/>
        </p:nvSpPr>
        <p:spPr>
          <a:xfrm>
            <a:off x="283691" y="3598954"/>
            <a:ext cx="5484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 SemiLight" panose="020B0502040204020203" pitchFamily="34" charset="0"/>
              </a:rPr>
              <a:t>ОДИН РАЗ В НЕДЕЛЮ ПО ПОНЕДЕЛЬНИКАМ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C426E715-0D62-4957-8AF4-2730CE7D6E49}"/>
              </a:ext>
            </a:extLst>
          </p:cNvPr>
          <p:cNvSpPr txBox="1"/>
          <p:nvPr/>
        </p:nvSpPr>
        <p:spPr>
          <a:xfrm>
            <a:off x="1631846" y="3953075"/>
            <a:ext cx="2905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Bahnschrift SemiLight" panose="020B0502040204020203" pitchFamily="34" charset="0"/>
              </a:rPr>
              <a:t>СТАРТ – 5 СЕНТЯБРЯ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16CAC0D9-C3A0-41D7-BEF8-2D45CAC5D557}"/>
              </a:ext>
            </a:extLst>
          </p:cNvPr>
          <p:cNvSpPr txBox="1"/>
          <p:nvPr/>
        </p:nvSpPr>
        <p:spPr>
          <a:xfrm>
            <a:off x="5503663" y="4237380"/>
            <a:ext cx="6557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ТЕМЫ И СОДЕРЖАНИЕ ВНЕУРОЧНЫХ ЗАНЯТИЙ РАЗРАБАТЫВАЮТСЯ НА ФЕДЕРАЛЬНОМ УРОВНЕ: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FF9800E-1887-4209-9C00-1A8CD2A8894D}"/>
              </a:ext>
            </a:extLst>
          </p:cNvPr>
          <p:cNvSpPr txBox="1"/>
          <p:nvPr/>
        </p:nvSpPr>
        <p:spPr>
          <a:xfrm>
            <a:off x="5364471" y="5177681"/>
            <a:ext cx="6360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РАЗРАБОТКА СЦЕНАРИЕВ ВНЕУРОЧНЫХ ЗАНЯТИЙ;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ВИЗУАЛИЗИРОВАННЫЙ КОНТЕНТ;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ИНТЕРАКТИВНЫЕ ЗАДАНИЯ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DDC0E6EC-C05A-4CB0-BCDD-574478654466}"/>
              </a:ext>
            </a:extLst>
          </p:cNvPr>
          <p:cNvSpPr/>
          <p:nvPr/>
        </p:nvSpPr>
        <p:spPr>
          <a:xfrm>
            <a:off x="5214425" y="4103484"/>
            <a:ext cx="6360934" cy="2273886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26" name="Стрелка: изогнутая 25">
            <a:extLst>
              <a:ext uri="{FF2B5EF4-FFF2-40B4-BE49-F238E27FC236}">
                <a16:creationId xmlns="" xmlns:a16="http://schemas.microsoft.com/office/drawing/2014/main" id="{7E24A837-F22F-455E-A817-3606FB73E098}"/>
              </a:ext>
            </a:extLst>
          </p:cNvPr>
          <p:cNvSpPr/>
          <p:nvPr/>
        </p:nvSpPr>
        <p:spPr>
          <a:xfrm flipV="1">
            <a:off x="2461846" y="4442480"/>
            <a:ext cx="2204768" cy="1219514"/>
          </a:xfrm>
          <a:prstGeom prst="bentArrow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30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F82DEF4-E827-481A-A6DC-B998572C89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" t="1" r="38065" b="42200"/>
          <a:stretch/>
        </p:blipFill>
        <p:spPr>
          <a:xfrm>
            <a:off x="0" y="-1"/>
            <a:ext cx="12323298" cy="685800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1AA2CD-2AA0-4872-84EC-63DA831DD29F}"/>
              </a:ext>
            </a:extLst>
          </p:cNvPr>
          <p:cNvSpPr txBox="1"/>
          <p:nvPr/>
        </p:nvSpPr>
        <p:spPr>
          <a:xfrm>
            <a:off x="1066800" y="120355"/>
            <a:ext cx="1005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ПРИМЕНЕНИЕ ГОСУДАРСТВЕННОЙ СИМВОЛИКИ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="" xmlns:a16="http://schemas.microsoft.com/office/drawing/2014/main" id="{FDDF4B08-C9B9-49AF-9018-3E0BA12911D5}"/>
              </a:ext>
            </a:extLst>
          </p:cNvPr>
          <p:cNvGrpSpPr/>
          <p:nvPr/>
        </p:nvGrpSpPr>
        <p:grpSpPr>
          <a:xfrm>
            <a:off x="147710" y="1920207"/>
            <a:ext cx="5901399" cy="1041010"/>
            <a:chOff x="386861" y="1197590"/>
            <a:chExt cx="5901399" cy="1041010"/>
          </a:xfrm>
        </p:grpSpPr>
        <p:sp>
          <p:nvSpPr>
            <p:cNvPr id="4" name="Стрелка: пятиугольник 3">
              <a:extLst>
                <a:ext uri="{FF2B5EF4-FFF2-40B4-BE49-F238E27FC236}">
                  <a16:creationId xmlns="" xmlns:a16="http://schemas.microsoft.com/office/drawing/2014/main" id="{0E49DB9B-F5ED-4D35-B895-45F0BFD9D212}"/>
                </a:ext>
              </a:extLst>
            </p:cNvPr>
            <p:cNvSpPr/>
            <p:nvPr/>
          </p:nvSpPr>
          <p:spPr>
            <a:xfrm rot="10800000">
              <a:off x="1364566" y="1197591"/>
              <a:ext cx="4923693" cy="104100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Стрелка: шеврон 5">
              <a:extLst>
                <a:ext uri="{FF2B5EF4-FFF2-40B4-BE49-F238E27FC236}">
                  <a16:creationId xmlns="" xmlns:a16="http://schemas.microsoft.com/office/drawing/2014/main" id="{6939E889-1ECE-4864-B77D-EEE86C0D611C}"/>
                </a:ext>
              </a:extLst>
            </p:cNvPr>
            <p:cNvSpPr/>
            <p:nvPr/>
          </p:nvSpPr>
          <p:spPr>
            <a:xfrm rot="10800000">
              <a:off x="750276" y="1197590"/>
              <a:ext cx="853441" cy="1041008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06ED17BD-5293-460D-A3DC-035E8B1E116A}"/>
                </a:ext>
              </a:extLst>
            </p:cNvPr>
            <p:cNvSpPr/>
            <p:nvPr/>
          </p:nvSpPr>
          <p:spPr>
            <a:xfrm>
              <a:off x="386861" y="1577417"/>
              <a:ext cx="295422" cy="28135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F12F3467-B70D-485F-BA18-D2E271D37579}"/>
                </a:ext>
              </a:extLst>
            </p:cNvPr>
            <p:cNvSpPr txBox="1"/>
            <p:nvPr/>
          </p:nvSpPr>
          <p:spPr>
            <a:xfrm>
              <a:off x="1978858" y="1364151"/>
              <a:ext cx="43094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ПОДНЯТИЕ (СПУСК) ГОСУДАРСТВЕННОГО ФЛАГА РФ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543A7CFE-BC27-40CF-B516-E0908FB8C362}"/>
              </a:ext>
            </a:extLst>
          </p:cNvPr>
          <p:cNvGrpSpPr/>
          <p:nvPr/>
        </p:nvGrpSpPr>
        <p:grpSpPr>
          <a:xfrm>
            <a:off x="147710" y="3868596"/>
            <a:ext cx="6344530" cy="1041010"/>
            <a:chOff x="386861" y="2740554"/>
            <a:chExt cx="6344530" cy="1041010"/>
          </a:xfrm>
        </p:grpSpPr>
        <p:sp>
          <p:nvSpPr>
            <p:cNvPr id="8" name="Стрелка: пятиугольник 7">
              <a:extLst>
                <a:ext uri="{FF2B5EF4-FFF2-40B4-BE49-F238E27FC236}">
                  <a16:creationId xmlns="" xmlns:a16="http://schemas.microsoft.com/office/drawing/2014/main" id="{F3EA84BB-C3A3-42AA-87D6-09BEE7718F84}"/>
                </a:ext>
              </a:extLst>
            </p:cNvPr>
            <p:cNvSpPr/>
            <p:nvPr/>
          </p:nvSpPr>
          <p:spPr>
            <a:xfrm rot="10800000">
              <a:off x="1364566" y="2740555"/>
              <a:ext cx="4923693" cy="104100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Стрелка: шеврон 8">
              <a:extLst>
                <a:ext uri="{FF2B5EF4-FFF2-40B4-BE49-F238E27FC236}">
                  <a16:creationId xmlns="" xmlns:a16="http://schemas.microsoft.com/office/drawing/2014/main" id="{3464DC36-B66E-4E4E-838E-8B28D1F30257}"/>
                </a:ext>
              </a:extLst>
            </p:cNvPr>
            <p:cNvSpPr/>
            <p:nvPr/>
          </p:nvSpPr>
          <p:spPr>
            <a:xfrm rot="10800000">
              <a:off x="750276" y="2740554"/>
              <a:ext cx="853441" cy="1041008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="" xmlns:a16="http://schemas.microsoft.com/office/drawing/2014/main" id="{F2FF6661-F9E3-4BB1-B769-2D7B6BA4BFED}"/>
                </a:ext>
              </a:extLst>
            </p:cNvPr>
            <p:cNvSpPr/>
            <p:nvPr/>
          </p:nvSpPr>
          <p:spPr>
            <a:xfrm>
              <a:off x="386861" y="3120381"/>
              <a:ext cx="295422" cy="28135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B81801DC-21C9-4D5D-B777-A3347A2E1278}"/>
                </a:ext>
              </a:extLst>
            </p:cNvPr>
            <p:cNvSpPr txBox="1"/>
            <p:nvPr/>
          </p:nvSpPr>
          <p:spPr>
            <a:xfrm>
              <a:off x="1807698" y="2850847"/>
              <a:ext cx="49236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УЧЕБНЫЕ ЗАНЯТИЯ ПО ИЗУЧЕНИЮ ИСПОЛЬЗОВАНИЯ ГОСУДАРСТВЕННЫХ СИМВОЛОВ РФ</a:t>
              </a:r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D7C9C406-F412-4FD2-8950-EE32C0909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084" y="1544497"/>
            <a:ext cx="5561428" cy="376900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9885179C-5638-422C-81D1-26A123870CD0}"/>
              </a:ext>
            </a:extLst>
          </p:cNvPr>
          <p:cNvSpPr/>
          <p:nvPr/>
        </p:nvSpPr>
        <p:spPr>
          <a:xfrm>
            <a:off x="6217919" y="1436330"/>
            <a:ext cx="5809958" cy="3985335"/>
          </a:xfrm>
          <a:prstGeom prst="rect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880651B-2A22-43B1-A7AA-0D8A7DF2DDA1}"/>
              </a:ext>
            </a:extLst>
          </p:cNvPr>
          <p:cNvSpPr txBox="1"/>
          <p:nvPr/>
        </p:nvSpPr>
        <p:spPr>
          <a:xfrm>
            <a:off x="5819335" y="5560638"/>
            <a:ext cx="6564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ПРИМЕНЕНИЕ ГОСУДАРСТВЕННОЙ СИМОВЛИКИ ДОЛЖНО СТАТЬ ТРАДИЦИЕЙ ОБРАЗОВАТЕЛЬНОЙ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3711791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1958324-684C-4D7E-B153-A229AA5AB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37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B39EB56-900A-45A0-95E2-9BE1B0CA17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4" r="170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4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6B53270-C54B-4E39-9433-EF2B02B755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" r="40293"/>
          <a:stretch/>
        </p:blipFill>
        <p:spPr>
          <a:xfrm rot="10800000">
            <a:off x="4859145" y="0"/>
            <a:ext cx="733285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ACD55C4-C176-49D5-89BC-C36EA726010C}"/>
              </a:ext>
            </a:extLst>
          </p:cNvPr>
          <p:cNvSpPr txBox="1"/>
          <p:nvPr/>
        </p:nvSpPr>
        <p:spPr>
          <a:xfrm>
            <a:off x="1650608" y="154745"/>
            <a:ext cx="94170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ЗАДАЧИ ПО НАПРАВЛЕНИЮ «ВОСПИТАНИЕ» НА 2022-2023 УЧЕБНЫЙ ГОД: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F18A8AB-D58D-4460-83EE-E12239F5EC75}"/>
              </a:ext>
            </a:extLst>
          </p:cNvPr>
          <p:cNvSpPr txBox="1"/>
          <p:nvPr/>
        </p:nvSpPr>
        <p:spPr>
          <a:xfrm>
            <a:off x="647112" y="1386708"/>
            <a:ext cx="1112754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В УПРАВЛЕНИИ: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ОБЕСПЕЧИТЬ РАЗВИТИЕ ВОСПИТАТЕЛЬНОЙ СРЕДЫ ДЛЯ ФОРМИРОВАНИЯ ЦЕННОСТНЫХ ОРИЕНТАЦИЙ ОБУЧАЮЩИХСЯ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ОРГАНИЗОВАТЬ ПРОФЕССИОНАЛЬНОЕ РАЗВИТИЕ ПЕДАГОГИЧЕСКИХ РАБОТНИКОВ ДЛЯ ОБНОВЛЕНИЯ ТЕХНОЛОГИЙ И ФОРМ ВОСПИТАТЕЛЬНОЙ РАБОТЫ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dirty="0">
              <a:latin typeface="Bahnschrift SemiBold" panose="020B0502040204020203" pitchFamily="34" charset="0"/>
            </a:endParaRPr>
          </a:p>
          <a:p>
            <a:pPr algn="just"/>
            <a:r>
              <a:rPr lang="ru-RU" sz="28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В ПЕДАГОГИЧЕСКОЙ ДЕЯТЕЛЬНОСТИ: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ОБЕСПЕЧИТЬ ВКЛЮЧЕННОСТЬ В ПРОЕКТ «РАЗГОВОР О ВАЖНОМ»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ОБНОВИТЬ РАБОЧУЮ ПРОГРАММУ ВОСПИТАНИЯ, ОСНОВЫВАЯСЬ НА ЦЕННОСТНО-ОРИЕНТИРОВАННОМ ПОДХОДЕ ДЛЯ ДОСТИЖЕНИЯ ЛИЧНОСТНЫХ И МЕТАПРЕДМЕТНЫХ РЕЗУЛЬТАТОВ ВОСПИТАННИКОВ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СОЗДАТЬ УСЛОВИЯ ДЛЯ МАКСИМАЛЬНОГО УЧАСТИЯ ВОСПИТАННИКОВ В ДЕЯТЕЛЬНОСТИ ДЕТСКИХ ОБЩЕСТВЕННЫХ ОБЪЕДИНЕНИЙ, В ДВИЖЕНИИ ДОБРОВОЛЬЧЕСТВА, РОССИЙСКОГО ДВИЖЕНИЯ ДЕТЕЙ И МОЛОДЕЖИ</a:t>
            </a:r>
          </a:p>
        </p:txBody>
      </p:sp>
    </p:spTree>
    <p:extLst>
      <p:ext uri="{BB962C8B-B14F-4D97-AF65-F5344CB8AC3E}">
        <p14:creationId xmlns:p14="http://schemas.microsoft.com/office/powerpoint/2010/main" val="1063859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90A16A3-E4BB-4A26-9CCB-750DA2E0B9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7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CB88212-D6E3-441E-828B-16A4B202E2DD}"/>
              </a:ext>
            </a:extLst>
          </p:cNvPr>
          <p:cNvSpPr txBox="1"/>
          <p:nvPr/>
        </p:nvSpPr>
        <p:spPr>
          <a:xfrm>
            <a:off x="0" y="140676"/>
            <a:ext cx="11835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Bahnschrift SemiBold" panose="020B0502040204020203" pitchFamily="34" charset="0"/>
              </a:rPr>
              <a:t>ПРОФЕССИОНАЛЬНАЯ ОРИЕНТАЦИЯ ОБУЧАЮЩИХСЯ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124250C-9A1A-43C6-8B2B-DCA1F6EDA20F}"/>
              </a:ext>
            </a:extLst>
          </p:cNvPr>
          <p:cNvSpPr txBox="1"/>
          <p:nvPr/>
        </p:nvSpPr>
        <p:spPr>
          <a:xfrm>
            <a:off x="5155810" y="1209821"/>
            <a:ext cx="4726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СИСТЕМА ПРОФЕССИОНАЛЬНЫХ ПРОБ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2E46D13-2758-409E-8914-595575B87533}"/>
              </a:ext>
            </a:extLst>
          </p:cNvPr>
          <p:cNvSpPr txBox="1"/>
          <p:nvPr/>
        </p:nvSpPr>
        <p:spPr>
          <a:xfrm>
            <a:off x="633048" y="1209821"/>
            <a:ext cx="39389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ПРОЕКТ</a:t>
            </a:r>
          </a:p>
          <a:p>
            <a:pPr algn="ctr"/>
            <a:r>
              <a:rPr lang="ru-RU" sz="20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«БИЛЕТ В БУДУЩЕЕ»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9CE99D44-4A83-4D83-91D4-C8C20B3647AA}"/>
              </a:ext>
            </a:extLst>
          </p:cNvPr>
          <p:cNvSpPr/>
          <p:nvPr/>
        </p:nvSpPr>
        <p:spPr>
          <a:xfrm>
            <a:off x="422030" y="1112239"/>
            <a:ext cx="4262511" cy="51345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EF5B046-FCD3-4C1B-B869-00DD51CA92DA}"/>
              </a:ext>
            </a:extLst>
          </p:cNvPr>
          <p:cNvSpPr/>
          <p:nvPr/>
        </p:nvSpPr>
        <p:spPr>
          <a:xfrm>
            <a:off x="5376204" y="1112239"/>
            <a:ext cx="4262511" cy="51345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20EF5AE5-5FE0-4298-86B9-756F418AE2FE}"/>
              </a:ext>
            </a:extLst>
          </p:cNvPr>
          <p:cNvCxnSpPr/>
          <p:nvPr/>
        </p:nvCxnSpPr>
        <p:spPr>
          <a:xfrm>
            <a:off x="6393766" y="1931775"/>
            <a:ext cx="225083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59B15FE8-5FB8-4D34-B704-7944D7269B73}"/>
              </a:ext>
            </a:extLst>
          </p:cNvPr>
          <p:cNvCxnSpPr/>
          <p:nvPr/>
        </p:nvCxnSpPr>
        <p:spPr>
          <a:xfrm>
            <a:off x="1477109" y="1947999"/>
            <a:ext cx="225083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8815FC23-CB52-4A20-B6CF-ED3598C4D311}"/>
              </a:ext>
            </a:extLst>
          </p:cNvPr>
          <p:cNvSpPr/>
          <p:nvPr/>
        </p:nvSpPr>
        <p:spPr>
          <a:xfrm>
            <a:off x="5525088" y="2202898"/>
            <a:ext cx="201637" cy="225083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32B8D2C2-5D12-4AFD-9D79-CCD474EAB30E}"/>
              </a:ext>
            </a:extLst>
          </p:cNvPr>
          <p:cNvSpPr/>
          <p:nvPr/>
        </p:nvSpPr>
        <p:spPr>
          <a:xfrm>
            <a:off x="5528899" y="3111677"/>
            <a:ext cx="201637" cy="225083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808C6C2-3250-4D07-8B71-818BEFBBF734}"/>
              </a:ext>
            </a:extLst>
          </p:cNvPr>
          <p:cNvSpPr txBox="1"/>
          <p:nvPr/>
        </p:nvSpPr>
        <p:spPr>
          <a:xfrm>
            <a:off x="5803072" y="2119829"/>
            <a:ext cx="3763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КЛАССЫ СУЭК – МБОУ «СОШ №1»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A09E5FC4-18B5-45A7-A8FC-FDFD26DA8FBE}"/>
              </a:ext>
            </a:extLst>
          </p:cNvPr>
          <p:cNvSpPr txBox="1"/>
          <p:nvPr/>
        </p:nvSpPr>
        <p:spPr>
          <a:xfrm>
            <a:off x="5803072" y="2901052"/>
            <a:ext cx="3763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ПРАВОХРАНИТЕЛЬНЫЕ КЛАССЫ, КЛАССЫ ЮИД – МБОУ СОШ №3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E4B9B7BA-6B3B-4E3F-9064-54B7733AB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71" y="3936219"/>
            <a:ext cx="3943349" cy="208121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965D929-D864-453E-8922-78118A991F8A}"/>
              </a:ext>
            </a:extLst>
          </p:cNvPr>
          <p:cNvSpPr txBox="1"/>
          <p:nvPr/>
        </p:nvSpPr>
        <p:spPr>
          <a:xfrm>
            <a:off x="851096" y="2070084"/>
            <a:ext cx="3502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В 2021-2021 УЧЕБНОМУ ГОДУ – 1 ПЕДАГОГ-НАВИГАТОР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93189063-E6F9-4209-B7B3-9B5E0CA96218}"/>
              </a:ext>
            </a:extLst>
          </p:cNvPr>
          <p:cNvSpPr/>
          <p:nvPr/>
        </p:nvSpPr>
        <p:spPr>
          <a:xfrm>
            <a:off x="582349" y="2202898"/>
            <a:ext cx="201637" cy="225083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2FFFDA00-4E04-4BD7-8E1B-7B2A8CCD0C29}"/>
              </a:ext>
            </a:extLst>
          </p:cNvPr>
          <p:cNvSpPr/>
          <p:nvPr/>
        </p:nvSpPr>
        <p:spPr>
          <a:xfrm>
            <a:off x="582349" y="3114379"/>
            <a:ext cx="201637" cy="225083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956470D-4BC4-417F-ACDB-767846677950}"/>
              </a:ext>
            </a:extLst>
          </p:cNvPr>
          <p:cNvSpPr txBox="1"/>
          <p:nvPr/>
        </p:nvSpPr>
        <p:spPr>
          <a:xfrm>
            <a:off x="822160" y="2868792"/>
            <a:ext cx="3898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БОЛЕЕ 70 ЗАРЕГИСТРИРОВАННЫХ ОБУЧАЮЩИХСЯ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80BDCA6B-FD54-4531-85B1-3B294C84E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02" y="4161766"/>
            <a:ext cx="2751070" cy="239063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DCF91798-43BD-4DBE-9CD9-FEC8FF645D1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5" r="58240" b="14684"/>
          <a:stretch/>
        </p:blipFill>
        <p:spPr>
          <a:xfrm>
            <a:off x="5432804" y="3808206"/>
            <a:ext cx="2022253" cy="238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1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FB36598-63B4-4FBC-89DB-5FB395BD17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" r="40293"/>
          <a:stretch/>
        </p:blipFill>
        <p:spPr>
          <a:xfrm rot="10800000">
            <a:off x="4859145" y="0"/>
            <a:ext cx="733285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ACD55C4-C176-49D5-89BC-C36EA726010C}"/>
              </a:ext>
            </a:extLst>
          </p:cNvPr>
          <p:cNvSpPr txBox="1"/>
          <p:nvPr/>
        </p:nvSpPr>
        <p:spPr>
          <a:xfrm>
            <a:off x="1094934" y="194638"/>
            <a:ext cx="107491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1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ЗАДАЧИ ПО НАПРАВЛЕНИЮ «ПРОФОРИЕНТАЦИЯ»</a:t>
            </a:r>
          </a:p>
          <a:p>
            <a:pPr algn="ctr"/>
            <a:r>
              <a:rPr lang="ru-RU" sz="31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НА 2022-2023 УЧЕБНЫЙ ГОД: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F18A8AB-D58D-4460-83EE-E12239F5EC75}"/>
              </a:ext>
            </a:extLst>
          </p:cNvPr>
          <p:cNvSpPr txBox="1"/>
          <p:nvPr/>
        </p:nvSpPr>
        <p:spPr>
          <a:xfrm>
            <a:off x="886265" y="1466494"/>
            <a:ext cx="1094466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В УПРАВЛЕНИИ:</a:t>
            </a:r>
          </a:p>
          <a:p>
            <a:pPr algn="just"/>
            <a:endParaRPr lang="ru-RU" sz="2800" dirty="0">
              <a:latin typeface="Bahnschrift SemiBold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ОБЕСПЕЧИТЬ УСЛОВИЯ ДЛЯ КАЧЕСТВЕННОЙ ПРОФОРИЕНТАЦИОННОЙ РАБОТЫ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УСТАНОВИТЬ СОЦИАЛЬНОЕ ПАРТНЕРСТВО И СЕТЕВЫЕ СВЯЗИ ОБЩЕОБРАЗОВАТЕЛЬНЫХ ОРГАНИЗАЦИЙ С ПРЕДПРИЯТИЯМИ, ОРГАНИЗАЦИЯМИ ГОРОДА БОРОДИНО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ВОВЛЕЧЬ В ПРОФОРИЕНТАЦИОННЫЙ ПРОЦЕСС РОДИТЕЛЕЙ</a:t>
            </a:r>
          </a:p>
          <a:p>
            <a:pPr algn="just"/>
            <a:endParaRPr lang="ru-RU" sz="2000" dirty="0">
              <a:latin typeface="Bahnschrift SemiBold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7030A0"/>
              </a:solidFill>
              <a:latin typeface="Bahnschrift SemiBold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7030A0"/>
              </a:solidFill>
              <a:latin typeface="Bahnschrift SemiBold" panose="020B0502040204020203" pitchFamily="34" charset="0"/>
            </a:endParaRPr>
          </a:p>
          <a:p>
            <a:pPr algn="just"/>
            <a:r>
              <a:rPr lang="ru-RU" sz="28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В ПЕДАГОГИЧЕСКОЙ ДЕЯТЕЛЬНОСТИ: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ОБНОВИТЬ ТЕХНОЛОГИИ И ФОРМЫ ПРОФОРИЕНТАЦИОННОЙ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1405106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5078FF6-FA90-4758-AFDD-0D0CA12258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6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4A763DF9-37D3-457C-A5DA-50B90BC74DAA}"/>
              </a:ext>
            </a:extLst>
          </p:cNvPr>
          <p:cNvSpPr/>
          <p:nvPr/>
        </p:nvSpPr>
        <p:spPr>
          <a:xfrm>
            <a:off x="0" y="0"/>
            <a:ext cx="12192000" cy="84406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6F594C9-12B5-406C-8751-7118891654CC}"/>
              </a:ext>
            </a:extLst>
          </p:cNvPr>
          <p:cNvSpPr txBox="1"/>
          <p:nvPr/>
        </p:nvSpPr>
        <p:spPr>
          <a:xfrm>
            <a:off x="2178146" y="129643"/>
            <a:ext cx="8423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«ЗДОРОВЬЕ» И «ШКОЛЬНЫЙ КЛИМАТ»</a:t>
            </a:r>
          </a:p>
        </p:txBody>
      </p:sp>
    </p:spTree>
    <p:extLst>
      <p:ext uri="{BB962C8B-B14F-4D97-AF65-F5344CB8AC3E}">
        <p14:creationId xmlns:p14="http://schemas.microsoft.com/office/powerpoint/2010/main" val="3567442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1BCDEDC9-0607-44CF-AF23-7CAFC3333E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" t="1" r="38065" b="42200"/>
          <a:stretch/>
        </p:blipFill>
        <p:spPr>
          <a:xfrm>
            <a:off x="466117" y="-1"/>
            <a:ext cx="11296356" cy="6858001"/>
          </a:xfrm>
          <a:prstGeom prst="rect">
            <a:avLst/>
          </a:prstGeom>
          <a:ln w="19050"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884BA32-0961-47B7-A249-53548E903C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4" t="12338" r="4498" b="12928"/>
          <a:stretch/>
        </p:blipFill>
        <p:spPr>
          <a:xfrm>
            <a:off x="610768" y="2449384"/>
            <a:ext cx="6249334" cy="405778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1F2814A-9389-4AF0-BDA0-CC76448AF7EE}"/>
              </a:ext>
            </a:extLst>
          </p:cNvPr>
          <p:cNvSpPr/>
          <p:nvPr/>
        </p:nvSpPr>
        <p:spPr>
          <a:xfrm>
            <a:off x="429527" y="2290752"/>
            <a:ext cx="6611816" cy="4375052"/>
          </a:xfrm>
          <a:prstGeom prst="rect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838482C-3FAB-48F8-BEFF-E99FB577B8EC}"/>
              </a:ext>
            </a:extLst>
          </p:cNvPr>
          <p:cNvSpPr txBox="1"/>
          <p:nvPr/>
        </p:nvSpPr>
        <p:spPr>
          <a:xfrm>
            <a:off x="2511082" y="80405"/>
            <a:ext cx="7676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Bahnschrift SemiBold" panose="020B0502040204020203" pitchFamily="34" charset="0"/>
              </a:rPr>
              <a:t>«ПРЕЗИДЕНТСКИЕ СОСТЯЗАНИЯ»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79C35A5-96A9-420D-BEC3-99E88685C025}"/>
              </a:ext>
            </a:extLst>
          </p:cNvPr>
          <p:cNvSpPr txBox="1"/>
          <p:nvPr/>
        </p:nvSpPr>
        <p:spPr>
          <a:xfrm>
            <a:off x="886265" y="979986"/>
            <a:ext cx="7010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7030A0"/>
                </a:solidFill>
              </a:rPr>
              <a:t>Участники муниципального этапа – обучающиеся 7-х классов МБОУ «СОШ №1», МБОУ СОШ №2, МБОУ СОШ №3</a:t>
            </a:r>
          </a:p>
        </p:txBody>
      </p:sp>
      <p:sp>
        <p:nvSpPr>
          <p:cNvPr id="9" name="Стрелка: изогнутая 8">
            <a:extLst>
              <a:ext uri="{FF2B5EF4-FFF2-40B4-BE49-F238E27FC236}">
                <a16:creationId xmlns="" xmlns:a16="http://schemas.microsoft.com/office/drawing/2014/main" id="{82443C13-896C-48FD-9C85-6DBFC7691724}"/>
              </a:ext>
            </a:extLst>
          </p:cNvPr>
          <p:cNvSpPr/>
          <p:nvPr/>
        </p:nvSpPr>
        <p:spPr>
          <a:xfrm rot="5400000">
            <a:off x="8058444" y="1073898"/>
            <a:ext cx="1055077" cy="1378634"/>
          </a:xfrm>
          <a:prstGeom prst="bentArrow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97CF2E9-3E14-440A-B6C4-57B55A0ABD55}"/>
              </a:ext>
            </a:extLst>
          </p:cNvPr>
          <p:cNvSpPr txBox="1"/>
          <p:nvPr/>
        </p:nvSpPr>
        <p:spPr>
          <a:xfrm>
            <a:off x="7167487" y="2760002"/>
            <a:ext cx="41077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accent2">
                    <a:lumMod val="50000"/>
                  </a:schemeClr>
                </a:solidFill>
                <a:effectLst/>
                <a:latin typeface="Bahnschrift SemiBold" panose="020B0502040204020203" pitchFamily="34" charset="0"/>
              </a:rPr>
              <a:t>бег 60 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accent2">
                    <a:lumMod val="50000"/>
                  </a:schemeClr>
                </a:solidFill>
                <a:effectLst/>
                <a:latin typeface="Bahnschrift SemiBold" panose="020B0502040204020203" pitchFamily="34" charset="0"/>
              </a:rPr>
              <a:t>бег 1000 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accent2">
                    <a:lumMod val="50000"/>
                  </a:schemeClr>
                </a:solidFill>
                <a:effectLst/>
                <a:latin typeface="Bahnschrift SemiBold" panose="020B0502040204020203" pitchFamily="34" charset="0"/>
              </a:rPr>
              <a:t>прыжки в длину с места;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accent2">
                    <a:lumMod val="50000"/>
                  </a:schemeClr>
                </a:solidFill>
                <a:effectLst/>
                <a:latin typeface="Bahnschrift SemiBold" panose="020B0502040204020203" pitchFamily="34" charset="0"/>
              </a:rPr>
              <a:t>наклоны вперёд сидя;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accent2">
                    <a:lumMod val="50000"/>
                  </a:schemeClr>
                </a:solidFill>
                <a:effectLst/>
                <a:latin typeface="Bahnschrift SemiBold" panose="020B0502040204020203" pitchFamily="34" charset="0"/>
              </a:rPr>
              <a:t>поднимание туловища из положения лёжа за 30 секунд;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accent2">
                    <a:lumMod val="50000"/>
                  </a:schemeClr>
                </a:solidFill>
                <a:effectLst/>
                <a:latin typeface="Bahnschrift SemiBold" panose="020B0502040204020203" pitchFamily="34" charset="0"/>
              </a:rPr>
              <a:t>подтягивание в висе 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accent2">
                    <a:lumMod val="50000"/>
                  </a:schemeClr>
                </a:solidFill>
                <a:effectLst/>
                <a:latin typeface="Bahnschrift SemiBold" panose="020B0502040204020203" pitchFamily="34" charset="0"/>
              </a:rPr>
              <a:t>перекладине (юноши);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accent2">
                    <a:lumMod val="50000"/>
                  </a:schemeClr>
                </a:solidFill>
                <a:effectLst/>
                <a:latin typeface="Bahnschrift SemiBold" panose="020B0502040204020203" pitchFamily="34" charset="0"/>
              </a:rPr>
              <a:t>сгибание и разгибание рук в упоре лёжа (девушки).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847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8209367-74A3-478E-800C-591875B0CC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" r="40293"/>
          <a:stretch/>
        </p:blipFill>
        <p:spPr>
          <a:xfrm rot="10800000">
            <a:off x="4859145" y="0"/>
            <a:ext cx="733285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ACD55C4-C176-49D5-89BC-C36EA726010C}"/>
              </a:ext>
            </a:extLst>
          </p:cNvPr>
          <p:cNvSpPr txBox="1"/>
          <p:nvPr/>
        </p:nvSpPr>
        <p:spPr>
          <a:xfrm>
            <a:off x="1094935" y="112542"/>
            <a:ext cx="1040407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1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ЗАДАЧИ ПО НАПРАВЛЕНИЮ «ЗДОРОВЬЕ»,</a:t>
            </a:r>
          </a:p>
          <a:p>
            <a:pPr algn="ctr"/>
            <a:r>
              <a:rPr lang="ru-RU" sz="31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«ШКОЛЬНЫЙ КЛИМАТ» НА 2022-2023 УЧЕБНЫЙ ГОД: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10591B-0265-4B45-9E6B-A5C34441C9D6}"/>
              </a:ext>
            </a:extLst>
          </p:cNvPr>
          <p:cNvSpPr txBox="1"/>
          <p:nvPr/>
        </p:nvSpPr>
        <p:spPr>
          <a:xfrm>
            <a:off x="426720" y="1720840"/>
            <a:ext cx="113385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В УПРАВЛЕНИИ: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ЗАДАЧА ПСИХОЛОГИЧЕСКОЙ СЛУЖБЫ – ФОРМИРОВАНИЕ БЛАГОПРИЯТНОГО ШКОЛЬНОГО КЛИМАТА И ПРОФИЛАКТИКА ДЕСТРУКТИВНОГО ПОВЕДЕНИЯ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УВЕЛИЧИТЬ ВОВЛЕЧЕННОСТЬ В СПОРТИВНО-МАССОВЫЕ МЕРОПРИЯТИЯ</a:t>
            </a:r>
          </a:p>
          <a:p>
            <a:pPr algn="just"/>
            <a:endParaRPr lang="ru-RU" sz="2000" dirty="0">
              <a:latin typeface="Bahnschrift SemiBold" panose="020B0502040204020203" pitchFamily="34" charset="0"/>
            </a:endParaRPr>
          </a:p>
          <a:p>
            <a:pPr algn="just"/>
            <a:endParaRPr lang="ru-RU" sz="2000" dirty="0">
              <a:latin typeface="Bahnschrift SemiBold" panose="020B0502040204020203" pitchFamily="34" charset="0"/>
            </a:endParaRPr>
          </a:p>
          <a:p>
            <a:pPr algn="just"/>
            <a:endParaRPr lang="ru-RU" sz="2000" dirty="0">
              <a:latin typeface="Bahnschrift SemiBold" panose="020B0502040204020203" pitchFamily="34" charset="0"/>
            </a:endParaRPr>
          </a:p>
          <a:p>
            <a:pPr algn="just"/>
            <a:r>
              <a:rPr lang="ru-RU" sz="28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В ПЕДАГОГИЧЕСКОЙ ДЕЯТЕЛЬНОСТИ: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ВНЕДРЯТЬ ЗДОРОВЬЕСБЕРЕГАЮЩИЕ ТЕХНОЛОГИИ В ОБРАЗОВАТЕЛЬНЫЙ ПРОЦЕСС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РАССМАТРИВАТЬ ЗДОРОВЬЕ КАК ОБРАЗОВАТЕЛЬНЫЙ РЕЗУЛЬТАТ</a:t>
            </a:r>
          </a:p>
        </p:txBody>
      </p:sp>
    </p:spTree>
    <p:extLst>
      <p:ext uri="{BB962C8B-B14F-4D97-AF65-F5344CB8AC3E}">
        <p14:creationId xmlns:p14="http://schemas.microsoft.com/office/powerpoint/2010/main" val="677021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AC7D046-34DE-4672-82D5-2238A9E99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9812"/>
            <a:ext cx="12192000" cy="603818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8C46082-A0A8-4917-98AE-1B7C16D6C0FD}"/>
              </a:ext>
            </a:extLst>
          </p:cNvPr>
          <p:cNvSpPr/>
          <p:nvPr/>
        </p:nvSpPr>
        <p:spPr>
          <a:xfrm>
            <a:off x="0" y="0"/>
            <a:ext cx="12192000" cy="84406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EEBB4A1-D04D-4B72-A8D0-AB5C6649C1CC}"/>
              </a:ext>
            </a:extLst>
          </p:cNvPr>
          <p:cNvSpPr txBox="1"/>
          <p:nvPr/>
        </p:nvSpPr>
        <p:spPr>
          <a:xfrm>
            <a:off x="4949482" y="129643"/>
            <a:ext cx="2857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«ЗНАНИЯ»</a:t>
            </a:r>
          </a:p>
        </p:txBody>
      </p:sp>
    </p:spTree>
    <p:extLst>
      <p:ext uri="{BB962C8B-B14F-4D97-AF65-F5344CB8AC3E}">
        <p14:creationId xmlns:p14="http://schemas.microsoft.com/office/powerpoint/2010/main" val="1681469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79163B5-6E21-4926-958E-19786BE63B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" t="1" r="38065" b="42200"/>
          <a:stretch/>
        </p:blipFill>
        <p:spPr>
          <a:xfrm>
            <a:off x="0" y="-1"/>
            <a:ext cx="12323298" cy="6858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A181E8F-97E2-4305-870A-5C297F2D16E5}"/>
              </a:ext>
            </a:extLst>
          </p:cNvPr>
          <p:cNvSpPr txBox="1"/>
          <p:nvPr/>
        </p:nvSpPr>
        <p:spPr>
          <a:xfrm>
            <a:off x="1580270" y="126609"/>
            <a:ext cx="9677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ПЕРЕХОД НА ОБНОВЛЕННЫЕ ФГОС НОО/ООО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F720DDE-BBB6-48F1-AB91-220F750E0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18" y="942535"/>
            <a:ext cx="11282662" cy="30104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3479B16-D6B0-4C62-A088-EF825B4C4195}"/>
              </a:ext>
            </a:extLst>
          </p:cNvPr>
          <p:cNvSpPr txBox="1"/>
          <p:nvPr/>
        </p:nvSpPr>
        <p:spPr>
          <a:xfrm>
            <a:off x="2293032" y="3105833"/>
            <a:ext cx="9242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Bahnschrift" panose="020B0502040204020203" pitchFamily="34" charset="0"/>
              </a:rPr>
              <a:t>- выделены классы, которые в 2022-2023 учебном году переходят на обновленные ФГОС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68FAE98-2FD2-4B4F-B9D7-999E667F161C}"/>
              </a:ext>
            </a:extLst>
          </p:cNvPr>
          <p:cNvSpPr txBox="1"/>
          <p:nvPr/>
        </p:nvSpPr>
        <p:spPr>
          <a:xfrm>
            <a:off x="454669" y="4482021"/>
            <a:ext cx="11282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7030A0"/>
                </a:solidFill>
                <a:latin typeface="Bahnschrift" panose="020B0502040204020203" pitchFamily="34" charset="0"/>
              </a:rPr>
              <a:t>16 из 45 педагогических работников общеобразовательных учреждений уже разработали свои рабочие программы с использованием онлайн-сервиса «Конструктор рабочих программ»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7708D02-DA83-459F-88A0-CD75D137EF98}"/>
              </a:ext>
            </a:extLst>
          </p:cNvPr>
          <p:cNvSpPr txBox="1"/>
          <p:nvPr/>
        </p:nvSpPr>
        <p:spPr>
          <a:xfrm>
            <a:off x="4703281" y="3984117"/>
            <a:ext cx="3502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……………….........</a:t>
            </a:r>
          </a:p>
        </p:txBody>
      </p:sp>
    </p:spTree>
    <p:extLst>
      <p:ext uri="{BB962C8B-B14F-4D97-AF65-F5344CB8AC3E}">
        <p14:creationId xmlns:p14="http://schemas.microsoft.com/office/powerpoint/2010/main" val="2686320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5E424D8-0C01-4766-A3A3-2469FA914F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43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104101"/>
            <a:ext cx="1112807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РЕЗУЛЬТАТЫ КРАЕВЫХ ДИАГНОСТИЧЕСКИХ РАБОТ</a:t>
            </a:r>
            <a:br>
              <a:rPr lang="ru-RU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ПО ЧИТАТЕЛЬСКОЙ ГРАМОТНОСТИ В 4 КЛАССАХ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641308438"/>
              </p:ext>
            </p:extLst>
          </p:nvPr>
        </p:nvGraphicFramePr>
        <p:xfrm>
          <a:off x="566928" y="1314069"/>
          <a:ext cx="9593072" cy="5022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8837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5030D9-59AE-45B5-ABF8-EF4D72942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37" y="117231"/>
            <a:ext cx="10792880" cy="963168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РЕЗУЛЬТАТЫ КРАЕВЫХ ДИАГНОСТИЧЕСКИХ РАБОТ</a:t>
            </a:r>
            <a:br>
              <a:rPr lang="ru-RU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ПО ЧИТАТЕЛЬСКОЙ ГРАМОТНОСТИ В 6 КЛАССАХ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/>
            </a:r>
            <a:br>
              <a:rPr lang="ru-RU" sz="2000" b="1" dirty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4371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17F907-1660-4739-91EE-1E36A5ECF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302" y="155575"/>
            <a:ext cx="1063123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ahnschrift SemiBold" panose="020B0502040204020203" pitchFamily="34" charset="0"/>
              </a:rPr>
              <a:t>РЕЗУЛЬТАТЫ КРАЕВЫХ ДИАГНОСТИЧЕСКИХ РАБОТ</a:t>
            </a:r>
            <a:br>
              <a:rPr lang="ru-RU" dirty="0">
                <a:solidFill>
                  <a:srgbClr val="002060"/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SemiBold" panose="020B0502040204020203" pitchFamily="34" charset="0"/>
              </a:rPr>
              <a:t>ПО ЕСТЕСТВЕННОНАУЧНОЙ ГРАМОТНОСТИ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4279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4B315C-ECC1-4914-B172-0AED5C1A6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35" y="155575"/>
            <a:ext cx="11076622" cy="132080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РЕЗУЛЬТАТЫ КРАЕВЫХ ДИАГНОСТИЧЕСКИХ РАБОТ</a:t>
            </a:r>
            <a:br>
              <a:rPr lang="ru-RU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ПО МАТЕМАТИЧЕСКОЙ ГРАМОТНОСТИ</a:t>
            </a:r>
            <a:endParaRPr lang="ru-RU" sz="3200" dirty="0">
              <a:latin typeface="Bahnschrift SemiBold" panose="020B0502040204020203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6723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27EAFD-88CA-4624-9B9E-7E9E21A02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1811" y="159483"/>
            <a:ext cx="6328377" cy="65649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  <a:latin typeface="Bahnschrift SemiBold" panose="020B0502040204020203" pitchFamily="34" charset="0"/>
              </a:rPr>
              <a:t>РЕЗУЛЬТАТЫ ОГЭ, 2022 ГОД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9771982"/>
              </p:ext>
            </p:extLst>
          </p:nvPr>
        </p:nvGraphicFramePr>
        <p:xfrm>
          <a:off x="649727" y="1668219"/>
          <a:ext cx="10203497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2245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C6662E-5927-46D7-9581-58A342044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082" y="174213"/>
            <a:ext cx="6215835" cy="6424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ru-RU" b="1" dirty="0">
                <a:solidFill>
                  <a:srgbClr val="002060"/>
                </a:solidFill>
                <a:latin typeface="Bahnschrift" panose="020B0502040204020203" pitchFamily="34" charset="0"/>
              </a:rPr>
              <a:t>РЕЗУЛЬТАТЫ ЕГЭ, 2022 ГОД</a:t>
            </a:r>
            <a:r>
              <a:rPr lang="ru-RU" dirty="0">
                <a:latin typeface="Bahnschrift" panose="020B0502040204020203" pitchFamily="34" charset="0"/>
              </a:rPr>
              <a:t/>
            </a:r>
            <a:br>
              <a:rPr lang="ru-RU" dirty="0">
                <a:latin typeface="Bahnschrift" panose="020B0502040204020203" pitchFamily="34" charset="0"/>
              </a:rPr>
            </a:br>
            <a:endParaRPr lang="ru-RU" dirty="0">
              <a:latin typeface="Bahnschrift" panose="020B0502040204020203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6B20A18-28BC-4471-97F4-80E945E2F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249" y="816638"/>
            <a:ext cx="8596668" cy="3880773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rgbClr val="0070C0"/>
                </a:solidFill>
              </a:rPr>
              <a:t>Результаты ЕГЭ по русскому языку и </a:t>
            </a:r>
            <a:r>
              <a:rPr lang="ru-RU" sz="2000" b="1" i="1" dirty="0">
                <a:solidFill>
                  <a:schemeClr val="accent4">
                    <a:lumMod val="75000"/>
                  </a:schemeClr>
                </a:solidFill>
              </a:rPr>
              <a:t>математике (профильный уровень)</a:t>
            </a:r>
          </a:p>
          <a:p>
            <a:endParaRPr lang="ru-RU" sz="2000" dirty="0">
              <a:solidFill>
                <a:srgbClr val="0070C0"/>
              </a:solidFill>
            </a:endParaRPr>
          </a:p>
          <a:p>
            <a:endParaRPr lang="ru-RU" sz="2000" dirty="0">
              <a:solidFill>
                <a:srgbClr val="0070C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157734"/>
              </p:ext>
            </p:extLst>
          </p:nvPr>
        </p:nvGraphicFramePr>
        <p:xfrm>
          <a:off x="396707" y="1786836"/>
          <a:ext cx="10826500" cy="3589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53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5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65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653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653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45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Calibri"/>
                        </a:rPr>
                        <a:t>Русский язык /математика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Calibri"/>
                        </a:rPr>
                        <a:t>2019 (%)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Calibri"/>
                        </a:rPr>
                        <a:t>2020 (%)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Calibri"/>
                        </a:rPr>
                        <a:t>2021 (%)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Calibri"/>
                        </a:rPr>
                        <a:t>2022 (%)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62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Calibri"/>
                        </a:rPr>
                        <a:t>Доля участников, получивших от 81 до 100 баллов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16 / </a:t>
                      </a:r>
                      <a:r>
                        <a:rPr lang="ru-RU" sz="2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25 /</a:t>
                      </a:r>
                      <a:r>
                        <a:rPr lang="ru-RU" sz="20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2000" b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16 /</a:t>
                      </a:r>
                      <a:r>
                        <a:rPr lang="ru-RU" sz="2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1</a:t>
                      </a:r>
                      <a:endParaRPr lang="ru-RU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11 /</a:t>
                      </a:r>
                      <a:r>
                        <a:rPr lang="ru-RU" sz="2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1</a:t>
                      </a:r>
                      <a:endParaRPr lang="ru-RU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372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Calibri"/>
                        </a:rPr>
                        <a:t>Доля участников, набравших количество баллов меньше минимального 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0 /</a:t>
                      </a:r>
                      <a:r>
                        <a:rPr lang="ru-RU" sz="2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 2</a:t>
                      </a:r>
                      <a:endParaRPr lang="ru-RU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0 /</a:t>
                      </a:r>
                      <a:r>
                        <a:rPr lang="ru-RU" sz="2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3</a:t>
                      </a:r>
                      <a:endParaRPr lang="ru-RU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0 /</a:t>
                      </a:r>
                      <a:r>
                        <a:rPr lang="ru-RU" sz="2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1</a:t>
                      </a:r>
                      <a:endParaRPr lang="ru-RU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0 /</a:t>
                      </a:r>
                      <a:r>
                        <a:rPr lang="ru-RU" sz="2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Calibri"/>
                        </a:rPr>
                        <a:t>4</a:t>
                      </a:r>
                      <a:endParaRPr lang="ru-RU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5003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0DEBF7A-0925-4118-9569-97909366C7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" r="40293"/>
          <a:stretch/>
        </p:blipFill>
        <p:spPr>
          <a:xfrm rot="10800000">
            <a:off x="4859145" y="0"/>
            <a:ext cx="733285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ACD55C4-C176-49D5-89BC-C36EA726010C}"/>
              </a:ext>
            </a:extLst>
          </p:cNvPr>
          <p:cNvSpPr txBox="1"/>
          <p:nvPr/>
        </p:nvSpPr>
        <p:spPr>
          <a:xfrm>
            <a:off x="1094935" y="192912"/>
            <a:ext cx="100021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ЗАДАЧИ ПО НАПРАВЛЕНИЮ «ЗНАНИЕ»</a:t>
            </a:r>
          </a:p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НА 2022-2023 УЧЕБНЫЙ ГОД: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F18A8AB-D58D-4460-83EE-E12239F5EC75}"/>
              </a:ext>
            </a:extLst>
          </p:cNvPr>
          <p:cNvSpPr txBox="1"/>
          <p:nvPr/>
        </p:nvSpPr>
        <p:spPr>
          <a:xfrm>
            <a:off x="365760" y="1463041"/>
            <a:ext cx="1154957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В УПРАВЛЕНИИ: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УСОВЕРШЕНСТВОВАТЬ ВНУТРИШКОЛЬНУЮ ОЦЕНКУ КАЧЕСТВА ОБРАЗОВАНИЯ, ОПТИМИЗИРОВАТЬ И СФОРМИРОВАТЬ СБАЛАСИРОВАННЫЕ ГРАФИКИ ОЦЕНОЧНЫХ ПРОЦЕДУР</a:t>
            </a:r>
          </a:p>
          <a:p>
            <a:pPr algn="just"/>
            <a:endParaRPr lang="ru-RU" sz="2000" dirty="0">
              <a:latin typeface="Bahnschrift SemiBold" panose="020B0502040204020203" pitchFamily="34" charset="0"/>
            </a:endParaRPr>
          </a:p>
          <a:p>
            <a:pPr algn="just"/>
            <a:endParaRPr lang="ru-RU" sz="2000" dirty="0">
              <a:latin typeface="Bahnschrift SemiBold" panose="020B0502040204020203" pitchFamily="34" charset="0"/>
            </a:endParaRPr>
          </a:p>
          <a:p>
            <a:pPr algn="just"/>
            <a:endParaRPr lang="ru-RU" sz="2000" dirty="0">
              <a:latin typeface="Bahnschrift SemiBold" panose="020B0502040204020203" pitchFamily="34" charset="0"/>
            </a:endParaRPr>
          </a:p>
          <a:p>
            <a:pPr algn="just"/>
            <a:r>
              <a:rPr lang="ru-RU" sz="28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В ПЕДАГОГИЧЕСКОЙ ДЕЯТЕЛЬНОСТИ: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СНИЗИТЬ ДОЛЮ ОБУЧАЮЩИХСЯ, НЕ ДОСТИГАЮЩИХ МИНИМАЛЬНЫХ РЕЗУЛЬТАТОВ ПО ИТОГАМ ОЦЕНОЧНЫХ ПРОЦЕДУР, ВЫЯВИТЬ И УСТРАНИТЬ РИСКИ ПОНИЖЕНИЯ РЕЗУЛЬТАТОВ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РАСШИРИТЬ ПРАКТИКУ ПРИМЕНЕНИЯ ЦИФРОВЫХ РЕСУРСОВ, ТАКИХ КАК ГИС «МОЯ ШКОЛА» И ПЛАТФОРМЫ «СФЕРУМ»</a:t>
            </a:r>
          </a:p>
        </p:txBody>
      </p:sp>
    </p:spTree>
    <p:extLst>
      <p:ext uri="{BB962C8B-B14F-4D97-AF65-F5344CB8AC3E}">
        <p14:creationId xmlns:p14="http://schemas.microsoft.com/office/powerpoint/2010/main" val="2195479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2FE5BD7-1B5D-4990-94D5-B7B724677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5675"/>
            <a:ext cx="12192000" cy="607232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1794132-51E8-488A-8558-3CA6BE91872C}"/>
              </a:ext>
            </a:extLst>
          </p:cNvPr>
          <p:cNvSpPr/>
          <p:nvPr/>
        </p:nvSpPr>
        <p:spPr>
          <a:xfrm>
            <a:off x="0" y="0"/>
            <a:ext cx="12192000" cy="7856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63805E4-6BD1-4AC1-A0FC-40326C0A90E0}"/>
              </a:ext>
            </a:extLst>
          </p:cNvPr>
          <p:cNvSpPr txBox="1"/>
          <p:nvPr/>
        </p:nvSpPr>
        <p:spPr>
          <a:xfrm>
            <a:off x="4548553" y="129643"/>
            <a:ext cx="3663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Bahnschrift" panose="020B0502040204020203" pitchFamily="34" charset="0"/>
              </a:rPr>
              <a:t>«ТВОРЧЕСТВО»</a:t>
            </a:r>
          </a:p>
        </p:txBody>
      </p:sp>
    </p:spTree>
    <p:extLst>
      <p:ext uri="{BB962C8B-B14F-4D97-AF65-F5344CB8AC3E}">
        <p14:creationId xmlns:p14="http://schemas.microsoft.com/office/powerpoint/2010/main" val="20344018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4E04BEC-6A60-4A10-873A-EC0FC8571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6"/>
          <a:stretch/>
        </p:blipFill>
        <p:spPr>
          <a:xfrm>
            <a:off x="7440" y="0"/>
            <a:ext cx="12184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68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AD37567-EFFF-493B-8C0B-8B7B1FE95B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" t="1" r="38065" b="42200"/>
          <a:stretch/>
        </p:blipFill>
        <p:spPr>
          <a:xfrm>
            <a:off x="0" y="-1"/>
            <a:ext cx="12323298" cy="685800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CE67433-8849-49A2-9CC6-BF74D0C7BD3A}"/>
              </a:ext>
            </a:extLst>
          </p:cNvPr>
          <p:cNvSpPr txBox="1"/>
          <p:nvPr/>
        </p:nvSpPr>
        <p:spPr>
          <a:xfrm>
            <a:off x="1160584" y="235115"/>
            <a:ext cx="100021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ПРИОРИТЕТЫ КОНЦЕПЦИИ РАЗВИТИЯ ДОШКОЛЬНОГО ОБРАЗОВАНИЯ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98412ED-08CB-4864-8591-B8A25900EEA4}"/>
              </a:ext>
            </a:extLst>
          </p:cNvPr>
          <p:cNvSpPr txBox="1"/>
          <p:nvPr/>
        </p:nvSpPr>
        <p:spPr>
          <a:xfrm>
            <a:off x="382172" y="1547449"/>
            <a:ext cx="1155895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 SemiBold" panose="020B0502040204020203" pitchFamily="34" charset="0"/>
              </a:rPr>
              <a:t>ИНДИВИДУАЛИЗАЦИЯ ОБРАЗОВАТЕЛЬНОГО ПРОЦЕССА В ДОШКОЛЬНОЙ ОРАЗОВАТЕЛЬНОЙ ОРГАНИЗАЦИИ</a:t>
            </a:r>
          </a:p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 SemiBold" panose="020B0502040204020203" pitchFamily="34" charset="0"/>
              </a:rPr>
              <a:t>РАЗВИТИЕ НАЧАЛ ТЕХНИЧЕСКОГО ОБРАЗОВАНИЯ ДЕТЕЙ ДОШКОЛЬНОГО ВОЗРАСТА</a:t>
            </a:r>
          </a:p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 SemiBold" panose="020B0502040204020203" pitchFamily="34" charset="0"/>
              </a:rPr>
              <a:t>СОХРАНЕНИЕ И УКРЕПЛЕНИЕ ЗДОРОВЬЯ ДЕТЕЙ ДОШКОЛЬНОГО ВОЗРАСТА</a:t>
            </a:r>
          </a:p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 SemiBold" panose="020B0502040204020203" pitchFamily="34" charset="0"/>
              </a:rPr>
              <a:t>АКТУАЛИЗАЦИЯ ВОСПИТАТЕЛЬНОГО ПОТЕНЦИАЛА В СИСТЕМЕ ДОШКОЛЬНОГО ОБРАЗОВАНИЯ</a:t>
            </a:r>
          </a:p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 SemiBold" panose="020B0502040204020203" pitchFamily="34" charset="0"/>
              </a:rPr>
              <a:t>СОВЕРШЕНСТВОВАНИЕ МЕХАНИЗМОВ УПРАВЛЕНИЯ КАЧЕСТВОМ ДОШКОЛЬНОГО ОБРАЗОВАНИЯ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BF5927F-024C-4EA8-A839-082C2248A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896" y="4328260"/>
            <a:ext cx="3220771" cy="216954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B1D97A2C-2C53-46ED-B4EF-0C948809D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6"/>
          <a:stretch/>
        </p:blipFill>
        <p:spPr bwMode="auto">
          <a:xfrm>
            <a:off x="8390376" y="4337109"/>
            <a:ext cx="3351026" cy="216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AD4A3F56-6099-4EB0-B394-E8A36A718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9" b="7074"/>
          <a:stretch/>
        </p:blipFill>
        <p:spPr bwMode="auto">
          <a:xfrm>
            <a:off x="450598" y="4399648"/>
            <a:ext cx="3370105" cy="216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7905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4B26B0D-57B4-4A8C-B061-7C6040F446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" t="1" r="38065" b="42200"/>
          <a:stretch/>
        </p:blipFill>
        <p:spPr>
          <a:xfrm>
            <a:off x="0" y="-1"/>
            <a:ext cx="12323298" cy="685800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663A284-DA07-4885-90C1-886148F672E8}"/>
              </a:ext>
            </a:extLst>
          </p:cNvPr>
          <p:cNvSpPr txBox="1"/>
          <p:nvPr/>
        </p:nvSpPr>
        <p:spPr>
          <a:xfrm>
            <a:off x="1094935" y="352439"/>
            <a:ext cx="10002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ШКОЛЬНЫЙ ТЕАТР                                  ШКОЛЬНЫЙ МУЗЕЙ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A04EA8F-8C5D-43FA-BA29-44C560EE4ECD}"/>
              </a:ext>
            </a:extLst>
          </p:cNvPr>
          <p:cNvSpPr/>
          <p:nvPr/>
        </p:nvSpPr>
        <p:spPr>
          <a:xfrm>
            <a:off x="604911" y="4670474"/>
            <a:ext cx="84406" cy="188507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030A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14217DF-4E9B-426F-A7F3-D4B33E9E98EB}"/>
              </a:ext>
            </a:extLst>
          </p:cNvPr>
          <p:cNvSpPr txBox="1"/>
          <p:nvPr/>
        </p:nvSpPr>
        <p:spPr>
          <a:xfrm>
            <a:off x="984739" y="5012844"/>
            <a:ext cx="10958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  <a:effectLst/>
                <a:latin typeface="Bahnschrift SemiBold" panose="020B0502040204020203" pitchFamily="34" charset="0"/>
                <a:ea typeface="Calibri" panose="020F0502020204030204" pitchFamily="34" charset="0"/>
              </a:rPr>
              <a:t>Необходимо предусмотреть возможность создания школьных театров во всех школах, включая детей, находящихся в трудной жизненной ситуации, детей с ограниченными возможностями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 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1C9313E-EC32-4A89-A74E-241D01B33A68}"/>
              </a:ext>
            </a:extLst>
          </p:cNvPr>
          <p:cNvSpPr/>
          <p:nvPr/>
        </p:nvSpPr>
        <p:spPr>
          <a:xfrm>
            <a:off x="407962" y="4400192"/>
            <a:ext cx="11784037" cy="2457808"/>
          </a:xfrm>
          <a:prstGeom prst="rect">
            <a:avLst/>
          </a:prstGeom>
          <a:solidFill>
            <a:srgbClr val="7030A0">
              <a:alpha val="23000"/>
            </a:srgb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DC6F01D-9885-4315-960E-04A4FF213C6B}"/>
              </a:ext>
            </a:extLst>
          </p:cNvPr>
          <p:cNvSpPr/>
          <p:nvPr/>
        </p:nvSpPr>
        <p:spPr>
          <a:xfrm>
            <a:off x="689317" y="1111347"/>
            <a:ext cx="5050301" cy="343251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AEE26DC-D1C0-47E1-9369-D20A92686D8E}"/>
              </a:ext>
            </a:extLst>
          </p:cNvPr>
          <p:cNvSpPr/>
          <p:nvPr/>
        </p:nvSpPr>
        <p:spPr>
          <a:xfrm>
            <a:off x="6569611" y="1114864"/>
            <a:ext cx="5050301" cy="3429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D98B6F8-CF15-458B-8987-1CA413912F82}"/>
              </a:ext>
            </a:extLst>
          </p:cNvPr>
          <p:cNvSpPr txBox="1"/>
          <p:nvPr/>
        </p:nvSpPr>
        <p:spPr>
          <a:xfrm>
            <a:off x="928468" y="1150454"/>
            <a:ext cx="457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МБОУ СОШ №2,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ШКОЛЬНЫЙ ТЕАТР «ФАНТ»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ПОД РУКОВОДСТВОМ Л.А. САСОВОЙ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D570F50-327C-4688-B81E-2F137E6D0038}"/>
              </a:ext>
            </a:extLst>
          </p:cNvPr>
          <p:cNvSpPr txBox="1"/>
          <p:nvPr/>
        </p:nvSpPr>
        <p:spPr>
          <a:xfrm>
            <a:off x="6020973" y="1150454"/>
            <a:ext cx="61757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МБОУ СОШ №3,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ШКОЛЬНЫЙ МУЗЕЙ «МОЯ МАЛАЯ РОДИНА»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ПОД РУКОВОДСТВОМ Л.И. МАРТЬЯНОВОЙ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C87078D-A85F-4A5A-8E06-86F5AB1E16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7"/>
          <a:stretch/>
        </p:blipFill>
        <p:spPr>
          <a:xfrm>
            <a:off x="7189761" y="2034718"/>
            <a:ext cx="3810000" cy="245780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FEEDB23D-5F12-47A9-BE35-3D7A7004E3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0" b="14532"/>
          <a:stretch/>
        </p:blipFill>
        <p:spPr>
          <a:xfrm>
            <a:off x="1226233" y="2034718"/>
            <a:ext cx="3976465" cy="242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406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34F3185-E554-4394-9996-7852F50788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" r="40293"/>
          <a:stretch/>
        </p:blipFill>
        <p:spPr>
          <a:xfrm rot="10800000">
            <a:off x="4859145" y="0"/>
            <a:ext cx="733285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E183363-6C7F-4643-932A-75468E87A8DF}"/>
              </a:ext>
            </a:extLst>
          </p:cNvPr>
          <p:cNvSpPr txBox="1"/>
          <p:nvPr/>
        </p:nvSpPr>
        <p:spPr>
          <a:xfrm>
            <a:off x="1094935" y="194638"/>
            <a:ext cx="100021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1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ЗАДАЧИ ПО НАПРАВЛЕНИЮ «ТВОРЧЕСТВО»</a:t>
            </a:r>
          </a:p>
          <a:p>
            <a:pPr algn="ctr"/>
            <a:r>
              <a:rPr lang="ru-RU" sz="31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НА 2022-2023 УЧЕБНЫЙ ГОД: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C01AD40-01B9-45CA-B74E-F70CA6D02A93}"/>
              </a:ext>
            </a:extLst>
          </p:cNvPr>
          <p:cNvSpPr txBox="1"/>
          <p:nvPr/>
        </p:nvSpPr>
        <p:spPr>
          <a:xfrm>
            <a:off x="447821" y="1813173"/>
            <a:ext cx="1129635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В УПРАВЛЕНИИ: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РАЗВИТИЕ ИНФРАСТРУКТУРЫ ДЛЯ ЗАНЯТИЙ ТВОРЧЕСКОЙ ДЕЯТЕЛЬНОСТЬЮ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ВНЕДРЕНИЕ МЕХАНИЗМА ЗАЧЕТА ШКОЛАМИ ОБРАЗОВАТЕЛЬНЫХ РЕЗУЛЬТАТОВ, КОТОРЫЕ ПОЛУЧЕНЫ В ХОДЕ ОСВОЕНИЯ ДОПОЛНИТЕЛЬНЫХ ОБЩЕОБРАЗОВАТЕЛЬНЫХ ПРОГРАММ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dirty="0">
              <a:latin typeface="Bahnschrift SemiBold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7030A0"/>
              </a:solidFill>
              <a:latin typeface="Bahnschrift SemiBold" panose="020B0502040204020203" pitchFamily="34" charset="0"/>
            </a:endParaRPr>
          </a:p>
          <a:p>
            <a:pPr algn="just"/>
            <a:r>
              <a:rPr lang="ru-RU" sz="28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В ПЕДАГОГИЧЕСКОЙ ДЕЯТЕЛЬНОСТИ: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SemiBold" panose="020B0502040204020203" pitchFamily="34" charset="0"/>
              </a:rPr>
              <a:t>ФОРМИРОВАНИЕ МЕХАНИЗМОВ ПРЕЕМСТВЕННОСТИ И НЕПРЕРЫВНОСТИ ОБРАЗОВАТЕЛЬНЫХ ТРАЕКТОРИЙ В ОБЩЕМ И ДОПОЛНИТЕЛЬНОМ ОБРАЗОВАНИИ ДЕТЕЙ</a:t>
            </a:r>
          </a:p>
        </p:txBody>
      </p:sp>
    </p:spTree>
    <p:extLst>
      <p:ext uri="{BB962C8B-B14F-4D97-AF65-F5344CB8AC3E}">
        <p14:creationId xmlns:p14="http://schemas.microsoft.com/office/powerpoint/2010/main" val="400756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833497D-5B09-4BC9-8336-07CED7DC2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995"/>
            <a:ext cx="12209592" cy="602800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ED16244-0342-48B4-B3B6-F6387930B648}"/>
              </a:ext>
            </a:extLst>
          </p:cNvPr>
          <p:cNvSpPr/>
          <p:nvPr/>
        </p:nvSpPr>
        <p:spPr>
          <a:xfrm>
            <a:off x="0" y="0"/>
            <a:ext cx="12192000" cy="84406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DA569C5-206B-4D83-A76F-E47B224F8519}"/>
              </a:ext>
            </a:extLst>
          </p:cNvPr>
          <p:cNvSpPr txBox="1"/>
          <p:nvPr/>
        </p:nvSpPr>
        <p:spPr>
          <a:xfrm>
            <a:off x="4768947" y="129643"/>
            <a:ext cx="2839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Bahnschrift" panose="020B0502040204020203" pitchFamily="34" charset="0"/>
              </a:rPr>
              <a:t>«УЧИТЕЛЬ»</a:t>
            </a:r>
          </a:p>
        </p:txBody>
      </p:sp>
    </p:spTree>
    <p:extLst>
      <p:ext uri="{BB962C8B-B14F-4D97-AF65-F5344CB8AC3E}">
        <p14:creationId xmlns:p14="http://schemas.microsoft.com/office/powerpoint/2010/main" val="29769877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AC7D4FA-4A3A-42FC-8CDB-2AA7394EB6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" r="40293"/>
          <a:stretch/>
        </p:blipFill>
        <p:spPr>
          <a:xfrm rot="10800000">
            <a:off x="4859145" y="0"/>
            <a:ext cx="733285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B7BA015-D686-4F2F-928D-ACA54490B41F}"/>
              </a:ext>
            </a:extLst>
          </p:cNvPr>
          <p:cNvSpPr txBox="1"/>
          <p:nvPr/>
        </p:nvSpPr>
        <p:spPr>
          <a:xfrm>
            <a:off x="324354" y="174253"/>
            <a:ext cx="12106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КОНКУРСЫ ПРОФЕССИОНАЛЬНОГО МАСТЕРСТВА - 2022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771AB2C-3715-404A-9B07-2B304A0FB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678" y="1174001"/>
            <a:ext cx="3012679" cy="450999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FCE8FAF-7259-4113-A181-9BAC5D5A7E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"/>
          <a:stretch/>
        </p:blipFill>
        <p:spPr>
          <a:xfrm>
            <a:off x="6644706" y="1174001"/>
            <a:ext cx="3181368" cy="450999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58CCCBE-C541-419F-B8F5-7F79D15B6FEF}"/>
              </a:ext>
            </a:extLst>
          </p:cNvPr>
          <p:cNvSpPr/>
          <p:nvPr/>
        </p:nvSpPr>
        <p:spPr>
          <a:xfrm>
            <a:off x="6519132" y="1062268"/>
            <a:ext cx="3432517" cy="4733464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FE26958-1353-4964-9801-C25E15A525C2}"/>
              </a:ext>
            </a:extLst>
          </p:cNvPr>
          <p:cNvSpPr/>
          <p:nvPr/>
        </p:nvSpPr>
        <p:spPr>
          <a:xfrm>
            <a:off x="1661391" y="1062268"/>
            <a:ext cx="3257251" cy="4733464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0BF8EE3-B63E-46F5-82D5-7659B7587DC3}"/>
              </a:ext>
            </a:extLst>
          </p:cNvPr>
          <p:cNvSpPr txBox="1"/>
          <p:nvPr/>
        </p:nvSpPr>
        <p:spPr>
          <a:xfrm>
            <a:off x="1336431" y="5944371"/>
            <a:ext cx="42226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  <a:latin typeface="Bahnschrift" panose="020B0502040204020203" pitchFamily="34" charset="0"/>
              </a:rPr>
              <a:t>Наталья Владимировна Вельяминова,</a:t>
            </a:r>
          </a:p>
          <a:p>
            <a:pPr algn="ctr"/>
            <a:r>
              <a:rPr lang="ru-RU" dirty="0">
                <a:solidFill>
                  <a:srgbClr val="7030A0"/>
                </a:solidFill>
                <a:latin typeface="Bahnschrift" panose="020B0502040204020203" pitchFamily="34" charset="0"/>
              </a:rPr>
              <a:t>учитель МБОУ «СОШ №1»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03380A4-ED3F-493B-89E2-8B5FDE7E3F98}"/>
              </a:ext>
            </a:extLst>
          </p:cNvPr>
          <p:cNvSpPr txBox="1"/>
          <p:nvPr/>
        </p:nvSpPr>
        <p:spPr>
          <a:xfrm>
            <a:off x="5462840" y="5944371"/>
            <a:ext cx="5545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  <a:latin typeface="Bahnschrift" panose="020B0502040204020203" pitchFamily="34" charset="0"/>
              </a:rPr>
              <a:t>Тамара Викторовна Зиновьева,</a:t>
            </a:r>
          </a:p>
          <a:p>
            <a:pPr algn="ctr"/>
            <a:r>
              <a:rPr lang="ru-RU" dirty="0">
                <a:solidFill>
                  <a:srgbClr val="7030A0"/>
                </a:solidFill>
                <a:latin typeface="Bahnschrift" panose="020B0502040204020203" pitchFamily="34" charset="0"/>
              </a:rPr>
              <a:t>Музыкальный руководитель МКДОУ «Родничок»</a:t>
            </a:r>
          </a:p>
        </p:txBody>
      </p:sp>
    </p:spTree>
    <p:extLst>
      <p:ext uri="{BB962C8B-B14F-4D97-AF65-F5344CB8AC3E}">
        <p14:creationId xmlns:p14="http://schemas.microsoft.com/office/powerpoint/2010/main" val="41667095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F82B980-3A5F-4260-853C-19A4F07975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" t="1" r="38065" b="42200"/>
          <a:stretch/>
        </p:blipFill>
        <p:spPr>
          <a:xfrm>
            <a:off x="-61697" y="-1"/>
            <a:ext cx="12323298" cy="68580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E3FCC10-AFF0-4D32-8BDB-5D2EFFE97E6D}"/>
              </a:ext>
            </a:extLst>
          </p:cNvPr>
          <p:cNvSpPr txBox="1"/>
          <p:nvPr/>
        </p:nvSpPr>
        <p:spPr>
          <a:xfrm>
            <a:off x="686972" y="-31696"/>
            <a:ext cx="108180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НАУЧНО-МЕТОДИЧЕСКОЕ СОПРОВОЖДЕНИЕ ПЕДАГОГИЧЕСКИХ РАБОТНИКОВ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1800FF7-9457-47FB-B086-A6E4E786C4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01" y="4795220"/>
            <a:ext cx="1997613" cy="19976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3ECB0FE-0FDF-4D1E-B09C-38F93A00B7FE}"/>
              </a:ext>
            </a:extLst>
          </p:cNvPr>
          <p:cNvSpPr txBox="1"/>
          <p:nvPr/>
        </p:nvSpPr>
        <p:spPr>
          <a:xfrm>
            <a:off x="2628314" y="5193861"/>
            <a:ext cx="37293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7030A0"/>
                </a:solidFill>
                <a:latin typeface="Bahnschrift SemiBold" panose="020B0502040204020203" pitchFamily="34" charset="0"/>
              </a:rPr>
              <a:t>КОНЦЕПЦИЯ ОБЕСПЕЧЕНИЯ ПРОФЕССИОНАЛЬНОГО РАЗВИТИЯ ПЕДАГОГИЧЕСКИХ РАБОТНИКОВ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8AAB95A-37EE-48C0-A9B1-E0A5644428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663" y="4660002"/>
            <a:ext cx="3708328" cy="1732526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0375463C-892F-4845-ABA7-7D8440FD8656}"/>
              </a:ext>
            </a:extLst>
          </p:cNvPr>
          <p:cNvSpPr/>
          <p:nvPr/>
        </p:nvSpPr>
        <p:spPr>
          <a:xfrm>
            <a:off x="6442325" y="1714344"/>
            <a:ext cx="5316622" cy="2982177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C585842-AE28-40DE-8962-DEAC22F3D280}"/>
              </a:ext>
            </a:extLst>
          </p:cNvPr>
          <p:cNvSpPr txBox="1"/>
          <p:nvPr/>
        </p:nvSpPr>
        <p:spPr>
          <a:xfrm>
            <a:off x="1784679" y="1063973"/>
            <a:ext cx="2442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СТРУКТУРА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12D386F-0384-46D0-B2CC-79C0C464094E}"/>
              </a:ext>
            </a:extLst>
          </p:cNvPr>
          <p:cNvSpPr txBox="1"/>
          <p:nvPr/>
        </p:nvSpPr>
        <p:spPr>
          <a:xfrm>
            <a:off x="7716446" y="796755"/>
            <a:ext cx="3428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НАПРАВЛЕНИЯ</a:t>
            </a:r>
          </a:p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ДЕЯТЕЛЬНОСТИ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DF071B5-80D6-414F-A2A8-0B9FBCDCC660}"/>
              </a:ext>
            </a:extLst>
          </p:cNvPr>
          <p:cNvSpPr txBox="1"/>
          <p:nvPr/>
        </p:nvSpPr>
        <p:spPr>
          <a:xfrm>
            <a:off x="799457" y="2151673"/>
            <a:ext cx="40505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" panose="020B0502040204020203" pitchFamily="34" charset="0"/>
              </a:rPr>
              <a:t>МКУ «ЦЕНТР ОБРАЗОВАНИЯ»</a:t>
            </a:r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" panose="020B0502040204020203" pitchFamily="34" charset="0"/>
              </a:rPr>
              <a:t>ГОРОДСКОЙ МЕТОДИЧЕСКИЙ СОВЕТ</a:t>
            </a:r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" panose="020B0502040204020203" pitchFamily="34" charset="0"/>
              </a:rPr>
              <a:t>ПРОФЕССИОНАЛЬНЫЕ ОБЪЕДИНЕНИЯ</a:t>
            </a:r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" panose="020B0502040204020203" pitchFamily="34" charset="0"/>
              </a:rPr>
              <a:t>МЕТОДИЧЕСКИЙ АКТИВ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3BF97FDD-386F-400E-93D6-29EFB6024FCB}"/>
              </a:ext>
            </a:extLst>
          </p:cNvPr>
          <p:cNvSpPr txBox="1"/>
          <p:nvPr/>
        </p:nvSpPr>
        <p:spPr>
          <a:xfrm>
            <a:off x="6529315" y="1774271"/>
            <a:ext cx="52975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" panose="020B0502040204020203" pitchFamily="34" charset="0"/>
              </a:rPr>
              <a:t>НОРМАТИВНОЕ, УПРАВЛЕНЧЕСКОЕ, ИНФОРМАЦИОННО-АНАЛИТИЧЕСКОЕ СОПРОВОЖДЕНИЕ</a:t>
            </a:r>
          </a:p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" panose="020B0502040204020203" pitchFamily="34" charset="0"/>
              </a:rPr>
              <a:t>СОПРОВОЖДЕНИЕ ПРОФЕССИОНАЬНЫХ ОБЪЕДИНЕНИЙ</a:t>
            </a:r>
          </a:p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" panose="020B0502040204020203" pitchFamily="34" charset="0"/>
              </a:rPr>
              <a:t>СОПРОВОЖДЕНИЕ ПОВЫШЕНИЯ КВАЛИФИКАЦИИ ПЕДАГОГОВ</a:t>
            </a:r>
          </a:p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Bahnschrift" panose="020B0502040204020203" pitchFamily="34" charset="0"/>
              </a:rPr>
              <a:t>СОПРОВОЖДЕНИЕ ПЕРСОНАЛЬНЫХ ТРАЕКТОРИЙ РАЗВИТИЯ ПЕДАГОГОВ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C29630F0-26A5-48D4-BDBC-DEF3FE6C34AA}"/>
              </a:ext>
            </a:extLst>
          </p:cNvPr>
          <p:cNvSpPr/>
          <p:nvPr/>
        </p:nvSpPr>
        <p:spPr>
          <a:xfrm>
            <a:off x="799457" y="1714344"/>
            <a:ext cx="4107765" cy="2982177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207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5673C93-2165-48BE-AEB8-4F8B87224A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3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4424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1FB4483-71DB-4135-A0BD-87E3CB6F4D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" t="1" r="38065" b="42200"/>
          <a:stretch/>
        </p:blipFill>
        <p:spPr>
          <a:xfrm>
            <a:off x="506437" y="-1"/>
            <a:ext cx="11254154" cy="68580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9468AC3-3D38-47C4-AFD0-C81F3F4005A1}"/>
              </a:ext>
            </a:extLst>
          </p:cNvPr>
          <p:cNvSpPr txBox="1"/>
          <p:nvPr/>
        </p:nvSpPr>
        <p:spPr>
          <a:xfrm>
            <a:off x="766689" y="126610"/>
            <a:ext cx="10818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ИНДИВИДУАЛЬНЫЙ ОБРАЗОВАТЕЛЬНЫЙ МАРШРУТ 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89995A0F-DA9C-4A87-81DF-D4E73F8C24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54863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1A66E31-A783-48AA-A48F-5AB5BD9BEA32}"/>
              </a:ext>
            </a:extLst>
          </p:cNvPr>
          <p:cNvSpPr/>
          <p:nvPr/>
        </p:nvSpPr>
        <p:spPr>
          <a:xfrm flipV="1">
            <a:off x="766689" y="2996416"/>
            <a:ext cx="2609557" cy="4571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D19E948-BC8C-46BD-BFB7-DE02B469A686}"/>
              </a:ext>
            </a:extLst>
          </p:cNvPr>
          <p:cNvSpPr/>
          <p:nvPr/>
        </p:nvSpPr>
        <p:spPr>
          <a:xfrm flipV="1">
            <a:off x="8600049" y="4752533"/>
            <a:ext cx="2609557" cy="4571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1762431-B3C0-4A50-941E-EEB09A29F379}"/>
              </a:ext>
            </a:extLst>
          </p:cNvPr>
          <p:cNvSpPr txBox="1"/>
          <p:nvPr/>
        </p:nvSpPr>
        <p:spPr>
          <a:xfrm>
            <a:off x="1026940" y="2536499"/>
            <a:ext cx="234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23 педагога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E96129F-FF9B-48E5-9843-BB10C6754C21}"/>
              </a:ext>
            </a:extLst>
          </p:cNvPr>
          <p:cNvSpPr txBox="1"/>
          <p:nvPr/>
        </p:nvSpPr>
        <p:spPr>
          <a:xfrm>
            <a:off x="8815754" y="4221032"/>
            <a:ext cx="234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27 педагогов</a:t>
            </a:r>
          </a:p>
        </p:txBody>
      </p:sp>
    </p:spTree>
    <p:extLst>
      <p:ext uri="{BB962C8B-B14F-4D97-AF65-F5344CB8AC3E}">
        <p14:creationId xmlns:p14="http://schemas.microsoft.com/office/powerpoint/2010/main" val="1373418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81B95B6-080B-4377-8965-6CEB28F249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" t="4349" r="38943" b="42199"/>
          <a:stretch/>
        </p:blipFill>
        <p:spPr>
          <a:xfrm>
            <a:off x="618978" y="0"/>
            <a:ext cx="10986868" cy="68439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3B0D37D-1D51-4F8D-8433-43224BB6665F}"/>
              </a:ext>
            </a:extLst>
          </p:cNvPr>
          <p:cNvSpPr txBox="1"/>
          <p:nvPr/>
        </p:nvSpPr>
        <p:spPr>
          <a:xfrm>
            <a:off x="2042160" y="140676"/>
            <a:ext cx="8559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РЕГИОНАЛЬНЫЙ МЕТОДИЧЕСКИЙ АКТИВ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415583C-0521-4EAA-BEC0-142A468EBAFB}"/>
              </a:ext>
            </a:extLst>
          </p:cNvPr>
          <p:cNvSpPr txBox="1"/>
          <p:nvPr/>
        </p:nvSpPr>
        <p:spPr>
          <a:xfrm>
            <a:off x="1760805" y="902630"/>
            <a:ext cx="41655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СОСТАВ РМА ГОРОДА БОРОДИНО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E8792B6-E800-49DF-87FD-8C78BCFBC9A1}"/>
              </a:ext>
            </a:extLst>
          </p:cNvPr>
          <p:cNvSpPr/>
          <p:nvPr/>
        </p:nvSpPr>
        <p:spPr>
          <a:xfrm>
            <a:off x="1852615" y="2010625"/>
            <a:ext cx="3394265" cy="452431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AA20743-2581-480A-B62D-29CE7E19C1DF}"/>
              </a:ext>
            </a:extLst>
          </p:cNvPr>
          <p:cNvSpPr txBox="1"/>
          <p:nvPr/>
        </p:nvSpPr>
        <p:spPr>
          <a:xfrm>
            <a:off x="6761872" y="725451"/>
            <a:ext cx="37037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СОСТАВ РМА КРАСНОЯРСКОГО КРАЯ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9B932D2E-F4C5-434E-A508-209F5A2FE951}"/>
              </a:ext>
            </a:extLst>
          </p:cNvPr>
          <p:cNvSpPr/>
          <p:nvPr/>
        </p:nvSpPr>
        <p:spPr>
          <a:xfrm>
            <a:off x="6733985" y="2071808"/>
            <a:ext cx="3762990" cy="452431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B9D01F7-9225-4454-B4B8-AED775246835}"/>
              </a:ext>
            </a:extLst>
          </p:cNvPr>
          <p:cNvSpPr txBox="1"/>
          <p:nvPr/>
        </p:nvSpPr>
        <p:spPr>
          <a:xfrm>
            <a:off x="1944424" y="3118620"/>
            <a:ext cx="33942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СПЕЦИАЛИСТЫ МКУ «ЦЕНТР ОБРАЗОВАНИЯ»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Е.А. ИЛЬИНА, УЧИТЕЛЬ МБОУ «СОШ №1»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Л.В. БЕЛЯНИНА, УЧИТЕЛЬ МБОУ СОШ №2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А.И. ЕФМКИНА, УЧИТЕЛЬ МБОУ СОШ №3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E8390C2-76A3-4D5B-9A30-C38BFCFA1FC5}"/>
              </a:ext>
            </a:extLst>
          </p:cNvPr>
          <p:cNvSpPr txBox="1"/>
          <p:nvPr/>
        </p:nvSpPr>
        <p:spPr>
          <a:xfrm>
            <a:off x="6733986" y="2071808"/>
            <a:ext cx="44172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АЧИНСК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БОГОТОЛЬСКИЙ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БОРОДИНО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ЕНИСЕЙСК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ЕРМАКОВСКИЙ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ЗАТО ЖЕЛЕЗНОГОРСК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ЗАТО ЗЕЛЕНОГОРСК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ИЛАНСКИЙ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КАНСК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КУРАГИНСКИЙ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МИНУСИНСК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МИНУСИНСКИЙ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НАЗАРОВСКИЙ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НОРИЛЬСК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САЯНСКИЙ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Bold" panose="020B0502040204020203" pitchFamily="34" charset="0"/>
              </a:rPr>
              <a:t>СЕВЕРО-ЕНИСЕЙСКИЙ РАЙОН</a:t>
            </a:r>
          </a:p>
        </p:txBody>
      </p:sp>
    </p:spTree>
    <p:extLst>
      <p:ext uri="{BB962C8B-B14F-4D97-AF65-F5344CB8AC3E}">
        <p14:creationId xmlns:p14="http://schemas.microsoft.com/office/powerpoint/2010/main" val="10016598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36D6B85-45AE-4CB5-AFA3-1F407AA2D7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" r="40293"/>
          <a:stretch/>
        </p:blipFill>
        <p:spPr>
          <a:xfrm rot="10800000">
            <a:off x="4859145" y="0"/>
            <a:ext cx="733285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53E51BF-49B1-40BA-B6CC-CFCF5481C45A}"/>
              </a:ext>
            </a:extLst>
          </p:cNvPr>
          <p:cNvSpPr txBox="1"/>
          <p:nvPr/>
        </p:nvSpPr>
        <p:spPr>
          <a:xfrm>
            <a:off x="3345766" y="154744"/>
            <a:ext cx="5936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МОДЕЛЬ НАСТАВНИЧЕСТВА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82E6585-88F1-4D71-9F8A-6E6F709CE489}"/>
              </a:ext>
            </a:extLst>
          </p:cNvPr>
          <p:cNvSpPr txBox="1"/>
          <p:nvPr/>
        </p:nvSpPr>
        <p:spPr>
          <a:xfrm>
            <a:off x="1990579" y="1149568"/>
            <a:ext cx="8736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  <a:latin typeface="Bahnschrift SemiBold" panose="020B0502040204020203" pitchFamily="34" charset="0"/>
              </a:rPr>
              <a:t>ЦЕЛЬ ВНЕДРЕНИЯ МОДЕЛИ НАСТАВНИЧЕСТВА: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B0DBB56-50CC-4170-AFCB-7289A5670CFA}"/>
              </a:ext>
            </a:extLst>
          </p:cNvPr>
          <p:cNvSpPr txBox="1"/>
          <p:nvPr/>
        </p:nvSpPr>
        <p:spPr>
          <a:xfrm>
            <a:off x="717452" y="2231969"/>
            <a:ext cx="1128229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Обеспечение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 эффективной поддержки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личностного роста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, самоопределения, социализации и профессиональной ориентации, необходимых для успешной самореализации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всех обучающихся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в возрасте от 10 лет системы общего, дополнительного и профессионального образования,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профессионального роста педагогических работников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разных уровней образования и закрепления молодых специалистов в системе образования, проживающих 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на территории Красноярского края</a:t>
            </a:r>
            <a:r>
              <a:rPr lang="ru-RU" sz="2400" dirty="0">
                <a:solidFill>
                  <a:srgbClr val="FFFFFF"/>
                </a:solidFill>
                <a:latin typeface="Bahnschrift" panose="020B0502040204020203" pitchFamily="34" charset="0"/>
              </a:rPr>
              <a:t>.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9E1ADFF3-480E-4EB1-A778-C1ACF79EBF70}"/>
              </a:ext>
            </a:extLst>
          </p:cNvPr>
          <p:cNvCxnSpPr/>
          <p:nvPr/>
        </p:nvCxnSpPr>
        <p:spPr>
          <a:xfrm>
            <a:off x="562708" y="1952378"/>
            <a:ext cx="0" cy="3236837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044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F48FE85-9378-468A-9CF5-C5735A5623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" r="40293"/>
          <a:stretch/>
        </p:blipFill>
        <p:spPr>
          <a:xfrm rot="10800000">
            <a:off x="4859145" y="0"/>
            <a:ext cx="733285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ACD55C4-C176-49D5-89BC-C36EA726010C}"/>
              </a:ext>
            </a:extLst>
          </p:cNvPr>
          <p:cNvSpPr txBox="1"/>
          <p:nvPr/>
        </p:nvSpPr>
        <p:spPr>
          <a:xfrm>
            <a:off x="1094935" y="56439"/>
            <a:ext cx="1000213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1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ЗАДАЧИ ПО НАПРАВЛЕНИЮ «УЧИТЕЛЬ»</a:t>
            </a:r>
          </a:p>
          <a:p>
            <a:pPr algn="ctr"/>
            <a:r>
              <a:rPr lang="ru-RU" sz="31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НА 2022-2023 УЧЕБНЫЙ ГОД: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F18A8AB-D58D-4460-83EE-E12239F5EC75}"/>
              </a:ext>
            </a:extLst>
          </p:cNvPr>
          <p:cNvSpPr txBox="1"/>
          <p:nvPr/>
        </p:nvSpPr>
        <p:spPr>
          <a:xfrm>
            <a:off x="703384" y="1158981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  <a:latin typeface="Bahnschrift" panose="020B0502040204020203" pitchFamily="34" charset="0"/>
              </a:rPr>
              <a:t>В УПРАВЛЕНИИ: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F8A9B4A-E600-4480-BA4C-F97D6CCD65FF}"/>
              </a:ext>
            </a:extLst>
          </p:cNvPr>
          <p:cNvSpPr txBox="1"/>
          <p:nvPr/>
        </p:nvSpPr>
        <p:spPr>
          <a:xfrm>
            <a:off x="739946" y="4221692"/>
            <a:ext cx="703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  <a:latin typeface="Bahnschrift" panose="020B0502040204020203" pitchFamily="34" charset="0"/>
              </a:rPr>
              <a:t>В ПЕДАГОГИЧЕСКОЙ ДЕЯТЕЛЬНОСТИ: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D906A6A-A553-4CCB-8B23-B61385C688CE}"/>
              </a:ext>
            </a:extLst>
          </p:cNvPr>
          <p:cNvSpPr txBox="1"/>
          <p:nvPr/>
        </p:nvSpPr>
        <p:spPr>
          <a:xfrm>
            <a:off x="739947" y="5191187"/>
            <a:ext cx="11096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" panose="020B0502040204020203" pitchFamily="34" charset="0"/>
              </a:rPr>
              <a:t>ПРОДВИЖЕНИЕ СОВРЕМЕННЫХ ФОРМАТОВ НАУЧНО-МЕТОДИЧЕСКОГО СОПРОВОЖДЕНИЯ: НАСТАВНИЧЕСТВО, СУПЕРВИЗИЯ, ИОМ, РМА, СМО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8B742A3-CBCE-4E7F-B154-77F5268DB8E7}"/>
              </a:ext>
            </a:extLst>
          </p:cNvPr>
          <p:cNvSpPr txBox="1"/>
          <p:nvPr/>
        </p:nvSpPr>
        <p:spPr>
          <a:xfrm>
            <a:off x="717953" y="1682201"/>
            <a:ext cx="110966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" panose="020B0502040204020203" pitchFamily="34" charset="0"/>
              </a:rPr>
              <a:t>ОБЕСПЕЧЕНИЕ СООТВЕТСТВИЯ СРЕДЫ ПРОФЕССИОНАЛЬНОЙ ПОДГОТОВКИ УСЛОВИЯМ,  В КОТОРЫХ РАЗВИВАЕТСЯ СОВРЕМЕННАЯ ШКОЛА, РАЗВИТИЕ ЕДИНОЙ СИСТЕМЫ НЕПРЕРЫВНОГО ПЕДАГОГИЧЕСКОГО ОБРАЗОВАНИЯ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" panose="020B0502040204020203" pitchFamily="34" charset="0"/>
              </a:rPr>
              <a:t>СОЗДАНИЕ УСЛОВИЙ ПРОФЕССИОНАЛЬНОГО РАЗВИТИЯ В СВЯЗИ С ЗАДАЧАМИ ОБРАЗОВАТЕЛЬНОЙ ОРГАНИЗАЦИИ, В ТОМ ЧИСЛЕ НА ОСНОВАНИИ ДИАГНОСТИКИ УРОВНЯ ПРОФЕССИОНАЛЬНЫХ КОМПЕТЕНЦИЙ</a:t>
            </a:r>
          </a:p>
        </p:txBody>
      </p:sp>
    </p:spTree>
    <p:extLst>
      <p:ext uri="{BB962C8B-B14F-4D97-AF65-F5344CB8AC3E}">
        <p14:creationId xmlns:p14="http://schemas.microsoft.com/office/powerpoint/2010/main" val="39645287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47A2B89-7727-414A-AF6C-402C1E0E8FB3}"/>
              </a:ext>
            </a:extLst>
          </p:cNvPr>
          <p:cNvSpPr txBox="1"/>
          <p:nvPr/>
        </p:nvSpPr>
        <p:spPr>
          <a:xfrm>
            <a:off x="-714799" y="2424997"/>
            <a:ext cx="56922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С НАЧАЛОМ</a:t>
            </a:r>
          </a:p>
          <a:p>
            <a:pPr algn="ctr"/>
            <a:r>
              <a:rPr lang="ru-RU" sz="38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НОВОГО</a:t>
            </a:r>
          </a:p>
          <a:p>
            <a:pPr algn="ctr"/>
            <a:r>
              <a:rPr lang="ru-RU" sz="3800" dirty="0">
                <a:solidFill>
                  <a:schemeClr val="accent2">
                    <a:lumMod val="50000"/>
                  </a:schemeClr>
                </a:solidFill>
                <a:latin typeface="Bahnschrift SemiBold" panose="020B0502040204020203" pitchFamily="34" charset="0"/>
              </a:rPr>
              <a:t>УЧЕБНОГО ГОДА!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0B5EC12-E3B2-4E30-BED9-F48767C87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725" y="759654"/>
            <a:ext cx="8048275" cy="533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66541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Другая 7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7CB5E0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911</TotalTime>
  <Words>1184</Words>
  <Application>Microsoft Office PowerPoint</Application>
  <PresentationFormat>Произвольный</PresentationFormat>
  <Paragraphs>221</Paragraphs>
  <Slides>42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Аспект</vt:lpstr>
      <vt:lpstr>Презентация PowerPoint</vt:lpstr>
      <vt:lpstr>Презентация PowerPoint</vt:lpstr>
      <vt:lpstr>Презентация PowerPoint</vt:lpstr>
      <vt:lpstr>презентационная площадка эффективных практик дошкольного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КРАЕВЫХ ДИАГНОСТИЧЕСКИХ РАБОТ ПО ЧИТАТЕЛЬСКОЙ ГРАМОТНОСТИ В 6 КЛАССАХ  </vt:lpstr>
      <vt:lpstr>РЕЗУЛЬТАТЫ КРАЕВЫХ ДИАГНОСТИЧЕСКИХ РАБОТ ПО ЕСТЕСТВЕННОНАУЧНОЙ ГРАМОТНОСТИ </vt:lpstr>
      <vt:lpstr>РЕЗУЛЬТАТЫ КРАЕВЫХ ДИАГНОСТИЧЕСКИХ РАБОТ ПО МАТЕМАТИЧЕСКОЙ ГРАМОТНОСТИ</vt:lpstr>
      <vt:lpstr>РЕЗУЛЬТАТЫ ОГЭ, 2022 ГОД    </vt:lpstr>
      <vt:lpstr> РЕЗУЛЬТАТЫ ЕГЭ, 2022 ГОД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Елена Владимировна</cp:lastModifiedBy>
  <cp:revision>91</cp:revision>
  <dcterms:created xsi:type="dcterms:W3CDTF">2022-08-25T15:21:46Z</dcterms:created>
  <dcterms:modified xsi:type="dcterms:W3CDTF">2023-06-28T09:56:17Z</dcterms:modified>
</cp:coreProperties>
</file>