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316" r:id="rId2"/>
    <p:sldId id="291" r:id="rId3"/>
    <p:sldId id="317" r:id="rId4"/>
    <p:sldId id="318" r:id="rId5"/>
    <p:sldId id="313" r:id="rId6"/>
    <p:sldId id="308" r:id="rId7"/>
    <p:sldId id="309" r:id="rId8"/>
    <p:sldId id="277" r:id="rId9"/>
    <p:sldId id="278" r:id="rId10"/>
    <p:sldId id="279" r:id="rId11"/>
    <p:sldId id="319" r:id="rId12"/>
    <p:sldId id="315" r:id="rId13"/>
    <p:sldId id="314" r:id="rId14"/>
    <p:sldId id="321" r:id="rId15"/>
    <p:sldId id="311" r:id="rId16"/>
    <p:sldId id="281" r:id="rId17"/>
    <p:sldId id="323" r:id="rId18"/>
    <p:sldId id="324" r:id="rId19"/>
    <p:sldId id="325" r:id="rId20"/>
    <p:sldId id="326" r:id="rId21"/>
    <p:sldId id="327" r:id="rId22"/>
    <p:sldId id="329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E3099E-7F55-45E6-8010-64FC72CC6270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952C89-4233-4F3B-9C80-452952D21FD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088FA6-3ABD-4298-B2F3-0D1E1AC2900B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6669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CC8BAD-DB35-4ACE-BE51-01B5D2130B86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2414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CC8BAD-DB35-4ACE-BE51-01B5D2130B86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67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0831EB-FD68-410F-A842-73140420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59501D-00ED-4FC7-ABF6-F4226FF18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31B43C-06FB-4131-934D-93C6E2DF4C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4439A5-E25A-4A94-8B87-7C0C22289B7C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63501A-AF27-41E2-9C20-3BD908CF6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0595E8-6FEB-4BC2-B7BF-2F6A1B08C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E2179D-727B-4054-A229-A9932C56EC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794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49A2C4D-96D6-4D90-BB02-C8BCAAD98C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4439A5-E25A-4A94-8B87-7C0C22289B7C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004907-93B9-45FE-AF9B-5B56BB1F6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E825D5-E88C-43E9-8ED2-E1B9334A4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E2179D-727B-4054-A229-A9932C56EC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115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6" r:id="rId6"/>
    <p:sldLayoutId id="214748365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66216" y="566928"/>
            <a:ext cx="9531096" cy="216103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spcAft>
                <a:spcPts val="630"/>
              </a:spcAft>
            </a:pPr>
            <a:endParaRPr lang="en-US" sz="10300" dirty="0">
              <a:solidFill>
                <a:srgbClr val="0684AA"/>
              </a:solidFill>
              <a:latin typeface="Times New Roman" panose="020206030504050203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00155" y="1922310"/>
            <a:ext cx="10397197" cy="100888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5000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50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Открытое образовательное пространство: альянс семьи и образования»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ru-RU" sz="5000" b="1" dirty="0" smtClean="0">
              <a:solidFill>
                <a:schemeClr val="tx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50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1751" y="271969"/>
            <a:ext cx="1639020" cy="839998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C55D350A-B94E-4FAA-AC8C-DE524409E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3571" y="169059"/>
            <a:ext cx="1055078" cy="1000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7559932-EDCA-405A-B48B-9F44E19739CB}"/>
              </a:ext>
            </a:extLst>
          </p:cNvPr>
          <p:cNvSpPr txBox="1"/>
          <p:nvPr/>
        </p:nvSpPr>
        <p:spPr>
          <a:xfrm>
            <a:off x="1759503" y="278084"/>
            <a:ext cx="29327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/>
                </a:solidFill>
                <a:latin typeface="Bahnschrift SemiBold" panose="020B0502040204020203" pitchFamily="34" charset="0"/>
              </a:rPr>
              <a:t>ОТДЕЛ ОБРАЗОВАНИЯ</a:t>
            </a:r>
          </a:p>
          <a:p>
            <a:r>
              <a:rPr lang="ru-RU" sz="1400" b="1" dirty="0">
                <a:solidFill>
                  <a:schemeClr val="tx2"/>
                </a:solidFill>
                <a:latin typeface="Bahnschrift SemiBold" panose="020B0502040204020203" pitchFamily="34" charset="0"/>
              </a:rPr>
              <a:t>АДМИНИСТРАЦИИ ГОРОДА БОРОДИНО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619226-7DF6-414C-A191-1D057F1F4118}"/>
              </a:ext>
            </a:extLst>
          </p:cNvPr>
          <p:cNvSpPr txBox="1"/>
          <p:nvPr/>
        </p:nvSpPr>
        <p:spPr>
          <a:xfrm>
            <a:off x="153583" y="5650341"/>
            <a:ext cx="5738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Bahnschrift SemiBold" panose="020B0502040204020203" pitchFamily="34" charset="0"/>
              </a:rPr>
              <a:t>ОЛЬГА АЛЕКСАНДРОВНА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Bahnschrift SemiBold" panose="020B0502040204020203" pitchFamily="34" charset="0"/>
              </a:rPr>
              <a:t>ТРАВНИКОВА,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Bahnschrift SemiBold" panose="020B0502040204020203" pitchFamily="34" charset="0"/>
              </a:rPr>
              <a:t>Начальник Отдела образования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Bahnschrift SemiBold" panose="020B0502040204020203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50" y="1613535"/>
            <a:ext cx="4973955" cy="53054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297" y="6485579"/>
            <a:ext cx="5147285" cy="327004"/>
          </a:xfrm>
          <a:prstGeom prst="rect">
            <a:avLst/>
          </a:prstGeom>
        </p:spPr>
      </p:pic>
      <p:sp>
        <p:nvSpPr>
          <p:cNvPr id="6" name="Rectangles 5"/>
          <p:cNvSpPr/>
          <p:nvPr/>
        </p:nvSpPr>
        <p:spPr>
          <a:xfrm>
            <a:off x="3949784" y="1426479"/>
            <a:ext cx="6703581" cy="115662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920"/>
              </a:lnSpc>
            </a:pPr>
            <a:r>
              <a:rPr lang="en-US" sz="1590" i="1">
                <a:latin typeface="Arial" panose="020B0604020202020204"/>
              </a:rPr>
              <a:t>«Россия была и будет суверенной. Для этого сейчас, на поворотном этапе развития и нашей страны, да и всего мира, нужно укреплять, выстраивать </a:t>
            </a:r>
            <a:r>
              <a:rPr lang="en-US" sz="1590" b="1" i="1">
                <a:latin typeface="Arial" panose="020B0604020202020204"/>
              </a:rPr>
              <a:t>суверенную, национальную систему образования и воспитания </a:t>
            </a:r>
            <a:r>
              <a:rPr lang="en-US" sz="1590" i="1">
                <a:latin typeface="Arial" panose="020B0604020202020204"/>
              </a:rPr>
              <a:t>подрастающего поколения, обеспечить связанность, единство образовательного пространства страны»</a:t>
            </a:r>
          </a:p>
        </p:txBody>
      </p:sp>
      <p:sp>
        <p:nvSpPr>
          <p:cNvPr id="7" name="Rectangles 6"/>
          <p:cNvSpPr/>
          <p:nvPr/>
        </p:nvSpPr>
        <p:spPr>
          <a:xfrm>
            <a:off x="7010400" y="2840090"/>
            <a:ext cx="4272246" cy="35728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lnSpc>
                <a:spcPts val="1465"/>
              </a:lnSpc>
              <a:spcAft>
                <a:spcPts val="4200"/>
              </a:spcAft>
            </a:pPr>
            <a:r>
              <a:rPr lang="en-US" sz="1190" i="1">
                <a:latin typeface="Arial" panose="020B0604020202020204"/>
              </a:rPr>
              <a:t>В. В. Путин, 05.10.2022 Встреча с финалистами конкурса «Учитель года России»</a:t>
            </a:r>
          </a:p>
        </p:txBody>
      </p:sp>
      <p:sp>
        <p:nvSpPr>
          <p:cNvPr id="8" name="Rectangles 7"/>
          <p:cNvSpPr/>
          <p:nvPr/>
        </p:nvSpPr>
        <p:spPr>
          <a:xfrm>
            <a:off x="6174723" y="3954326"/>
            <a:ext cx="5674125" cy="179852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920"/>
              </a:lnSpc>
              <a:spcBef>
                <a:spcPts val="4200"/>
              </a:spcBef>
              <a:spcAft>
                <a:spcPts val="840"/>
              </a:spcAft>
            </a:pPr>
            <a:r>
              <a:rPr lang="en-US" sz="1590" i="1">
                <a:latin typeface="Arial" panose="020B0604020202020204"/>
              </a:rPr>
              <a:t>«Нам нужна целостная сфера просвещения, в которой </a:t>
            </a:r>
            <a:r>
              <a:rPr lang="en-US" sz="1590" b="1" i="1">
                <a:latin typeface="Arial" panose="020B0604020202020204"/>
              </a:rPr>
              <a:t>гармонично дополняют друг друга </a:t>
            </a:r>
            <a:r>
              <a:rPr lang="en-US" sz="1590" i="1">
                <a:latin typeface="Arial" panose="020B0604020202020204"/>
              </a:rPr>
              <a:t>семья, система образования, национальная культура, работа детских, молодежных, спортивных, военно-патриотических организаций, широкое движение наставничества»</a:t>
            </a:r>
          </a:p>
          <a:p>
            <a:pPr marL="2044700" indent="0" algn="r">
              <a:lnSpc>
                <a:spcPts val="1465"/>
              </a:lnSpc>
            </a:pPr>
            <a:r>
              <a:rPr lang="en-US" sz="1190" i="1">
                <a:latin typeface="Arial" panose="020B0604020202020204"/>
              </a:rPr>
              <a:t>В. В. Путин, 28.11.2023 заседание Всемирного русского народного собора</a:t>
            </a:r>
          </a:p>
        </p:txBody>
      </p:sp>
      <p:pic>
        <p:nvPicPr>
          <p:cNvPr id="9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831" y="146649"/>
            <a:ext cx="2540000" cy="130175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292" t="21852" r="16181" b="10864"/>
          <a:stretch>
            <a:fillRect/>
          </a:stretch>
        </p:blipFill>
        <p:spPr bwMode="auto">
          <a:xfrm>
            <a:off x="25400" y="-63500"/>
            <a:ext cx="12166600" cy="692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793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454" y="345057"/>
            <a:ext cx="2017128" cy="103516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165230" y="378069"/>
            <a:ext cx="80449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«Открытое образовательное пространство: альянс семьи и образования»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39615" y="1483744"/>
            <a:ext cx="9513277" cy="37763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Цель </a:t>
            </a:r>
            <a:r>
              <a:rPr lang="ru-RU" b="1" dirty="0" smtClean="0"/>
              <a:t>:</a:t>
            </a:r>
            <a:r>
              <a:rPr lang="ru-RU" dirty="0" smtClean="0"/>
              <a:t> </a:t>
            </a:r>
            <a:r>
              <a:rPr lang="ru-RU" dirty="0"/>
              <a:t>создание открытого образовательного пространства, обеспечивающего целостное  развитие личности взаимодействия с семьей на основе социального партнерства.</a:t>
            </a:r>
          </a:p>
          <a:p>
            <a:r>
              <a:rPr lang="ru-RU" b="1" dirty="0"/>
              <a:t>Ключевые задачи</a:t>
            </a:r>
            <a:r>
              <a:rPr lang="ru-RU" dirty="0"/>
              <a:t>:</a:t>
            </a:r>
          </a:p>
          <a:p>
            <a:r>
              <a:rPr lang="ru-RU" dirty="0"/>
              <a:t>- повышение профессиональной компетентности педагогических работников по вопросу взаимодействия с семьями обучающихся на основе социального партнерства;</a:t>
            </a:r>
          </a:p>
          <a:p>
            <a:r>
              <a:rPr lang="ru-RU" dirty="0"/>
              <a:t>- создание условий для формирования доверительных отношений родителей</a:t>
            </a:r>
          </a:p>
          <a:p>
            <a:r>
              <a:rPr lang="ru-RU" dirty="0"/>
              <a:t>(законных представителей) с педагогическим коллективом;</a:t>
            </a:r>
          </a:p>
          <a:p>
            <a:r>
              <a:rPr lang="ru-RU" dirty="0"/>
              <a:t>- планирование и реализация психолого-педагогической поддержки важнейших социальных функций семьи (правовой, воспитательной, досуговой), влияющих на качество семейного воспитания;</a:t>
            </a:r>
          </a:p>
          <a:p>
            <a:r>
              <a:rPr lang="ru-RU" dirty="0"/>
              <a:t>- внедрение эффективных технологий сотрудничества школы с семьями в практику психолого-педагогического партнерства, </a:t>
            </a:r>
            <a:r>
              <a:rPr lang="ru-RU" dirty="0" smtClean="0"/>
              <a:t>способствующих </a:t>
            </a:r>
            <a:r>
              <a:rPr lang="ru-RU" dirty="0" err="1" smtClean="0"/>
              <a:t>взаимодоверительных</a:t>
            </a:r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ru-RU" dirty="0" err="1"/>
              <a:t>равноответственных</a:t>
            </a:r>
            <a:r>
              <a:rPr lang="ru-RU" dirty="0"/>
              <a:t> отношений.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6266" y="4963144"/>
            <a:ext cx="2717264" cy="181037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4839" y="4963144"/>
            <a:ext cx="2432690" cy="182451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38032" y="3248259"/>
            <a:ext cx="2353968" cy="360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641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7224" y="4880837"/>
            <a:ext cx="3966437" cy="1495740"/>
          </a:xfrm>
          <a:prstGeom prst="rect">
            <a:avLst/>
          </a:prstGeom>
        </p:spPr>
      </p:pic>
      <p:sp>
        <p:nvSpPr>
          <p:cNvPr id="5" name="Rectangles 4"/>
          <p:cNvSpPr/>
          <p:nvPr/>
        </p:nvSpPr>
        <p:spPr>
          <a:xfrm>
            <a:off x="706490" y="378477"/>
            <a:ext cx="811454" cy="275531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745"/>
              </a:lnSpc>
            </a:pPr>
            <a:endParaRPr lang="en-US" sz="595" dirty="0">
              <a:solidFill>
                <a:srgbClr val="4B6794"/>
              </a:solidFill>
              <a:latin typeface="Arial" panose="020B0604020202020204"/>
            </a:endParaRPr>
          </a:p>
        </p:txBody>
      </p:sp>
      <p:sp>
        <p:nvSpPr>
          <p:cNvPr id="6" name="Rectangles 5"/>
          <p:cNvSpPr/>
          <p:nvPr/>
        </p:nvSpPr>
        <p:spPr>
          <a:xfrm>
            <a:off x="648962" y="808426"/>
            <a:ext cx="7339423" cy="311865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1885" b="1">
                <a:latin typeface="Arial" panose="020B0604020202020204"/>
              </a:rPr>
              <a:t>ПРОВЕДЕНИЕ В РОССИЙСКОЙ ФЕДЕРАЦИИ ГОДА СЕМЬИ</a:t>
            </a:r>
          </a:p>
        </p:txBody>
      </p:sp>
      <p:sp>
        <p:nvSpPr>
          <p:cNvPr id="7" name="Rectangles 6"/>
          <p:cNvSpPr/>
          <p:nvPr/>
        </p:nvSpPr>
        <p:spPr>
          <a:xfrm>
            <a:off x="1063772" y="1783383"/>
            <a:ext cx="5095812" cy="46325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920"/>
              </a:lnSpc>
              <a:spcAft>
                <a:spcPts val="2520"/>
              </a:spcAft>
            </a:pPr>
            <a:r>
              <a:rPr lang="en-US" sz="1490">
                <a:latin typeface="Arial" panose="020B0604020202020204"/>
              </a:rPr>
              <a:t>Указ Президента РФ № 875 от 22.11.2023 «О проведении в Российской Федерации Года семьи»</a:t>
            </a:r>
          </a:p>
        </p:txBody>
      </p:sp>
      <p:sp>
        <p:nvSpPr>
          <p:cNvPr id="8" name="Rectangles 7"/>
          <p:cNvSpPr/>
          <p:nvPr/>
        </p:nvSpPr>
        <p:spPr>
          <a:xfrm>
            <a:off x="1587584" y="2703838"/>
            <a:ext cx="4023966" cy="1707687"/>
          </a:xfrm>
          <a:prstGeom prst="rect">
            <a:avLst/>
          </a:prstGeom>
          <a:solidFill>
            <a:srgbClr val="D10028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920"/>
              </a:lnSpc>
              <a:spcBef>
                <a:spcPts val="2520"/>
              </a:spcBef>
              <a:spcAft>
                <a:spcPts val="2520"/>
              </a:spcAft>
            </a:pPr>
            <a:r>
              <a:rPr lang="en-US" sz="1490" b="1">
                <a:solidFill>
                  <a:srgbClr val="FFFFFF"/>
                </a:solidFill>
                <a:latin typeface="Arial" panose="020B0604020202020204"/>
              </a:rPr>
              <a:t>ПЛАН ОСНОВНЫХ МЕРОПРИЯТИЙ ПО ПРОВЕДЕНИЮ В РОССИЙСКОЙ ФЕДЕРАЦИИ ГОДА СЕМЬИ УТВЕРЖДЕН ЗАМЕСТИТЕЛЕМ ПРЕДСЕДАТЕЛЯ ПРАВИТЕЛЬСТВА РОССИЙСКОЙ ФЕДЕРАЦИИ Т. А. ГОЛИКОВОЙ 26 ДЕКАБРЯ 2023 Г. №21515-П45-ТГ</a:t>
            </a:r>
          </a:p>
        </p:txBody>
      </p:sp>
      <p:sp>
        <p:nvSpPr>
          <p:cNvPr id="9" name="Rectangles 8"/>
          <p:cNvSpPr/>
          <p:nvPr/>
        </p:nvSpPr>
        <p:spPr>
          <a:xfrm>
            <a:off x="6971038" y="1813661"/>
            <a:ext cx="4435748" cy="427527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90500" indent="-190500">
              <a:lnSpc>
                <a:spcPts val="2160"/>
              </a:lnSpc>
              <a:spcAft>
                <a:spcPts val="630"/>
              </a:spcAft>
            </a:pPr>
            <a:r>
              <a:rPr lang="en-US" sz="1690">
                <a:solidFill>
                  <a:srgbClr val="D00126"/>
                </a:solidFill>
                <a:latin typeface="Arial" panose="020B0604020202020204"/>
              </a:rPr>
              <a:t>■    </a:t>
            </a:r>
            <a:r>
              <a:rPr lang="en-US" sz="1690">
                <a:latin typeface="Arial" panose="020B0604020202020204"/>
              </a:rPr>
              <a:t>Наиболее значимые Федеральные мероприятия</a:t>
            </a:r>
          </a:p>
          <a:p>
            <a:pPr marL="190500" indent="-190500">
              <a:lnSpc>
                <a:spcPts val="2160"/>
              </a:lnSpc>
              <a:spcAft>
                <a:spcPts val="630"/>
              </a:spcAft>
            </a:pPr>
            <a:r>
              <a:rPr lang="en-US" sz="1690">
                <a:solidFill>
                  <a:srgbClr val="D00126"/>
                </a:solidFill>
                <a:latin typeface="Arial" panose="020B0604020202020204"/>
              </a:rPr>
              <a:t>■    </a:t>
            </a:r>
            <a:r>
              <a:rPr lang="en-US" sz="1690">
                <a:latin typeface="Arial" panose="020B0604020202020204"/>
              </a:rPr>
              <a:t>Мероприятия по совершенствованию положения семей с детьми</a:t>
            </a:r>
          </a:p>
          <a:p>
            <a:pPr marL="190500" indent="-190500">
              <a:lnSpc>
                <a:spcPts val="2160"/>
              </a:lnSpc>
              <a:spcAft>
                <a:spcPts val="630"/>
              </a:spcAft>
            </a:pPr>
            <a:r>
              <a:rPr lang="en-US" sz="1690">
                <a:solidFill>
                  <a:srgbClr val="D00126"/>
                </a:solidFill>
                <a:latin typeface="Arial" panose="020B0604020202020204"/>
              </a:rPr>
              <a:t>■    </a:t>
            </a:r>
            <a:r>
              <a:rPr lang="en-US" sz="1690">
                <a:latin typeface="Arial" panose="020B0604020202020204"/>
              </a:rPr>
              <a:t>Культурно-массовые, спортивные, общественные мероприятия</a:t>
            </a:r>
          </a:p>
          <a:p>
            <a:pPr marL="190500" indent="-190500">
              <a:lnSpc>
                <a:spcPts val="2160"/>
              </a:lnSpc>
              <a:spcAft>
                <a:spcPts val="630"/>
              </a:spcAft>
            </a:pPr>
            <a:r>
              <a:rPr lang="en-US" sz="1690">
                <a:solidFill>
                  <a:srgbClr val="D00126"/>
                </a:solidFill>
                <a:latin typeface="Arial" panose="020B0604020202020204"/>
              </a:rPr>
              <a:t>■    </a:t>
            </a:r>
            <a:r>
              <a:rPr lang="en-US" sz="1690">
                <a:latin typeface="Arial" panose="020B0604020202020204"/>
              </a:rPr>
              <a:t>Мероприятия по укреплению ответственного родительства</a:t>
            </a:r>
          </a:p>
          <a:p>
            <a:pPr marL="190500" indent="-190500">
              <a:lnSpc>
                <a:spcPts val="2160"/>
              </a:lnSpc>
              <a:spcAft>
                <a:spcPts val="630"/>
              </a:spcAft>
            </a:pPr>
            <a:r>
              <a:rPr lang="en-US" sz="1690">
                <a:solidFill>
                  <a:srgbClr val="D00126"/>
                </a:solidFill>
                <a:latin typeface="Arial" panose="020B0604020202020204"/>
              </a:rPr>
              <a:t>■    </a:t>
            </a:r>
            <a:r>
              <a:rPr lang="en-US" sz="1690">
                <a:latin typeface="Arial" panose="020B0604020202020204"/>
              </a:rPr>
              <a:t>Информационно-коммуникационные мероприятия</a:t>
            </a:r>
          </a:p>
          <a:p>
            <a:pPr marL="190500" indent="-190500">
              <a:lnSpc>
                <a:spcPts val="2160"/>
              </a:lnSpc>
            </a:pPr>
            <a:r>
              <a:rPr lang="en-US" sz="1690">
                <a:solidFill>
                  <a:srgbClr val="D00126"/>
                </a:solidFill>
                <a:latin typeface="Arial" panose="020B0604020202020204"/>
              </a:rPr>
              <a:t>■    </a:t>
            </a:r>
            <a:r>
              <a:rPr lang="en-US" sz="1690">
                <a:latin typeface="Arial" panose="020B0604020202020204"/>
              </a:rPr>
              <a:t>Показатели эффективности реализации мероприятий в рамках проведения</a:t>
            </a:r>
          </a:p>
          <a:p>
            <a:pPr marL="190500" indent="0"/>
            <a:r>
              <a:rPr lang="en-US" sz="1690">
                <a:latin typeface="Arial" panose="020B0604020202020204"/>
              </a:rPr>
              <a:t>в Российской Федерации Года семьи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s 1"/>
          <p:cNvSpPr/>
          <p:nvPr/>
        </p:nvSpPr>
        <p:spPr>
          <a:xfrm>
            <a:off x="3308985" y="453390"/>
            <a:ext cx="5217160" cy="1144905"/>
          </a:xfrm>
          <a:prstGeom prst="rect">
            <a:avLst/>
          </a:prstGeom>
        </p:spPr>
        <p:txBody>
          <a:bodyPr lIns="0" tIns="0" rIns="0" bIns="0">
            <a:noAutofit/>
            <a:scene3d>
              <a:camera prst="orthographicFront"/>
              <a:lightRig rig="threePt" dir="t"/>
            </a:scene3d>
          </a:bodyPr>
          <a:lstStyle/>
          <a:p>
            <a:pPr indent="0"/>
            <a:r>
              <a:rPr lang="en-US" sz="1885" b="1">
                <a:ln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highlight>
                  <a:srgbClr val="000080"/>
                </a:highlight>
                <a:latin typeface="Arial" panose="020B0604020202020204"/>
              </a:rPr>
              <a:t>ВЗАИМОДЕЙСТВИЕ С РОДИТЕЛЯМИ</a:t>
            </a:r>
          </a:p>
        </p:txBody>
      </p:sp>
      <p:sp>
        <p:nvSpPr>
          <p:cNvPr id="5" name="Rectangles 4"/>
          <p:cNvSpPr/>
          <p:nvPr/>
        </p:nvSpPr>
        <p:spPr>
          <a:xfrm>
            <a:off x="840105" y="1598295"/>
            <a:ext cx="4196715" cy="156273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920"/>
              </a:lnSpc>
            </a:pPr>
            <a:r>
              <a:rPr lang="en-US" sz="1490">
                <a:latin typeface="Arial" panose="020B0604020202020204"/>
              </a:rPr>
              <a:t>ВСЕРОССИЙСКИЙ РОДИТЕЛЬСКИЙ КОМИТЕТ ПРИ МИНПРОСВЕЩЕНИЯ РОССИИ</a:t>
            </a:r>
          </a:p>
        </p:txBody>
      </p:sp>
      <p:sp>
        <p:nvSpPr>
          <p:cNvPr id="7" name="Rectangles 6"/>
          <p:cNvSpPr/>
          <p:nvPr/>
        </p:nvSpPr>
        <p:spPr>
          <a:xfrm>
            <a:off x="985049" y="3927075"/>
            <a:ext cx="3878630" cy="188027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86690" marR="1110615" indent="-165100">
              <a:lnSpc>
                <a:spcPts val="1800"/>
              </a:lnSpc>
              <a:spcAft>
                <a:spcPts val="1470"/>
              </a:spcAft>
            </a:pPr>
            <a:r>
              <a:rPr lang="en-US" sz="1490" dirty="0">
                <a:solidFill>
                  <a:schemeClr val="tx2"/>
                </a:solidFill>
                <a:latin typeface="Arial" panose="020B0604020202020204"/>
              </a:rPr>
              <a:t>■</a:t>
            </a:r>
            <a:r>
              <a:rPr lang="en-US" sz="1490" dirty="0">
                <a:solidFill>
                  <a:srgbClr val="D00126"/>
                </a:solidFill>
                <a:latin typeface="Arial" panose="020B0604020202020204"/>
              </a:rPr>
              <a:t>    </a:t>
            </a:r>
            <a:r>
              <a:rPr lang="en-US" sz="1490" dirty="0">
                <a:latin typeface="Arial" panose="020B0604020202020204"/>
              </a:rPr>
              <a:t>РОДИТЕЛЬСКИЕ КОМИТЕТЫ ПРИ ОРГАНАХ СИСТЕМЫ ОБРАЗОВАНИЯ СУБЪЕКТОВ РОССИЙСКОЙ ФЕДЕРАЦИИ</a:t>
            </a:r>
          </a:p>
          <a:p>
            <a:pPr indent="0" algn="just">
              <a:lnSpc>
                <a:spcPts val="1800"/>
              </a:lnSpc>
            </a:pPr>
            <a:r>
              <a:rPr lang="en-US" sz="1490" dirty="0">
                <a:solidFill>
                  <a:schemeClr val="tx2"/>
                </a:solidFill>
                <a:latin typeface="Arial" panose="020B0604020202020204"/>
              </a:rPr>
              <a:t>■</a:t>
            </a:r>
            <a:r>
              <a:rPr lang="en-US" sz="1490" dirty="0">
                <a:solidFill>
                  <a:srgbClr val="D00126"/>
                </a:solidFill>
                <a:latin typeface="Arial" panose="020B0604020202020204"/>
              </a:rPr>
              <a:t>    </a:t>
            </a:r>
            <a:r>
              <a:rPr lang="en-US" sz="1490" dirty="0">
                <a:latin typeface="Arial" panose="020B0604020202020204"/>
              </a:rPr>
              <a:t>РОДИТЕЛЬСКИЕ КОМИТЕТЫ</a:t>
            </a:r>
          </a:p>
          <a:p>
            <a:pPr marL="186690" indent="0">
              <a:lnSpc>
                <a:spcPts val="1800"/>
              </a:lnSpc>
            </a:pPr>
            <a:r>
              <a:rPr lang="en-US" sz="1490" dirty="0">
                <a:latin typeface="Arial" panose="020B0604020202020204"/>
              </a:rPr>
              <a:t>В ОБРАЗОВАТЕЛЬНЫХ </a:t>
            </a:r>
            <a:r>
              <a:rPr lang="en-US" sz="1490" dirty="0" smtClean="0">
                <a:latin typeface="Arial" panose="020B0604020202020204"/>
              </a:rPr>
              <a:t>ОРГАНИЗАЦИЯХ</a:t>
            </a:r>
            <a:endParaRPr lang="en-US" sz="1490" dirty="0">
              <a:latin typeface="Arial" panose="020B0604020202020204"/>
            </a:endParaRPr>
          </a:p>
        </p:txBody>
      </p:sp>
      <p:sp>
        <p:nvSpPr>
          <p:cNvPr id="9" name="Text Box 8"/>
          <p:cNvSpPr txBox="1"/>
          <p:nvPr/>
        </p:nvSpPr>
        <p:spPr>
          <a:xfrm>
            <a:off x="5596411" y="1523369"/>
            <a:ext cx="4037086" cy="366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790"/>
          </a:p>
        </p:txBody>
      </p:sp>
      <p:sp>
        <p:nvSpPr>
          <p:cNvPr id="10" name="Text Box 9"/>
          <p:cNvSpPr txBox="1"/>
          <p:nvPr/>
        </p:nvSpPr>
        <p:spPr>
          <a:xfrm>
            <a:off x="5470252" y="1397210"/>
            <a:ext cx="4037086" cy="366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790"/>
          </a:p>
        </p:txBody>
      </p:sp>
      <p:sp>
        <p:nvSpPr>
          <p:cNvPr id="11" name="Text Box 10"/>
          <p:cNvSpPr txBox="1"/>
          <p:nvPr/>
        </p:nvSpPr>
        <p:spPr>
          <a:xfrm>
            <a:off x="5722570" y="1384594"/>
            <a:ext cx="5416634" cy="255661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790"/>
              <a:t>▪ Делегаты региональных родительских и общественных </a:t>
            </a:r>
          </a:p>
          <a:p>
            <a:r>
              <a:rPr lang="en-US" sz="1790"/>
              <a:t>объединений </a:t>
            </a:r>
          </a:p>
          <a:p>
            <a:r>
              <a:rPr lang="en-US" sz="1790"/>
              <a:t>▪ Общественные деятели </a:t>
            </a:r>
          </a:p>
          <a:p>
            <a:r>
              <a:rPr lang="en-US" sz="1790"/>
              <a:t>▪ Победители тематических конкурсов, в т.ч. конкурса </a:t>
            </a:r>
          </a:p>
          <a:p>
            <a:r>
              <a:rPr lang="en-US" sz="1790"/>
              <a:t>«Это у нас семейное»</a:t>
            </a:r>
          </a:p>
          <a:p>
            <a:r>
              <a:rPr lang="en-US" sz="1790"/>
              <a:t>▪ Активные родители</a:t>
            </a:r>
          </a:p>
        </p:txBody>
      </p:sp>
      <p:sp>
        <p:nvSpPr>
          <p:cNvPr id="12" name="Text Box 11"/>
          <p:cNvSpPr txBox="1"/>
          <p:nvPr/>
        </p:nvSpPr>
        <p:spPr>
          <a:xfrm>
            <a:off x="5221719" y="3309780"/>
            <a:ext cx="6891432" cy="325742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sz="1790">
                <a:solidFill>
                  <a:schemeClr val="bg1"/>
                </a:solidFill>
                <a:highlight>
                  <a:srgbClr val="000080"/>
                </a:highlight>
              </a:rPr>
              <a:t>ЗАДАЧИ РОДИТЕЛЬСКИХ КОМИТЕТОВ</a:t>
            </a:r>
            <a:r>
              <a:rPr lang="en-US" sz="1790"/>
              <a:t> </a:t>
            </a:r>
          </a:p>
          <a:p>
            <a:r>
              <a:rPr lang="en-US" sz="1790"/>
              <a:t>▪ Консолидация родительского сообщества через </a:t>
            </a:r>
          </a:p>
          <a:p>
            <a:r>
              <a:rPr lang="en-US" sz="1790"/>
              <a:t>вовлечение в образовательную повестку </a:t>
            </a:r>
          </a:p>
          <a:p>
            <a:r>
              <a:rPr lang="en-US" sz="1790"/>
              <a:t>▪ Обеспечение учета мнения родителей в государственной </a:t>
            </a:r>
          </a:p>
          <a:p>
            <a:r>
              <a:rPr lang="en-US" sz="1790"/>
              <a:t>образовательной политике </a:t>
            </a:r>
          </a:p>
          <a:p>
            <a:r>
              <a:rPr lang="en-US" sz="1790"/>
              <a:t>▪ Формирование предложений по нормативно-правовому </a:t>
            </a:r>
          </a:p>
          <a:p>
            <a:r>
              <a:rPr lang="en-US" sz="1790"/>
              <a:t>регулированию системы образования </a:t>
            </a:r>
          </a:p>
          <a:p>
            <a:r>
              <a:rPr lang="en-US" sz="1790"/>
              <a:t>▪ Формирование условий для просветительской </a:t>
            </a:r>
          </a:p>
          <a:p>
            <a:r>
              <a:rPr lang="en-US" sz="1790"/>
              <a:t>деятельности в соответствии с традиционными духовно</a:t>
            </a:r>
            <a:r>
              <a:rPr lang="ru-RU" altLang="en-US" sz="1790"/>
              <a:t>-</a:t>
            </a:r>
            <a:r>
              <a:rPr lang="en-US" sz="1790"/>
              <a:t>нравственными ценностями </a:t>
            </a:r>
          </a:p>
          <a:p>
            <a:r>
              <a:rPr lang="en-US" sz="1790"/>
              <a:t>▪ Проект «Родительский университет»</a:t>
            </a:r>
          </a:p>
        </p:txBody>
      </p:sp>
      <p:pic>
        <p:nvPicPr>
          <p:cNvPr id="3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90" y="0"/>
            <a:ext cx="2150110" cy="93281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112655" y="1617878"/>
          <a:ext cx="5386574" cy="3932125"/>
        </p:xfrm>
        <a:graphic>
          <a:graphicData uri="http://schemas.openxmlformats.org/drawingml/2006/table">
            <a:tbl>
              <a:tblPr firstRow="1" firstCol="1" bandRow="1"/>
              <a:tblGrid>
                <a:gridCol w="26877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3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66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84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5104">
                <a:tc>
                  <a:txBody>
                    <a:bodyPr/>
                    <a:lstStyle/>
                    <a:p>
                      <a:pPr marR="90170" indent="27051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показателей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665" indent="-14986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2021-2022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13665" marR="90170" indent="-14986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уч.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665" marR="90170" indent="-14986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3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2022-2023 </a:t>
                      </a:r>
                      <a:r>
                        <a:rPr lang="ru-RU" sz="1300" b="1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уч.год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665" marR="90170" indent="-14986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2023-2024 </a:t>
                      </a:r>
                      <a:r>
                        <a:rPr lang="ru-RU" sz="13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уч.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430">
                <a:tc>
                  <a:txBody>
                    <a:bodyPr/>
                    <a:lstStyle/>
                    <a:p>
                      <a:pPr marR="90170" indent="27051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ДОУ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665" marR="90170" indent="-14986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665" marR="90170" indent="-14986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665" marR="90170" indent="-14986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430">
                <a:tc>
                  <a:txBody>
                    <a:bodyPr/>
                    <a:lstStyle/>
                    <a:p>
                      <a:pPr marR="90170" indent="27051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детей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665" marR="90170" indent="-14986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665" marR="90170" indent="-14986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665" marR="90170" indent="-14986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430">
                <a:tc>
                  <a:txBody>
                    <a:bodyPr/>
                    <a:lstStyle/>
                    <a:p>
                      <a:pPr marR="90170" indent="27051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 </a:t>
                      </a:r>
                      <a:r>
                        <a:rPr lang="ru-RU" sz="13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для детей от 1,5 до 3лет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665" marR="90170" indent="-14986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665" marR="90170" indent="-14986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665" marR="90170" indent="-14986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430">
                <a:tc>
                  <a:txBody>
                    <a:bodyPr/>
                    <a:lstStyle/>
                    <a:p>
                      <a:pPr marR="90170" indent="27051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т. ч. с ОВЗ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665" marR="90170" indent="-14986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665" marR="90170" indent="-14986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665" marR="90170" indent="-14986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7430">
                <a:tc>
                  <a:txBody>
                    <a:bodyPr/>
                    <a:lstStyle/>
                    <a:p>
                      <a:pPr marR="90170" indent="27051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Число групп всего: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665" marR="90170" indent="-14986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665" marR="90170" indent="-14986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665" marR="90170" indent="-14986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7430">
                <a:tc>
                  <a:txBody>
                    <a:bodyPr/>
                    <a:lstStyle/>
                    <a:p>
                      <a:pPr marR="90170" indent="27051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т.ч. для детей от 1,5 до 3лет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665" marR="90170" indent="-14986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665" marR="90170" indent="-14986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665" marR="90170" indent="-14986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6484">
                <a:tc>
                  <a:txBody>
                    <a:bodyPr/>
                    <a:lstStyle/>
                    <a:p>
                      <a:pPr marR="90170" indent="27051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т.ч. компенсирующей направленности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665" marR="90170" indent="-14986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665" marR="90170" indent="-14986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665" marR="90170" indent="-14986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6484">
                <a:tc>
                  <a:txBody>
                    <a:bodyPr/>
                    <a:lstStyle/>
                    <a:p>
                      <a:pPr marR="90170" indent="27051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т.ч. комбинированной направленности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665" marR="90170" indent="-14986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665" marR="90170" indent="-14986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665" marR="90170" indent="-14986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41">
                <a:tc>
                  <a:txBody>
                    <a:bodyPr/>
                    <a:lstStyle/>
                    <a:p>
                      <a:pPr marR="90170" indent="27051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выпускников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665" marR="90170" indent="-14986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665" marR="90170" indent="-14986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665" marR="90170" indent="-14986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9534" y="4019417"/>
            <a:ext cx="3481755" cy="2611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8825" y="1381593"/>
            <a:ext cx="3683175" cy="2438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3391" y="4258984"/>
            <a:ext cx="3136045" cy="24927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1366982" y="416098"/>
            <a:ext cx="7813963" cy="523220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Доступность дошкольного образования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17878"/>
            <a:ext cx="3103059" cy="21930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8046" y="4463681"/>
            <a:ext cx="3349723" cy="18842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677" y="3253154"/>
            <a:ext cx="2412888" cy="353228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42217" y="3185037"/>
            <a:ext cx="2488236" cy="367296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36431" y="202223"/>
            <a:ext cx="7807569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Система</a:t>
            </a:r>
            <a:r>
              <a:rPr lang="ru-RU" dirty="0"/>
              <a:t> </a:t>
            </a:r>
            <a:r>
              <a:rPr lang="ru-RU" dirty="0">
                <a:solidFill>
                  <a:schemeClr val="bg1"/>
                </a:solidFill>
              </a:rPr>
              <a:t>дошкольного образования вносит свой вклад в реализацию всех стратегических  ориентиров, закладывая их основы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9977" y="1653795"/>
            <a:ext cx="3543299" cy="26574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2506" y="1713038"/>
            <a:ext cx="3287471" cy="246560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0181" y="3633155"/>
            <a:ext cx="3980872" cy="29856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339" y="3700118"/>
            <a:ext cx="4377181" cy="29186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3" y="831585"/>
            <a:ext cx="4094499" cy="2692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5707" y="478936"/>
            <a:ext cx="3795346" cy="3221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 Box 2"/>
          <p:cNvSpPr txBox="1"/>
          <p:nvPr/>
        </p:nvSpPr>
        <p:spPr>
          <a:xfrm>
            <a:off x="4189730" y="1793875"/>
            <a:ext cx="4435475" cy="195770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dirty="0"/>
              <a:t>ВОСПИТАТЕЛЬНЫЕ ПРАКТИКИ В ДОШКОЛЬНОМ</a:t>
            </a:r>
            <a:r>
              <a:rPr lang="ru-RU" altLang="en-US" dirty="0"/>
              <a:t> </a:t>
            </a:r>
            <a:r>
              <a:rPr lang="en-US" dirty="0"/>
              <a:t>ОБРАЗОВАНИИ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4189730" y="2905125"/>
            <a:ext cx="4061460" cy="22313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>
                <a:sym typeface="+mn-ea"/>
              </a:rPr>
              <a:t>▪</a:t>
            </a:r>
            <a:r>
              <a:rPr lang="en-US"/>
              <a:t>Проект «Папина Академия», МКДОУ «Дюймовочка», </a:t>
            </a:r>
          </a:p>
          <a:p>
            <a:r>
              <a:rPr lang="en-US"/>
              <a:t>г. Бородино</a:t>
            </a:r>
          </a:p>
          <a:p>
            <a:r>
              <a:rPr lang="en-US"/>
              <a:t>▪ «Духовно-нравственное воспитание дошкольников на </a:t>
            </a:r>
          </a:p>
          <a:p>
            <a:r>
              <a:rPr lang="en-US"/>
              <a:t>основе традиций казачества», МКДОУ «Ручеёк», </a:t>
            </a:r>
          </a:p>
          <a:p>
            <a:r>
              <a:rPr lang="en-US"/>
              <a:t>г. Бородин</a:t>
            </a:r>
            <a:r>
              <a:rPr lang="ru-RU" altLang="en-US"/>
              <a:t>о</a:t>
            </a:r>
          </a:p>
        </p:txBody>
      </p:sp>
      <p:pic>
        <p:nvPicPr>
          <p:cNvPr id="9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2990" y="508000"/>
            <a:ext cx="2150110" cy="93281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 1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240" y="407853"/>
            <a:ext cx="6545760" cy="6183448"/>
          </a:xfrm>
          <a:prstGeom prst="rect">
            <a:avLst/>
          </a:prstGeom>
        </p:spPr>
      </p:pic>
      <p:pic>
        <p:nvPicPr>
          <p:cNvPr id="3" name="Рисунок 2" descr="1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3666" y="1066800"/>
            <a:ext cx="4284134" cy="4025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34041" y="2004359"/>
            <a:ext cx="52809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Елена </a:t>
            </a:r>
            <a:r>
              <a:rPr lang="ru-RU" sz="2400" dirty="0"/>
              <a:t>Владимировна Кочеткова, </a:t>
            </a:r>
            <a:endParaRPr lang="ru-RU" sz="2400" dirty="0" smtClean="0"/>
          </a:p>
          <a:p>
            <a:r>
              <a:rPr lang="ru-RU" sz="2400" dirty="0" smtClean="0"/>
              <a:t>инструктор </a:t>
            </a:r>
            <a:r>
              <a:rPr lang="ru-RU" sz="2400" dirty="0"/>
              <a:t>по физической культуре МКДОУ «Ручеек», </a:t>
            </a:r>
            <a:r>
              <a:rPr lang="ru-RU" sz="2400" dirty="0" smtClean="0"/>
              <a:t>абсолютный </a:t>
            </a:r>
            <a:r>
              <a:rPr lang="ru-RU" sz="2400" dirty="0"/>
              <a:t>победитель муниципального профессионального </a:t>
            </a:r>
            <a:r>
              <a:rPr lang="ru-RU" sz="2400" dirty="0" smtClean="0"/>
              <a:t>конкурса «Воспитатель года</a:t>
            </a:r>
            <a:r>
              <a:rPr lang="ru-RU" sz="2400" dirty="0"/>
              <a:t>», </a:t>
            </a:r>
            <a:r>
              <a:rPr lang="ru-RU" sz="2400" dirty="0" smtClean="0"/>
              <a:t>вошла в число победителей </a:t>
            </a:r>
            <a:r>
              <a:rPr lang="ru-RU" sz="2400" dirty="0"/>
              <a:t>конкурса </a:t>
            </a:r>
            <a:endParaRPr lang="ru-RU" sz="2400" dirty="0" smtClean="0"/>
          </a:p>
          <a:p>
            <a:r>
              <a:rPr lang="ru-RU" sz="2400" dirty="0" smtClean="0"/>
              <a:t>«</a:t>
            </a:r>
            <a:r>
              <a:rPr lang="ru-RU" sz="2400" dirty="0"/>
              <a:t>Воспитатель года Красноярского края – 2024</a:t>
            </a:r>
            <a:r>
              <a:rPr lang="ru-RU" sz="2400" dirty="0" smtClean="0"/>
              <a:t>»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5025" y="1651979"/>
            <a:ext cx="5895975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252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3916" y="509954"/>
            <a:ext cx="8976946" cy="4077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90170"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 на 2024-2025 учебный год:</a:t>
            </a:r>
            <a:endParaRPr lang="ru-RU" sz="28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90170"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Создание единого открытого образовательного пространства;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90170"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Активизация традиционных и внедрение новых форм взаимодействия с семьей;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90170"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3.Обеспечение доступного качественного образования для детей до восьми лет;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90170"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4.Создание безопасной образовательной среды для сохранения и укрепления физического, психического здоровья, эмоционального благополучия дошкольников;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90170"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ru-RU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воспитания гармонично развитой, патриотичной и социально ответственной личности на основе традиционных российских духовно-нравственных и культурно-исторических ценностей.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2858" y="4285840"/>
            <a:ext cx="5579142" cy="2510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643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414" y="3468314"/>
            <a:ext cx="5722886" cy="322159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8700" y="3528123"/>
            <a:ext cx="4533900" cy="3025077"/>
          </a:xfrm>
          <a:prstGeom prst="rect">
            <a:avLst/>
          </a:prstGeom>
        </p:spPr>
      </p:pic>
      <p:pic>
        <p:nvPicPr>
          <p:cNvPr id="6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8500" y="253647"/>
            <a:ext cx="4927600" cy="315226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2316" y="1168400"/>
            <a:ext cx="6748584" cy="2298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90170" algn="ctr">
              <a:lnSpc>
                <a:spcPct val="107000"/>
              </a:lnSpc>
              <a:spcAft>
                <a:spcPts val="0"/>
              </a:spcAft>
            </a:pPr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Воспитание – важный общенациональный приоритет</a:t>
            </a:r>
            <a:endParaRPr lang="ru-RU" sz="40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90170"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s 1"/>
          <p:cNvSpPr/>
          <p:nvPr/>
        </p:nvSpPr>
        <p:spPr>
          <a:xfrm>
            <a:off x="627767" y="251309"/>
            <a:ext cx="4920199" cy="832649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01600" indent="0"/>
            <a:r>
              <a:rPr lang="en-US" sz="1885" b="1">
                <a:solidFill>
                  <a:schemeClr val="tx2">
                    <a:lumMod val="75000"/>
                  </a:schemeClr>
                </a:solidFill>
                <a:latin typeface="Arial" panose="020B0604020202020204"/>
              </a:rPr>
              <a:t>ПРОБЛЕМЫ В ОБЛАСТИ ВОСПИТАНИЯ</a:t>
            </a:r>
          </a:p>
        </p:txBody>
      </p:sp>
      <p:sp>
        <p:nvSpPr>
          <p:cNvPr id="3" name="Rectangles 2"/>
          <p:cNvSpPr/>
          <p:nvPr/>
        </p:nvSpPr>
        <p:spPr>
          <a:xfrm>
            <a:off x="549910" y="899795"/>
            <a:ext cx="5063489" cy="482536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R="90170" indent="-165100">
              <a:lnSpc>
                <a:spcPct val="107000"/>
              </a:lnSpc>
              <a:spcBef>
                <a:spcPts val="4410"/>
              </a:spcBef>
            </a:pPr>
            <a:r>
              <a:rPr lang="ru-RU" sz="1690" dirty="0" smtClean="0">
                <a:solidFill>
                  <a:schemeClr val="tx2">
                    <a:lumMod val="75000"/>
                  </a:schemeClr>
                </a:solidFill>
                <a:latin typeface="Arial" panose="020B0604020202020204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Преобладание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мероприятийного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подхода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событийным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деятельностным</a:t>
            </a:r>
            <a:endParaRPr lang="en-US" sz="20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90170" indent="-165100">
              <a:lnSpc>
                <a:spcPct val="107000"/>
              </a:lnSpc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Формализованное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отношение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перегруженность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мероприятиями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несогласованность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планов</a:t>
            </a:r>
            <a:endParaRPr lang="en-US" sz="20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90170" indent="-165100" algn="just">
              <a:lnSpc>
                <a:spcPct val="107000"/>
              </a:lnSpc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используется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воспитательный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потенциал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учебных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предметов</a:t>
            </a:r>
            <a:endParaRPr lang="en-US" sz="20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90170" indent="-165100" algn="just">
              <a:lnSpc>
                <a:spcPct val="107000"/>
              </a:lnSpc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Недостаточная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методическая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подготовка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педагогов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области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воспитательной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endParaRPr lang="ru-RU" sz="20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90170" indent="-165100">
              <a:lnSpc>
                <a:spcPct val="107000"/>
              </a:lnSpc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Ограниченные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возможности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инфраструктуры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среды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1519" y="1325880"/>
            <a:ext cx="6000770" cy="330962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1496" y="4323304"/>
            <a:ext cx="3800503" cy="2534164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91861" y="70338"/>
            <a:ext cx="8533394" cy="7346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ru-RU" dirty="0">
                <a:solidFill>
                  <a:schemeClr val="bg1"/>
                </a:solidFill>
                <a:highlight>
                  <a:srgbClr val="000080"/>
                </a:highlight>
              </a:rPr>
              <a:t>ЗАДАЧИ В НАПРАВЛЕНИИ «</a:t>
            </a:r>
            <a:r>
              <a:rPr lang="ru-RU" dirty="0" smtClean="0">
                <a:solidFill>
                  <a:schemeClr val="bg1"/>
                </a:solidFill>
                <a:highlight>
                  <a:srgbClr val="000080"/>
                </a:highlight>
              </a:rPr>
              <a:t>ВОСПИТАНИЕ» МУНИЦИПАЛИТЕТА </a:t>
            </a:r>
            <a:r>
              <a:rPr lang="ru-RU" dirty="0">
                <a:solidFill>
                  <a:schemeClr val="bg1"/>
                </a:solidFill>
                <a:highlight>
                  <a:srgbClr val="000080"/>
                </a:highlight>
              </a:rPr>
              <a:t>И ОБРАЗОВАТЕЛЬНОЙ </a:t>
            </a:r>
            <a:r>
              <a:rPr lang="ru-RU" dirty="0" smtClean="0">
                <a:solidFill>
                  <a:schemeClr val="bg1"/>
                </a:solidFill>
                <a:highlight>
                  <a:srgbClr val="000080"/>
                </a:highlight>
              </a:rPr>
              <a:t>ОРГАНИЗАЦИИ ОБЕСПЕЧИТЬ</a:t>
            </a:r>
            <a:r>
              <a:rPr lang="ru-RU" dirty="0">
                <a:solidFill>
                  <a:schemeClr val="bg1"/>
                </a:solidFill>
                <a:highlight>
                  <a:srgbClr val="000080"/>
                </a:highlight>
              </a:rPr>
              <a:t>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606670"/>
            <a:ext cx="1135966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■    </a:t>
            </a:r>
            <a:r>
              <a:rPr lang="ru-RU" dirty="0"/>
              <a:t>позиционирование ценности семьи, используя имеющуюся инфраструктуру воспитания</a:t>
            </a:r>
          </a:p>
          <a:p>
            <a:r>
              <a:rPr lang="ru-RU" dirty="0"/>
              <a:t>■    создание и развитие коллегиальных органов родительского сообщества</a:t>
            </a:r>
          </a:p>
          <a:p>
            <a:r>
              <a:rPr lang="ru-RU" dirty="0"/>
              <a:t>■    взаимодействие субъектов воспитательного пространства в рамках проведения Года семьи</a:t>
            </a:r>
          </a:p>
          <a:p>
            <a:r>
              <a:rPr lang="ru-RU" dirty="0"/>
              <a:t>■    открытие во всех ОО первичных отделений РДДМ «Движение первых», добровольческих объединений</a:t>
            </a:r>
          </a:p>
          <a:p>
            <a:r>
              <a:rPr lang="ru-RU" dirty="0"/>
              <a:t>■    организацию деятельности советников директоров по воспитанию и взаимодействию с ДОО</a:t>
            </a:r>
          </a:p>
          <a:p>
            <a:r>
              <a:rPr lang="ru-RU" dirty="0"/>
              <a:t>■    проведение в системе профильных смен РДДМ «Движение первых», «Содружество Орлят России», военно-патриотических смен для молодежи</a:t>
            </a:r>
          </a:p>
          <a:p>
            <a:r>
              <a:rPr lang="ru-RU" dirty="0"/>
              <a:t>■    создание во всех школах условий для театральной и музейной деятельности за счет кооперации в рамках муниципального воспитательного пространства.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789" y="4342001"/>
            <a:ext cx="3805611" cy="245963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3062" y="4342001"/>
            <a:ext cx="3771772" cy="251599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D82E6B1-B1FF-1B4F-AC0B-D59F5252EFF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82363" y="-673460"/>
            <a:ext cx="13390877" cy="753146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60D992D-AC14-4F19-9194-9F8BB266724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07" r="6133"/>
          <a:stretch/>
        </p:blipFill>
        <p:spPr>
          <a:xfrm rot="10800000" flipH="1">
            <a:off x="2" y="5301213"/>
            <a:ext cx="13390878" cy="155678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06B8A18-FFFF-DA42-BEB6-5A6D828DEA8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128" y="4165481"/>
            <a:ext cx="3326682" cy="306452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1BBA12-C92F-7142-AA90-D4C02056D23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16090" y="4834167"/>
            <a:ext cx="1828838" cy="15417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D38919C-A40B-43C1-97F0-EA3080DABC15}"/>
              </a:ext>
            </a:extLst>
          </p:cNvPr>
          <p:cNvSpPr txBox="1"/>
          <p:nvPr/>
        </p:nvSpPr>
        <p:spPr>
          <a:xfrm>
            <a:off x="1051035" y="2319015"/>
            <a:ext cx="10089930" cy="2046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3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«Нет силы более могучей, чем знание, человек, вооруженный знанием, </a:t>
            </a:r>
            <a:r>
              <a:rPr lang="en-US" sz="3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ru-RU" sz="3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непобедим»</a:t>
            </a:r>
          </a:p>
          <a:p>
            <a:pPr algn="r">
              <a:spcAft>
                <a:spcPts val="600"/>
              </a:spcAft>
            </a:pPr>
            <a:r>
              <a:rPr lang="ru-RU" sz="3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М. Горький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9D0FF159-A7AE-4CE3-9FE4-5F09B3BE7AFE}"/>
              </a:ext>
            </a:extLst>
          </p:cNvPr>
          <p:cNvSpPr txBox="1">
            <a:spLocks/>
          </p:cNvSpPr>
          <p:nvPr/>
        </p:nvSpPr>
        <p:spPr>
          <a:xfrm>
            <a:off x="3914723" y="5584308"/>
            <a:ext cx="6963304" cy="990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7200" b="1" dirty="0">
                <a:solidFill>
                  <a:srgbClr val="3E2A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ЗНАНИЕ</a:t>
            </a:r>
            <a:endParaRPr lang="ru-RU" sz="7200" dirty="0">
              <a:solidFill>
                <a:srgbClr val="3E2A1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0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28468" y="698740"/>
            <a:ext cx="10334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</a:rPr>
              <a:t>Изменение содержания образования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466490" y="1345721"/>
            <a:ext cx="2596552" cy="4399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 1 сентября 2024 года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500996" y="2009955"/>
            <a:ext cx="1022230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/>
              <a:t> </a:t>
            </a:r>
            <a:r>
              <a:rPr lang="ru-RU" b="1" dirty="0" smtClean="0">
                <a:solidFill>
                  <a:srgbClr val="C00000"/>
                </a:solidFill>
              </a:rPr>
              <a:t>«Литература» и «География» </a:t>
            </a:r>
            <a:r>
              <a:rPr lang="ru-RU" dirty="0" smtClean="0"/>
              <a:t>– актуализированы федеральные рабочие программы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/>
              <a:t> </a:t>
            </a:r>
            <a:r>
              <a:rPr lang="ru-RU" b="1" dirty="0" smtClean="0">
                <a:solidFill>
                  <a:srgbClr val="C00000"/>
                </a:solidFill>
              </a:rPr>
              <a:t>«Основы безопасности и защиты Родины» </a:t>
            </a:r>
            <a:r>
              <a:rPr lang="ru-RU" dirty="0" smtClean="0"/>
              <a:t>– вводится для формирования готовности по обеспечению защиты Отечества и базового уровня культуры безопасности в соответствии с современными потребностями личности, общества и государства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Предмет </a:t>
            </a:r>
            <a:r>
              <a:rPr lang="ru-RU" b="1" dirty="0" smtClean="0">
                <a:solidFill>
                  <a:srgbClr val="C00000"/>
                </a:solidFill>
              </a:rPr>
              <a:t>«Труд»  </a:t>
            </a:r>
            <a:r>
              <a:rPr lang="ru-RU" dirty="0" smtClean="0"/>
              <a:t>преследует задачу – воспитать человека труда, сопровождается  усилением практической части, позволяет учитывать запросы предприятий реального сектора экономики региона в рамках вариативных модулей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509623" y="4261448"/>
            <a:ext cx="2605177" cy="4485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 1 сентября 2025 года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544128" y="4994694"/>
            <a:ext cx="97392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C00000"/>
                </a:solidFill>
              </a:rPr>
              <a:t> «Обществознание» </a:t>
            </a:r>
            <a:r>
              <a:rPr lang="ru-RU" dirty="0" smtClean="0"/>
              <a:t>– будут изучать в 9-11 классах</a:t>
            </a:r>
          </a:p>
          <a:p>
            <a:pPr algn="just">
              <a:buFont typeface="Arial" pitchFamily="34" charset="0"/>
              <a:buChar char="•"/>
            </a:pPr>
            <a:r>
              <a:rPr lang="ru-RU" b="1" dirty="0" smtClean="0">
                <a:solidFill>
                  <a:srgbClr val="C00000"/>
                </a:solidFill>
              </a:rPr>
              <a:t>«История»</a:t>
            </a:r>
            <a:r>
              <a:rPr lang="ru-RU" dirty="0" smtClean="0"/>
              <a:t> – изменяется содержание и подходы к преподаванию курса, будет включать модуль «История нашего края». Общее количество часов на изучение увеличивается с 360 до 476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FBFF0E4-0D03-433E-B35D-41FB759157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1162" y="0"/>
            <a:ext cx="12203162" cy="6858000"/>
          </a:xfrm>
          <a:prstGeom prst="rect">
            <a:avLst/>
          </a:prstGeom>
        </p:spPr>
      </p:pic>
      <p:sp>
        <p:nvSpPr>
          <p:cNvPr id="49" name="Объект 2">
            <a:extLst>
              <a:ext uri="{FF2B5EF4-FFF2-40B4-BE49-F238E27FC236}">
                <a16:creationId xmlns:a16="http://schemas.microsoft.com/office/drawing/2014/main" id="{D8BF238A-E90F-F790-73F4-EE2CC0C9BBCB}"/>
              </a:ext>
            </a:extLst>
          </p:cNvPr>
          <p:cNvSpPr txBox="1">
            <a:spLocks/>
          </p:cNvSpPr>
          <p:nvPr/>
        </p:nvSpPr>
        <p:spPr>
          <a:xfrm>
            <a:off x="977900" y="144821"/>
            <a:ext cx="10987932" cy="9906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ДОСТИЖЕНИЯ И ПРОБЛЕМЫ РЕЗУЛЬТАТОВ ИТОГОВОЙ АТТЕСТАЦИИ</a:t>
            </a:r>
            <a:endParaRPr lang="ru-RU" sz="2400" b="1" dirty="0">
              <a:solidFill>
                <a:schemeClr val="tx2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Объект 3">
            <a:extLst>
              <a:ext uri="{FF2B5EF4-FFF2-40B4-BE49-F238E27FC236}">
                <a16:creationId xmlns:a16="http://schemas.microsoft.com/office/drawing/2014/main" id="{B341F06F-667B-4D21-BBE3-9FB1A5D68D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4675279"/>
              </p:ext>
            </p:extLst>
          </p:nvPr>
        </p:nvGraphicFramePr>
        <p:xfrm>
          <a:off x="6067168" y="3284538"/>
          <a:ext cx="5789628" cy="32051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97153">
                  <a:extLst>
                    <a:ext uri="{9D8B030D-6E8A-4147-A177-3AD203B41FA5}">
                      <a16:colId xmlns:a16="http://schemas.microsoft.com/office/drawing/2014/main" val="968031036"/>
                    </a:ext>
                  </a:extLst>
                </a:gridCol>
                <a:gridCol w="780441">
                  <a:extLst>
                    <a:ext uri="{9D8B030D-6E8A-4147-A177-3AD203B41FA5}">
                      <a16:colId xmlns:a16="http://schemas.microsoft.com/office/drawing/2014/main" val="604361154"/>
                    </a:ext>
                  </a:extLst>
                </a:gridCol>
                <a:gridCol w="842808">
                  <a:extLst>
                    <a:ext uri="{9D8B030D-6E8A-4147-A177-3AD203B41FA5}">
                      <a16:colId xmlns:a16="http://schemas.microsoft.com/office/drawing/2014/main" val="4046362027"/>
                    </a:ext>
                  </a:extLst>
                </a:gridCol>
                <a:gridCol w="712374">
                  <a:extLst>
                    <a:ext uri="{9D8B030D-6E8A-4147-A177-3AD203B41FA5}">
                      <a16:colId xmlns:a16="http://schemas.microsoft.com/office/drawing/2014/main" val="1167094739"/>
                    </a:ext>
                  </a:extLst>
                </a:gridCol>
                <a:gridCol w="702341">
                  <a:extLst>
                    <a:ext uri="{9D8B030D-6E8A-4147-A177-3AD203B41FA5}">
                      <a16:colId xmlns:a16="http://schemas.microsoft.com/office/drawing/2014/main" val="1443589998"/>
                    </a:ext>
                  </a:extLst>
                </a:gridCol>
                <a:gridCol w="607395">
                  <a:extLst>
                    <a:ext uri="{9D8B030D-6E8A-4147-A177-3AD203B41FA5}">
                      <a16:colId xmlns:a16="http://schemas.microsoft.com/office/drawing/2014/main" val="3264759561"/>
                    </a:ext>
                  </a:extLst>
                </a:gridCol>
                <a:gridCol w="747116">
                  <a:extLst>
                    <a:ext uri="{9D8B030D-6E8A-4147-A177-3AD203B41FA5}">
                      <a16:colId xmlns:a16="http://schemas.microsoft.com/office/drawing/2014/main" val="3159869232"/>
                    </a:ext>
                  </a:extLst>
                </a:gridCol>
              </a:tblGrid>
              <a:tr h="950521">
                <a:tc rowSpan="2">
                  <a:txBody>
                    <a:bodyPr/>
                    <a:lstStyle/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Предмет</a:t>
                      </a:r>
                      <a:endParaRPr lang="ru-RU" sz="1300" b="0" dirty="0">
                        <a:solidFill>
                          <a:srgbClr val="3E2A1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Выбор от общего числа участников ЕГЭ</a:t>
                      </a:r>
                      <a:endParaRPr lang="ru-RU" sz="1300" b="0" dirty="0">
                        <a:solidFill>
                          <a:srgbClr val="3E2A1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высоких результатов </a:t>
                      </a:r>
                      <a:br>
                        <a:rPr lang="ru-RU" sz="1300" b="0" dirty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300" b="0" dirty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81 до </a:t>
                      </a:r>
                      <a:r>
                        <a:rPr lang="ru-RU" sz="1300" b="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</a:t>
                      </a:r>
                      <a:r>
                        <a:rPr lang="ru-RU" sz="1300" b="0" dirty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б.</a:t>
                      </a:r>
                      <a:endParaRPr lang="ru-RU" sz="1300" b="0" dirty="0">
                        <a:solidFill>
                          <a:srgbClr val="3E2A1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Средний</a:t>
                      </a:r>
                      <a:r>
                        <a:rPr lang="ru-RU" sz="1300" b="0" baseline="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балл</a:t>
                      </a:r>
                      <a:endParaRPr lang="ru-RU" sz="1300" b="0" dirty="0">
                        <a:solidFill>
                          <a:srgbClr val="3E2A1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144217"/>
                  </a:ext>
                </a:extLst>
              </a:tr>
              <a:tr h="3073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endParaRPr lang="ru-RU" sz="1300" b="1" dirty="0">
                        <a:solidFill>
                          <a:srgbClr val="3E2A1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ru-RU" sz="1300" b="1" dirty="0">
                        <a:solidFill>
                          <a:srgbClr val="3E2A1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ru-RU" sz="1300" b="1" dirty="0">
                        <a:solidFill>
                          <a:srgbClr val="3E2A1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337581"/>
                  </a:ext>
                </a:extLst>
              </a:tr>
              <a:tr h="628951">
                <a:tc>
                  <a:txBody>
                    <a:bodyPr/>
                    <a:lstStyle/>
                    <a:p>
                      <a:pPr marL="85725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kern="1200" dirty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Математика профильная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36,9%</a:t>
                      </a:r>
                      <a:endParaRPr lang="ru-RU" sz="1300" b="1" dirty="0">
                        <a:solidFill>
                          <a:srgbClr val="3E2A1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39,7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3,2</a:t>
                      </a:r>
                      <a:endParaRPr lang="ru-RU" sz="1300" b="1" dirty="0">
                        <a:solidFill>
                          <a:srgbClr val="3E2A1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57,77</a:t>
                      </a:r>
                      <a:endParaRPr lang="ru-RU" sz="1300" b="1" dirty="0">
                        <a:solidFill>
                          <a:srgbClr val="3E2A1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53,35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9083103"/>
                  </a:ext>
                </a:extLst>
              </a:tr>
              <a:tr h="307381">
                <a:tc>
                  <a:txBody>
                    <a:bodyPr/>
                    <a:lstStyle/>
                    <a:p>
                      <a:pPr marL="85725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kern="1200" dirty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Физика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17,8</a:t>
                      </a:r>
                      <a:endParaRPr lang="ru-RU" sz="1300" b="1" dirty="0">
                        <a:solidFill>
                          <a:srgbClr val="3E2A1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21,7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300" b="1" dirty="0">
                        <a:solidFill>
                          <a:srgbClr val="3E2A1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50,53</a:t>
                      </a:r>
                      <a:endParaRPr lang="ru-RU" sz="1300" b="1" dirty="0">
                        <a:solidFill>
                          <a:srgbClr val="3E2A1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61,29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394103"/>
                  </a:ext>
                </a:extLst>
              </a:tr>
              <a:tr h="307381">
                <a:tc>
                  <a:txBody>
                    <a:bodyPr/>
                    <a:lstStyle/>
                    <a:p>
                      <a:pPr marL="85725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kern="1200" dirty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Информатика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15,5</a:t>
                      </a:r>
                      <a:endParaRPr lang="ru-RU" sz="1300" b="1" dirty="0">
                        <a:solidFill>
                          <a:srgbClr val="3E2A1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46,2</a:t>
                      </a:r>
                      <a:endParaRPr lang="ru-RU" sz="1300" b="1" dirty="0">
                        <a:solidFill>
                          <a:srgbClr val="3E2A1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65,69</a:t>
                      </a:r>
                      <a:endParaRPr lang="ru-RU" sz="1300" b="1" dirty="0">
                        <a:solidFill>
                          <a:srgbClr val="3E2A1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35,25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7685688"/>
                  </a:ext>
                </a:extLst>
              </a:tr>
              <a:tr h="396166">
                <a:tc>
                  <a:txBody>
                    <a:bodyPr/>
                    <a:lstStyle/>
                    <a:p>
                      <a:pPr marL="85725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kern="1200" dirty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Биология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15,5</a:t>
                      </a:r>
                      <a:endParaRPr lang="ru-RU" sz="1300" b="1" dirty="0">
                        <a:solidFill>
                          <a:srgbClr val="3E2A1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6,67</a:t>
                      </a:r>
                      <a:endParaRPr lang="ru-RU" sz="1300" b="1" dirty="0">
                        <a:solidFill>
                          <a:srgbClr val="3E2A1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59,2</a:t>
                      </a:r>
                      <a:endParaRPr lang="ru-RU" sz="1300" b="1" dirty="0">
                        <a:solidFill>
                          <a:srgbClr val="3E2A1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69,67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520015"/>
                  </a:ext>
                </a:extLst>
              </a:tr>
              <a:tr h="307381">
                <a:tc>
                  <a:txBody>
                    <a:bodyPr/>
                    <a:lstStyle/>
                    <a:p>
                      <a:pPr marL="85725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kern="1200" dirty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Химия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8,3</a:t>
                      </a:r>
                      <a:endParaRPr lang="ru-RU" sz="1300" b="1" dirty="0">
                        <a:solidFill>
                          <a:srgbClr val="3E2A1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14,3</a:t>
                      </a:r>
                      <a:endParaRPr lang="ru-RU" sz="1300" b="1" dirty="0">
                        <a:solidFill>
                          <a:srgbClr val="3E2A1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62,86</a:t>
                      </a:r>
                      <a:endParaRPr lang="ru-RU" sz="1300" b="1" dirty="0">
                        <a:solidFill>
                          <a:srgbClr val="3E2A1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65,33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2598672"/>
                  </a:ext>
                </a:extLst>
              </a:tr>
            </a:tbl>
          </a:graphicData>
        </a:graphic>
      </p:graphicFrame>
      <p:pic>
        <p:nvPicPr>
          <p:cNvPr id="7170" name="Picture 2">
            <a:extLst>
              <a:ext uri="{FF2B5EF4-FFF2-40B4-BE49-F238E27FC236}">
                <a16:creationId xmlns:a16="http://schemas.microsoft.com/office/drawing/2014/main" id="{B6EA46CF-D930-40F5-95C0-CEE555328F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7201" y="3251880"/>
            <a:ext cx="5399526" cy="3205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C9A6D8AE-08BA-4729-B083-D30F039FB5F2}"/>
              </a:ext>
            </a:extLst>
          </p:cNvPr>
          <p:cNvGrpSpPr/>
          <p:nvPr/>
        </p:nvGrpSpPr>
        <p:grpSpPr>
          <a:xfrm>
            <a:off x="260789" y="1299330"/>
            <a:ext cx="6844196" cy="1116787"/>
            <a:chOff x="260789" y="1041880"/>
            <a:chExt cx="6844196" cy="1116787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D6247CC2-0B0D-44AD-8636-10D468ADF4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0789" y="1041880"/>
              <a:ext cx="6844196" cy="1116787"/>
            </a:xfrm>
            <a:prstGeom prst="rect">
              <a:avLst/>
            </a:prstGeom>
          </p:spPr>
        </p:pic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43C12596-061D-489D-AC08-206475C4A4FD}"/>
                </a:ext>
              </a:extLst>
            </p:cNvPr>
            <p:cNvSpPr/>
            <p:nvPr/>
          </p:nvSpPr>
          <p:spPr>
            <a:xfrm>
              <a:off x="347201" y="1385582"/>
              <a:ext cx="1181982" cy="323385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 lvl="0">
                <a:defRPr/>
              </a:pPr>
              <a:r>
                <a:rPr lang="ru-RU" b="1" dirty="0" smtClean="0">
                  <a:solidFill>
                    <a:srgbClr val="3E2A1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2024</a:t>
              </a:r>
              <a:endParaRPr lang="ru-RU" dirty="0">
                <a:solidFill>
                  <a:srgbClr val="3E2A1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F297F29F-DAB1-4846-A05D-D267DF5ABAB6}"/>
                </a:ext>
              </a:extLst>
            </p:cNvPr>
            <p:cNvSpPr/>
            <p:nvPr/>
          </p:nvSpPr>
          <p:spPr>
            <a:xfrm>
              <a:off x="1558221" y="1046134"/>
              <a:ext cx="439300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>
                  <a:solidFill>
                    <a:srgbClr val="3E2A1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ЕГЭ сдавали </a:t>
              </a:r>
              <a:r>
                <a:rPr lang="ru-RU" dirty="0" smtClean="0">
                  <a:solidFill>
                    <a:srgbClr val="3E2A1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78 участников</a:t>
              </a:r>
              <a:endParaRPr lang="ru-RU" dirty="0">
                <a:solidFill>
                  <a:srgbClr val="3E2A1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24BA9D30-DBD4-4B78-ABA3-C6D9D1F71B81}"/>
              </a:ext>
            </a:extLst>
          </p:cNvPr>
          <p:cNvGrpSpPr/>
          <p:nvPr/>
        </p:nvGrpSpPr>
        <p:grpSpPr>
          <a:xfrm>
            <a:off x="6928438" y="750499"/>
            <a:ext cx="5056733" cy="2516893"/>
            <a:chOff x="6928438" y="961452"/>
            <a:chExt cx="5056733" cy="2472930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7138DBFE-F50E-4B50-A47D-50D9B5177FB9}"/>
                </a:ext>
              </a:extLst>
            </p:cNvPr>
            <p:cNvSpPr/>
            <p:nvPr/>
          </p:nvSpPr>
          <p:spPr>
            <a:xfrm>
              <a:off x="8108622" y="1090778"/>
              <a:ext cx="3876549" cy="23436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ru-RU" b="1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 </a:t>
              </a:r>
              <a:r>
                <a:rPr lang="ru-RU" b="1" dirty="0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2024 году  </a:t>
              </a:r>
              <a:r>
                <a:rPr lang="ru-RU" b="1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аттестат с отличием красного цвета </a:t>
              </a:r>
              <a:r>
                <a:rPr lang="ru-RU" b="1" dirty="0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получили 3 выпускника школы №3 и один выпускник школы №1, </a:t>
              </a:r>
              <a:r>
                <a:rPr lang="ru-RU" b="1" dirty="0" smtClean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аттестат с отличием сине-голубого цвета</a:t>
              </a:r>
              <a:r>
                <a:rPr lang="ru-RU" b="1" dirty="0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– два выпускника школы №3.</a:t>
              </a:r>
            </a:p>
            <a:p>
              <a:pPr>
                <a:spcAft>
                  <a:spcPts val="600"/>
                </a:spcAft>
              </a:pPr>
              <a:endParaRPr lang="ru-RU" dirty="0">
                <a:solidFill>
                  <a:srgbClr val="3E2A1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6B89549A-8DD7-4597-9022-F29E98DBF51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28438" y="961452"/>
              <a:ext cx="1181982" cy="1181982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924A67C-3683-46E7-AB33-4C41FED8FF84}"/>
              </a:ext>
            </a:extLst>
          </p:cNvPr>
          <p:cNvSpPr txBox="1"/>
          <p:nvPr/>
        </p:nvSpPr>
        <p:spPr>
          <a:xfrm>
            <a:off x="9044327" y="6583224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 smtClean="0">
                <a:solidFill>
                  <a:srgbClr val="3E2A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900" dirty="0">
              <a:solidFill>
                <a:srgbClr val="3E2A1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48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FBFF0E4-0D03-433E-B35D-41FB759157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03162" cy="6858000"/>
          </a:xfrm>
          <a:prstGeom prst="rect">
            <a:avLst/>
          </a:prstGeom>
        </p:spPr>
      </p:pic>
      <p:sp>
        <p:nvSpPr>
          <p:cNvPr id="49" name="Объект 2">
            <a:extLst>
              <a:ext uri="{FF2B5EF4-FFF2-40B4-BE49-F238E27FC236}">
                <a16:creationId xmlns:a16="http://schemas.microsoft.com/office/drawing/2014/main" id="{D8BF238A-E90F-F790-73F4-EE2CC0C9BBCB}"/>
              </a:ext>
            </a:extLst>
          </p:cNvPr>
          <p:cNvSpPr txBox="1">
            <a:spLocks/>
          </p:cNvSpPr>
          <p:nvPr/>
        </p:nvSpPr>
        <p:spPr>
          <a:xfrm>
            <a:off x="782934" y="144821"/>
            <a:ext cx="11195598" cy="9906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ИТОГИ ВСЕРОССИЙСКОЙ ОЛИМПИАДЫ ШКОЛЬНИКОВ</a:t>
            </a:r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79E68A3B-EA69-406E-94EC-2F85CF32CDBC}"/>
              </a:ext>
            </a:extLst>
          </p:cNvPr>
          <p:cNvCxnSpPr>
            <a:cxnSpLocks/>
          </p:cNvCxnSpPr>
          <p:nvPr/>
        </p:nvCxnSpPr>
        <p:spPr>
          <a:xfrm>
            <a:off x="8599989" y="1051347"/>
            <a:ext cx="0" cy="5448608"/>
          </a:xfrm>
          <a:prstGeom prst="line">
            <a:avLst/>
          </a:prstGeom>
          <a:ln w="38100">
            <a:solidFill>
              <a:srgbClr val="A98B5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19">
            <a:extLst>
              <a:ext uri="{FF2B5EF4-FFF2-40B4-BE49-F238E27FC236}">
                <a16:creationId xmlns:a16="http://schemas.microsoft.com/office/drawing/2014/main" id="{D7C0E692-E30E-4A72-B5FB-EC44C16834C3}"/>
              </a:ext>
            </a:extLst>
          </p:cNvPr>
          <p:cNvGrpSpPr/>
          <p:nvPr/>
        </p:nvGrpSpPr>
        <p:grpSpPr>
          <a:xfrm>
            <a:off x="8611559" y="1347782"/>
            <a:ext cx="3402951" cy="3136607"/>
            <a:chOff x="3535455" y="4506890"/>
            <a:chExt cx="2975325" cy="3136607"/>
          </a:xfrm>
        </p:grpSpPr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5F977B74-D219-4A97-B8D6-0B64497BDED4}"/>
                </a:ext>
              </a:extLst>
            </p:cNvPr>
            <p:cNvSpPr/>
            <p:nvPr/>
          </p:nvSpPr>
          <p:spPr>
            <a:xfrm>
              <a:off x="3535455" y="4506890"/>
              <a:ext cx="2975325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4400" b="1" dirty="0" smtClean="0">
                  <a:solidFill>
                    <a:srgbClr val="A98B5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2023/24</a:t>
              </a:r>
              <a:endParaRPr lang="ru-RU" sz="4400" b="1" dirty="0">
                <a:solidFill>
                  <a:srgbClr val="A98B5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2A6903B3-AA70-4995-92E7-0EF344677692}"/>
                </a:ext>
              </a:extLst>
            </p:cNvPr>
            <p:cNvSpPr/>
            <p:nvPr/>
          </p:nvSpPr>
          <p:spPr>
            <a:xfrm>
              <a:off x="3624331" y="5396728"/>
              <a:ext cx="2886449" cy="2246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ru-RU" sz="2000" dirty="0" smtClean="0">
                <a:solidFill>
                  <a:srgbClr val="3E2A1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ru-RU" sz="2000" dirty="0" smtClean="0">
                  <a:solidFill>
                    <a:srgbClr val="3E2A1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Школьный этап – </a:t>
              </a:r>
            </a:p>
            <a:p>
              <a:pPr algn="ctr"/>
              <a:r>
                <a:rPr lang="ru-RU" sz="2000" dirty="0" smtClean="0">
                  <a:solidFill>
                    <a:srgbClr val="3E2A1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790 участников;</a:t>
              </a:r>
            </a:p>
            <a:p>
              <a:pPr algn="ctr"/>
              <a:r>
                <a:rPr lang="ru-RU" sz="2000" dirty="0" smtClean="0">
                  <a:solidFill>
                    <a:srgbClr val="3E2A1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Муниципальный этап – 277 участников;</a:t>
              </a:r>
            </a:p>
            <a:p>
              <a:pPr algn="ctr"/>
              <a:r>
                <a:rPr lang="ru-RU" sz="2000" dirty="0" smtClean="0">
                  <a:solidFill>
                    <a:srgbClr val="3E2A1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Региональный этап – </a:t>
              </a:r>
            </a:p>
            <a:p>
              <a:pPr algn="ctr"/>
              <a:r>
                <a:rPr lang="ru-RU" sz="2000" dirty="0" smtClean="0">
                  <a:solidFill>
                    <a:srgbClr val="3E2A1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 участников </a:t>
              </a:r>
            </a:p>
          </p:txBody>
        </p:sp>
      </p:grpSp>
      <p:grpSp>
        <p:nvGrpSpPr>
          <p:cNvPr id="3" name="Группа 23">
            <a:extLst>
              <a:ext uri="{FF2B5EF4-FFF2-40B4-BE49-F238E27FC236}">
                <a16:creationId xmlns:a16="http://schemas.microsoft.com/office/drawing/2014/main" id="{EB40776E-ED5A-4746-8FBD-5C638B791CB0}"/>
              </a:ext>
            </a:extLst>
          </p:cNvPr>
          <p:cNvGrpSpPr/>
          <p:nvPr/>
        </p:nvGrpSpPr>
        <p:grpSpPr>
          <a:xfrm>
            <a:off x="4837278" y="1347779"/>
            <a:ext cx="3774281" cy="1300993"/>
            <a:chOff x="3535455" y="4506890"/>
            <a:chExt cx="3067338" cy="917311"/>
          </a:xfrm>
        </p:grpSpPr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81BB3B62-5E60-430B-ACF5-970AADB20A14}"/>
                </a:ext>
              </a:extLst>
            </p:cNvPr>
            <p:cNvSpPr/>
            <p:nvPr/>
          </p:nvSpPr>
          <p:spPr>
            <a:xfrm>
              <a:off x="3535455" y="4506890"/>
              <a:ext cx="2975325" cy="5425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4400" b="1" dirty="0" smtClean="0">
                  <a:solidFill>
                    <a:srgbClr val="A98B5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2022/23</a:t>
              </a:r>
              <a:endParaRPr lang="ru-RU" sz="4400" b="1" dirty="0">
                <a:solidFill>
                  <a:srgbClr val="A98B5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A6B9E67E-5066-4463-8828-1BBAA62FE7CE}"/>
                </a:ext>
              </a:extLst>
            </p:cNvPr>
            <p:cNvSpPr/>
            <p:nvPr/>
          </p:nvSpPr>
          <p:spPr>
            <a:xfrm>
              <a:off x="3535455" y="5142089"/>
              <a:ext cx="3067338" cy="2821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ru-RU" sz="2000" dirty="0">
                <a:solidFill>
                  <a:srgbClr val="3E2A1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A700550C-E415-42C8-AB5F-72D17F7842C1}"/>
              </a:ext>
            </a:extLst>
          </p:cNvPr>
          <p:cNvSpPr txBox="1"/>
          <p:nvPr/>
        </p:nvSpPr>
        <p:spPr>
          <a:xfrm>
            <a:off x="9044327" y="6583224"/>
            <a:ext cx="2135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 smtClean="0">
                <a:solidFill>
                  <a:srgbClr val="3E2A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900" dirty="0">
              <a:solidFill>
                <a:srgbClr val="3E2A1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D446D45-1DFD-C641-A492-C68EFFE6B9A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4963" y="3752850"/>
            <a:ext cx="4284663" cy="255587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E8F7D02-C55E-8E49-B2EA-499E5CCCC22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4964" y="981075"/>
            <a:ext cx="4277684" cy="2555875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4873924" y="2413338"/>
            <a:ext cx="338155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3E2A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Школьный этап – </a:t>
            </a:r>
          </a:p>
          <a:p>
            <a:pPr algn="ctr"/>
            <a:r>
              <a:rPr lang="ru-RU" dirty="0" smtClean="0">
                <a:solidFill>
                  <a:srgbClr val="3E2A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962 участника;</a:t>
            </a:r>
          </a:p>
          <a:p>
            <a:pPr algn="ctr"/>
            <a:r>
              <a:rPr lang="ru-RU" dirty="0" smtClean="0">
                <a:solidFill>
                  <a:srgbClr val="3E2A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этап –</a:t>
            </a:r>
          </a:p>
          <a:p>
            <a:pPr algn="ctr"/>
            <a:r>
              <a:rPr lang="ru-RU" dirty="0" smtClean="0">
                <a:solidFill>
                  <a:srgbClr val="3E2A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247 участников;</a:t>
            </a:r>
          </a:p>
          <a:p>
            <a:pPr algn="ctr"/>
            <a:r>
              <a:rPr lang="ru-RU" dirty="0" smtClean="0">
                <a:solidFill>
                  <a:srgbClr val="3E2A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Региональный этап – </a:t>
            </a:r>
          </a:p>
          <a:p>
            <a:pPr algn="ctr"/>
            <a:r>
              <a:rPr lang="ru-RU" dirty="0" smtClean="0">
                <a:solidFill>
                  <a:srgbClr val="3E2A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участников </a:t>
            </a:r>
          </a:p>
          <a:p>
            <a:pPr algn="ctr"/>
            <a:r>
              <a:rPr lang="ru-RU" dirty="0" smtClean="0">
                <a:solidFill>
                  <a:srgbClr val="3E2A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Призер олимпиады по английскому языку - </a:t>
            </a:r>
            <a:r>
              <a:rPr lang="ru-RU" dirty="0" err="1" smtClean="0">
                <a:solidFill>
                  <a:srgbClr val="3E2A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Яцук</a:t>
            </a:r>
            <a:r>
              <a:rPr lang="ru-RU" dirty="0" smtClean="0">
                <a:solidFill>
                  <a:srgbClr val="3E2A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Дарья, ученица МБОУ СОШ №3</a:t>
            </a:r>
            <a:endParaRPr lang="ru-RU" dirty="0">
              <a:solidFill>
                <a:srgbClr val="3E2A1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66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42204" y="595223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</a:rPr>
              <a:t>Задачи по направлению «Знание»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45721" y="1190445"/>
            <a:ext cx="860916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1"/>
                </a:solidFill>
              </a:rPr>
              <a:t>   </a:t>
            </a:r>
            <a:r>
              <a:rPr lang="ru-RU" b="1" dirty="0" smtClean="0">
                <a:solidFill>
                  <a:schemeClr val="accent1"/>
                </a:solidFill>
              </a:rPr>
              <a:t>Обеспечить кооперацию основного и дополнительного образования в рамках муниципального образовательного пространства, в том числе для </a:t>
            </a:r>
            <a:r>
              <a:rPr lang="ru-RU" b="1" dirty="0" smtClean="0">
                <a:solidFill>
                  <a:schemeClr val="tx2"/>
                </a:solidFill>
              </a:rPr>
              <a:t>углубленного изучения предметов, повышения качества инженерно-технической подготовки</a:t>
            </a:r>
          </a:p>
          <a:p>
            <a:pPr algn="just"/>
            <a:endParaRPr lang="ru-RU" b="1" dirty="0" smtClean="0">
              <a:solidFill>
                <a:schemeClr val="accent1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accent1"/>
                </a:solidFill>
              </a:rPr>
              <a:t>   Использовать в образовательном процессе </a:t>
            </a:r>
            <a:r>
              <a:rPr lang="ru-RU" b="1" dirty="0" smtClean="0">
                <a:solidFill>
                  <a:schemeClr val="tx2"/>
                </a:solidFill>
              </a:rPr>
              <a:t>актуальные педагогические технологии</a:t>
            </a:r>
            <a:r>
              <a:rPr lang="ru-RU" b="1" dirty="0" smtClean="0">
                <a:solidFill>
                  <a:schemeClr val="accent1"/>
                </a:solidFill>
              </a:rPr>
              <a:t>, в том числе связанные с применением цифровых платформ, сетевых программ</a:t>
            </a:r>
          </a:p>
          <a:p>
            <a:pPr algn="just"/>
            <a:endParaRPr lang="ru-RU" b="1" dirty="0" smtClean="0">
              <a:solidFill>
                <a:schemeClr val="accent1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accent1"/>
                </a:solidFill>
              </a:rPr>
              <a:t>   Повысить </a:t>
            </a:r>
            <a:r>
              <a:rPr lang="ru-RU" b="1" dirty="0" smtClean="0">
                <a:solidFill>
                  <a:schemeClr val="tx2"/>
                </a:solidFill>
              </a:rPr>
              <a:t>долю обучающихся с высокими результатами</a:t>
            </a:r>
            <a:r>
              <a:rPr lang="ru-RU" b="1" dirty="0" smtClean="0">
                <a:solidFill>
                  <a:schemeClr val="accent1"/>
                </a:solidFill>
              </a:rPr>
              <a:t>, в том числе результатами </a:t>
            </a:r>
            <a:r>
              <a:rPr lang="ru-RU" b="1" dirty="0" err="1" smtClean="0">
                <a:solidFill>
                  <a:schemeClr val="accent1"/>
                </a:solidFill>
              </a:rPr>
              <a:t>ВсОШ</a:t>
            </a:r>
            <a:r>
              <a:rPr lang="ru-RU" b="1" dirty="0" smtClean="0">
                <a:solidFill>
                  <a:schemeClr val="accent1"/>
                </a:solidFill>
              </a:rPr>
              <a:t>, перечневых олимпиад</a:t>
            </a:r>
          </a:p>
          <a:p>
            <a:pPr algn="just"/>
            <a:endParaRPr lang="ru-RU" b="1" dirty="0" smtClean="0">
              <a:solidFill>
                <a:schemeClr val="accent1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accent1"/>
                </a:solidFill>
              </a:rPr>
              <a:t>   Продолжить </a:t>
            </a:r>
            <a:r>
              <a:rPr lang="ru-RU" b="1" dirty="0" smtClean="0">
                <a:solidFill>
                  <a:schemeClr val="tx2"/>
                </a:solidFill>
              </a:rPr>
              <a:t>информационно-разъяснительную работу с родителями </a:t>
            </a:r>
            <a:r>
              <a:rPr lang="ru-RU" b="1" dirty="0" smtClean="0">
                <a:solidFill>
                  <a:schemeClr val="accent1"/>
                </a:solidFill>
              </a:rPr>
              <a:t>в части выстраивания и сопровождения образовательного маршрута, направленного на реализацию способностей и талантов, дальнейшее профессиональное и жизненное самоопределение</a:t>
            </a:r>
            <a:endParaRPr lang="ru-RU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31159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746</TotalTime>
  <Words>1232</Words>
  <Application>Microsoft Office PowerPoint</Application>
  <PresentationFormat>Широкоэкранный</PresentationFormat>
  <Paragraphs>212</Paragraphs>
  <Slides>22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Bahnschrift SemiBold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66</cp:revision>
  <dcterms:created xsi:type="dcterms:W3CDTF">2024-08-14T14:26:00Z</dcterms:created>
  <dcterms:modified xsi:type="dcterms:W3CDTF">2024-08-28T04:22:13Z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D5B607819FDD424B89A866773C85964D_12</vt:lpwstr>
  </property>
  <property fmtid="{D5CDD505-2E9C-101B-9397-08002B2CF9AE}" pid="3" name="KSOProductBuildVer">
    <vt:lpwstr>1033-12.2.0.13472</vt:lpwstr>
  </property>
</Properties>
</file>