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8"/>
  </p:notes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E4E2-C3C3-4B75-839F-23D73FFF02E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D1CC9-4364-4D16-AA30-D547977A6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0475F-1D62-49A8-BBAD-9C11B29CD917}" type="slidenum">
              <a:rPr lang="ru-RU"/>
              <a:pPr/>
              <a:t>2</a:t>
            </a:fld>
            <a:endParaRPr lang="ru-RU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ЛЛК Киселева И.Ю.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C95B8A99-C0EF-4885-A94C-1A7F215924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  <a:alpha val="39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232248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ленинградской области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гбПоу</a:t>
            </a:r>
            <a: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cap="all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лисинский</a:t>
            </a:r>
            <a: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лесной колледж»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996952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Меры содействия естественному возобновлению (СЕВ)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580526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Преподаватель Прохорова И.Ю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F0C-5AA1-4DDC-8625-BEA9A4A62D81}" type="slidenum">
              <a:rPr lang="ru-RU"/>
              <a:pPr/>
              <a:t>10</a:t>
            </a:fld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68144" y="2492896"/>
            <a:ext cx="3008312" cy="3724275"/>
          </a:xfrm>
          <a:noFill/>
        </p:spPr>
        <p:txBody>
          <a:bodyPr lIns="0" rIns="0"/>
          <a:lstStyle/>
          <a:p>
            <a:pPr>
              <a:buFont typeface="Wingdings" pitchFamily="2" charset="2"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свежих суглинистых и супесчаных почвах путем удаления живого напочвенного покрова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Подготовка почвы:</a:t>
            </a: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5865307" cy="414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почвы: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88840"/>
            <a:ext cx="5112568" cy="4343400"/>
          </a:xfrm>
          <a:noFill/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мелких сухих почвах: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Удаление лишайников и грубогумусной подстилки полосами или площадками путем срезания.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Рыхление не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проводят!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BE67-C0CB-490A-9F68-736998932B21}" type="slidenum">
              <a:rPr lang="ru-RU"/>
              <a:pPr/>
              <a:t>11</a:t>
            </a:fld>
            <a:endParaRPr lang="ru-RU"/>
          </a:p>
        </p:txBody>
      </p:sp>
      <p:pic>
        <p:nvPicPr>
          <p:cNvPr id="32773" name="Picture 5" descr="сосняк беломош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438400"/>
            <a:ext cx="3429000" cy="3843338"/>
          </a:xfrm>
          <a:prstGeom prst="rect">
            <a:avLst/>
          </a:prstGeom>
          <a:noFill/>
        </p:spPr>
      </p:pic>
      <p:pic>
        <p:nvPicPr>
          <p:cNvPr id="32774" name="Picture 6" descr="id_546_12281297208564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724400"/>
            <a:ext cx="1752600" cy="1550988"/>
          </a:xfrm>
          <a:prstGeom prst="rect">
            <a:avLst/>
          </a:prstGeom>
          <a:noFill/>
        </p:spPr>
      </p:pic>
      <p:sp>
        <p:nvSpPr>
          <p:cNvPr id="9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069848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подроста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41DA-4343-4265-AC0B-C4B06762744B}" type="slidenum">
              <a:rPr lang="ru-RU"/>
              <a:pPr/>
              <a:t>12</a:t>
            </a:fld>
            <a:endParaRPr lang="ru-RU"/>
          </a:p>
        </p:txBody>
      </p:sp>
      <p:pic>
        <p:nvPicPr>
          <p:cNvPr id="33797" name="Picture 5" descr="Швеция-20-09-08 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791843" cy="3816424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1772816"/>
            <a:ext cx="3923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Сохранению подлежит только жизнеспособный подрост!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Процент сохранности зависит от вида рубки и технологии разработки лесосек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Очистка лесосек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idx="1"/>
          </p:nvPr>
        </p:nvSpPr>
        <p:spPr>
          <a:xfrm>
            <a:off x="5436096" y="2348880"/>
            <a:ext cx="3352800" cy="3384376"/>
          </a:xfrm>
          <a:noFill/>
        </p:spPr>
        <p:txBody>
          <a:bodyPr lIns="0" tIns="0" rIns="0" bIns="0"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Огневая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 богатых свежих почвах (суглинки, супеси)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AC8D-E632-403F-9442-DAB5BF97BF9F}" type="slidenum">
              <a:rPr lang="ru-RU"/>
              <a:pPr/>
              <a:t>13</a:t>
            </a:fld>
            <a:endParaRPr lang="ru-RU"/>
          </a:p>
        </p:txBody>
      </p:sp>
      <p:pic>
        <p:nvPicPr>
          <p:cNvPr id="37893" name="Picture 5" descr="огневаяочистк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995986" cy="3393108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AutoShape 4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066800"/>
          </a:xfrm>
          <a:noFill/>
          <a:ln/>
        </p:spPr>
        <p:txBody>
          <a:bodyPr/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Очистка лесосек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923928" y="1340768"/>
            <a:ext cx="4953000" cy="4752528"/>
          </a:xfrm>
          <a:noFill/>
        </p:spPr>
        <p:txBody>
          <a:bodyPr lIns="0" tIns="0" rIns="0" bIns="0"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влажных и сырых почвах:</a:t>
            </a:r>
          </a:p>
          <a:p>
            <a:pPr marL="0" indent="0">
              <a:buFontTx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летний период укладка на волок</a:t>
            </a:r>
          </a:p>
          <a:p>
            <a:pPr marL="0" indent="0">
              <a:buFontTx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зимний период часть порубочных остатков укладывают на волок, часть в небольшие кучи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1 м. в местах где нет подроста с оставлением на перегнивание</a:t>
            </a:r>
          </a:p>
          <a:p>
            <a:pPr marL="0" indent="0">
              <a:buFont typeface="Wingdings" pitchFamily="2" charset="2"/>
              <a:buNone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7A5B-DF3F-4FBA-AA73-81FB749A2C93}" type="slidenum">
              <a:rPr lang="ru-RU"/>
              <a:pPr/>
              <a:t>14</a:t>
            </a:fld>
            <a:endParaRPr lang="ru-RU"/>
          </a:p>
        </p:txBody>
      </p:sp>
      <p:pic>
        <p:nvPicPr>
          <p:cNvPr id="69638" name="Picture 6" descr="IMGP59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93196"/>
            <a:ext cx="3370585" cy="5036204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AutoShape 4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066800"/>
          </a:xfrm>
          <a:noFill/>
          <a:ln/>
        </p:spPr>
        <p:txBody>
          <a:bodyPr/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Очистка лесосек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5148064" y="1844824"/>
            <a:ext cx="3810000" cy="4038600"/>
          </a:xfrm>
          <a:noFill/>
        </p:spPr>
        <p:txBody>
          <a:bodyPr lIns="0" tIns="0" rIns="0" bIns="0"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бедных, сухих почвах:</a:t>
            </a:r>
          </a:p>
          <a:p>
            <a:pPr marL="0" indent="0">
              <a:buFont typeface="Wingdings" pitchFamily="2" charset="2"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Крупные порубочные остатки укладывают на волок</a:t>
            </a:r>
          </a:p>
          <a:p>
            <a:pPr marL="0" indent="0">
              <a:buFont typeface="Wingdings" pitchFamily="2" charset="2"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Мелкие порубочные остатки оставляют в пасеках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9104-D96A-4467-80FF-23454AB9D63F}" type="slidenum">
              <a:rPr lang="ru-RU"/>
              <a:pPr/>
              <a:t>15</a:t>
            </a:fld>
            <a:endParaRPr lang="ru-RU"/>
          </a:p>
        </p:txBody>
      </p:sp>
      <p:pic>
        <p:nvPicPr>
          <p:cNvPr id="70662" name="Picture 6" descr="Picture 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4902200" cy="3676650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AutoShape 4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Подсушка осины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idx="1"/>
          </p:nvPr>
        </p:nvSpPr>
        <p:spPr>
          <a:xfrm>
            <a:off x="4343400" y="1340768"/>
            <a:ext cx="4419600" cy="5288632"/>
          </a:xfrm>
          <a:noFill/>
        </p:spPr>
        <p:txBody>
          <a:bodyPr lIns="0" tIns="0" rIns="0" bIns="0"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Путем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затесывания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ствола топором или специальными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кольцевателями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Химическая подсушка путем инъекции арборицида в насечки или зарубки на стволе дерева.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0F95-B4C6-4AC9-AF44-052C149FEAEC}" type="slidenum">
              <a:rPr lang="ru-RU"/>
              <a:pPr/>
              <a:t>16</a:t>
            </a:fld>
            <a:endParaRPr lang="ru-RU"/>
          </a:p>
        </p:txBody>
      </p:sp>
      <p:pic>
        <p:nvPicPr>
          <p:cNvPr id="35845" name="Picture 5" descr="Модельный лес 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10" y="1412776"/>
            <a:ext cx="3885303" cy="5181699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меру СЕВ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04A7-4AC6-4615-9C37-B988B1B9BCE6}" type="slidenum">
              <a:rPr lang="ru-RU"/>
              <a:pPr/>
              <a:t>17</a:t>
            </a:fld>
            <a:endParaRPr lang="ru-RU"/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3643755" cy="44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7" name="Picture 7" descr="Модельный лес 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92829"/>
            <a:ext cx="3366374" cy="4488499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AutoShape 5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меру СЕВ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D763-FF03-4FC3-B5AD-2CC7A8B35BA7}" type="slidenum">
              <a:rPr lang="ru-RU"/>
              <a:pPr/>
              <a:t>18</a:t>
            </a:fld>
            <a:endParaRPr lang="ru-RU"/>
          </a:p>
        </p:txBody>
      </p:sp>
      <p:pic>
        <p:nvPicPr>
          <p:cNvPr id="77828" name="Picture 4" descr="семенники сос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775806" cy="4530557"/>
          </a:xfrm>
          <a:prstGeom prst="rect">
            <a:avLst/>
          </a:prstGeom>
          <a:noFill/>
        </p:spPr>
      </p:pic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AutoShape 4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1069848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меру СЕВ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75AF-4B8C-420B-BD3C-015B147FDB50}" type="slidenum">
              <a:rPr lang="ru-RU"/>
              <a:pPr/>
              <a:t>19</a:t>
            </a:fld>
            <a:endParaRPr lang="ru-RU"/>
          </a:p>
        </p:txBody>
      </p:sp>
      <p:pic>
        <p:nvPicPr>
          <p:cNvPr id="79877" name="Picture 5" descr="подготовка поч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080" y="1628801"/>
            <a:ext cx="7144568" cy="4848918"/>
          </a:xfrm>
          <a:prstGeom prst="rect">
            <a:avLst/>
          </a:prstGeom>
          <a:noFill/>
        </p:spPr>
      </p:pic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195736" y="2636912"/>
            <a:ext cx="3888432" cy="2736304"/>
            <a:chOff x="2195736" y="2636912"/>
            <a:chExt cx="3888432" cy="2736304"/>
          </a:xfrm>
        </p:grpSpPr>
        <p:cxnSp>
          <p:nvCxnSpPr>
            <p:cNvPr id="9" name="Прямая со стрелкой 8"/>
            <p:cNvCxnSpPr/>
            <p:nvPr/>
          </p:nvCxnSpPr>
          <p:spPr>
            <a:xfrm>
              <a:off x="4067944" y="2636912"/>
              <a:ext cx="2016224" cy="1584176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2195736" y="2636912"/>
              <a:ext cx="1944216" cy="2736304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2376264"/>
          </a:xfrm>
          <a:noFill/>
        </p:spPr>
        <p:txBody>
          <a:bodyPr lIns="0" tIns="0" rIns="0" bIns="0"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естественному возобновлению после сплошных рубок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(Меры СЕВ)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516216" y="6237312"/>
            <a:ext cx="2482552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ЛЛК Прохорова И.Ю.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84735_html_m2a6c86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24944"/>
            <a:ext cx="2592288" cy="1783494"/>
          </a:xfrm>
          <a:prstGeom prst="rect">
            <a:avLst/>
          </a:prstGeom>
        </p:spPr>
      </p:pic>
      <p:pic>
        <p:nvPicPr>
          <p:cNvPr id="11" name="Рисунок 10" descr="уче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149080"/>
            <a:ext cx="3289495" cy="24634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AutoShape 4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группу мер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6019-DF70-46D8-8143-36F7B8E86BDE}" type="slidenum">
              <a:rPr lang="ru-RU"/>
              <a:pPr/>
              <a:t>20</a:t>
            </a:fld>
            <a:endParaRPr lang="ru-RU"/>
          </a:p>
        </p:txBody>
      </p:sp>
      <p:pic>
        <p:nvPicPr>
          <p:cNvPr id="81925" name="Picture 5" descr="IMGP59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298563" cy="4928592"/>
          </a:xfrm>
          <a:prstGeom prst="rect">
            <a:avLst/>
          </a:prstGeom>
          <a:noFill/>
        </p:spPr>
      </p:pic>
      <p:pic>
        <p:nvPicPr>
          <p:cNvPr id="81926" name="Picture 6" descr="огневаяочистк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04864"/>
            <a:ext cx="4983642" cy="3384724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AutoShape 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Назовите меру СЕВ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C2E9-AC1D-4DEB-AFBF-E9C35354D8EC}" type="slidenum">
              <a:rPr lang="ru-RU"/>
              <a:pPr/>
              <a:t>21</a:t>
            </a:fld>
            <a:endParaRPr lang="ru-RU"/>
          </a:p>
        </p:txBody>
      </p:sp>
      <p:pic>
        <p:nvPicPr>
          <p:cNvPr id="83973" name="Picture 5" descr="Швеция-20-09-08 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4790059" cy="3528392"/>
          </a:xfrm>
          <a:prstGeom prst="rect">
            <a:avLst/>
          </a:prstGeom>
          <a:noFill/>
        </p:spPr>
      </p:pic>
      <p:pic>
        <p:nvPicPr>
          <p:cNvPr id="83974" name="Picture 6" descr="P204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004" y="1556792"/>
            <a:ext cx="4320480" cy="3240360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Подсушка осины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EEC-1474-44F0-A737-494993FC4C62}" type="slidenum">
              <a:rPr lang="ru-RU"/>
              <a:pPr/>
              <a:t>22</a:t>
            </a:fld>
            <a:endParaRPr lang="ru-RU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351207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4" name="Picture 4" descr="Модельный лес 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623692" cy="4831589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Семенные деревья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8AF3-576C-4ABA-B8CD-693F7EA664A8}" type="slidenum">
              <a:rPr lang="ru-RU"/>
              <a:pPr/>
              <a:t>23</a:t>
            </a:fld>
            <a:endParaRPr lang="ru-RU"/>
          </a:p>
        </p:txBody>
      </p:sp>
      <p:pic>
        <p:nvPicPr>
          <p:cNvPr id="88067" name="Picture 3" descr="семенники сос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073653" cy="4729708"/>
          </a:xfrm>
          <a:prstGeom prst="rect">
            <a:avLst/>
          </a:prstGeom>
          <a:noFill/>
        </p:spPr>
      </p:pic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почвы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1C64-D691-4892-8359-A960016E9042}" type="slidenum">
              <a:rPr lang="ru-RU"/>
              <a:pPr/>
              <a:t>24</a:t>
            </a:fld>
            <a:endParaRPr lang="ru-RU"/>
          </a:p>
        </p:txBody>
      </p:sp>
      <p:pic>
        <p:nvPicPr>
          <p:cNvPr id="89091" name="Picture 3" descr="подготовка поч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114304" cy="4828379"/>
          </a:xfrm>
          <a:prstGeom prst="rect">
            <a:avLst/>
          </a:prstGeom>
          <a:noFill/>
        </p:spPr>
      </p:pic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195736" y="2636912"/>
            <a:ext cx="3888432" cy="2736304"/>
            <a:chOff x="2195736" y="2636912"/>
            <a:chExt cx="3888432" cy="2736304"/>
          </a:xfrm>
        </p:grpSpPr>
        <p:cxnSp>
          <p:nvCxnSpPr>
            <p:cNvPr id="9" name="Прямая со стрелкой 8"/>
            <p:cNvCxnSpPr/>
            <p:nvPr/>
          </p:nvCxnSpPr>
          <p:spPr>
            <a:xfrm>
              <a:off x="4067944" y="2636912"/>
              <a:ext cx="2016224" cy="1584176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>
              <a:off x="2195736" y="2636912"/>
              <a:ext cx="1944216" cy="2736304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Очистка лесосек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3584-D3CC-4B6D-90C4-D618F7EEE380}" type="slidenum">
              <a:rPr lang="ru-RU"/>
              <a:pPr/>
              <a:t>25</a:t>
            </a:fld>
            <a:endParaRPr lang="ru-RU"/>
          </a:p>
        </p:txBody>
      </p:sp>
      <p:pic>
        <p:nvPicPr>
          <p:cNvPr id="90115" name="Picture 3" descr="IMGP59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387353" cy="5061258"/>
          </a:xfrm>
          <a:prstGeom prst="rect">
            <a:avLst/>
          </a:prstGeom>
          <a:noFill/>
        </p:spPr>
      </p:pic>
      <p:pic>
        <p:nvPicPr>
          <p:cNvPr id="90116" name="Picture 4" descr="огневаяочистк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348880"/>
            <a:ext cx="4771594" cy="3240708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подроста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CC46-6485-4B71-94D0-23EA905F7B77}" type="slidenum">
              <a:rPr lang="ru-RU"/>
              <a:pPr/>
              <a:t>26</a:t>
            </a:fld>
            <a:endParaRPr lang="ru-RU"/>
          </a:p>
        </p:txBody>
      </p:sp>
      <p:pic>
        <p:nvPicPr>
          <p:cNvPr id="91139" name="Picture 3" descr="Швеция-20-09-08 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4951494" cy="3647306"/>
          </a:xfrm>
          <a:prstGeom prst="rect">
            <a:avLst/>
          </a:prstGeom>
          <a:noFill/>
        </p:spPr>
      </p:pic>
      <p:pic>
        <p:nvPicPr>
          <p:cNvPr id="91140" name="Picture 4" descr="P204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16832"/>
            <a:ext cx="4191000" cy="3143250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AutoShape 7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1295400"/>
          </a:xfrm>
          <a:noFill/>
        </p:spPr>
        <p:txBody>
          <a:bodyPr lIns="0" tIns="0" rIns="0" bIns="0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Успешность естественного возобновления в таежной зоне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типам леса </a:t>
            </a: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D986-866E-4E7D-A3F7-4985B9DA16CA}" type="slidenum">
              <a:rPr lang="ru-RU"/>
              <a:pPr/>
              <a:t>3</a:t>
            </a:fld>
            <a:endParaRPr lang="ru-RU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914400" y="25146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600" b="1"/>
              <a:t>ЕЛЬНИК</a:t>
            </a: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0" y="3352800"/>
            <a:ext cx="1828800" cy="685800"/>
          </a:xfrm>
          <a:prstGeom prst="notchedRightArrow">
            <a:avLst>
              <a:gd name="adj1" fmla="val 50000"/>
              <a:gd name="adj2" fmla="val 66667"/>
            </a:avLst>
          </a:prstGeom>
          <a:solidFill>
            <a:srgbClr val="80008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брусничник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2971800" y="3352800"/>
            <a:ext cx="1828800" cy="685800"/>
          </a:xfrm>
          <a:prstGeom prst="notchedRightArrow">
            <a:avLst>
              <a:gd name="adj1" fmla="val 50000"/>
              <a:gd name="adj2" fmla="val 66667"/>
            </a:avLst>
          </a:prstGeom>
          <a:solidFill>
            <a:srgbClr val="33CC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долгомошник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1676400" y="3352800"/>
            <a:ext cx="1447800" cy="685800"/>
          </a:xfrm>
          <a:prstGeom prst="notchedRightArrow">
            <a:avLst>
              <a:gd name="adj1" fmla="val 50000"/>
              <a:gd name="adj2" fmla="val 52778"/>
            </a:avLst>
          </a:prstGeom>
          <a:solidFill>
            <a:srgbClr val="3366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черничник</a:t>
            </a: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4648200" y="3352800"/>
            <a:ext cx="1676400" cy="685800"/>
          </a:xfrm>
          <a:prstGeom prst="notchedRightArrow">
            <a:avLst>
              <a:gd name="adj1" fmla="val 50000"/>
              <a:gd name="adj2" fmla="val 61111"/>
            </a:avLst>
          </a:prstGeom>
          <a:solidFill>
            <a:srgbClr val="339966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кисличник</a:t>
            </a: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7620000" y="3352800"/>
            <a:ext cx="1524000" cy="685800"/>
          </a:xfrm>
          <a:prstGeom prst="notchedRightArrow">
            <a:avLst>
              <a:gd name="adj1" fmla="val 50000"/>
              <a:gd name="adj2" fmla="val 55556"/>
            </a:avLst>
          </a:prstGeom>
          <a:solidFill>
            <a:srgbClr val="FF99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сложный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6172200" y="3352800"/>
            <a:ext cx="1600200" cy="685800"/>
          </a:xfrm>
          <a:prstGeom prst="notchedRightArrow">
            <a:avLst>
              <a:gd name="adj1" fmla="val 50000"/>
              <a:gd name="adj2" fmla="val 58333"/>
            </a:avLst>
          </a:prstGeom>
          <a:solidFill>
            <a:srgbClr val="99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травяный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395536" y="4365104"/>
            <a:ext cx="8305800" cy="1600200"/>
          </a:xfrm>
          <a:prstGeom prst="notchedRightArrow">
            <a:avLst>
              <a:gd name="adj1" fmla="val 50000"/>
              <a:gd name="adj2" fmla="val 129762"/>
            </a:avLst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Ухудшение успешности естественного</a:t>
            </a:r>
          </a:p>
          <a:p>
            <a:pPr eaLnBrk="1" hangingPunct="1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возобновления хвойных пород</a:t>
            </a: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838200" y="48768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Grp="1" noChangeArrowheads="1"/>
          </p:cNvSpPr>
          <p:nvPr>
            <p:ph type="title"/>
          </p:nvPr>
        </p:nvSpPr>
        <p:spPr>
          <a:xfrm>
            <a:off x="251520" y="762000"/>
            <a:ext cx="8712968" cy="1295400"/>
          </a:xfrm>
          <a:noFill/>
        </p:spPr>
        <p:txBody>
          <a:bodyPr lIns="0" tIns="0" rIns="0" bIns="0">
            <a:no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Успешность естественного возобновления в таежной зоне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 типам леса</a:t>
            </a: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3B1-27C9-4A64-B52F-566138F8F46B}" type="slidenum">
              <a:rPr lang="ru-RU"/>
              <a:pPr/>
              <a:t>4</a:t>
            </a:fld>
            <a:endParaRPr lang="ru-RU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14400" y="24384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3600"/>
              <a:t> </a:t>
            </a:r>
            <a:r>
              <a:rPr lang="ru-RU" sz="3600" b="1"/>
              <a:t>СОСНЯК</a:t>
            </a: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228600" y="3124200"/>
            <a:ext cx="2057400" cy="6858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80008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лишайниковый</a:t>
            </a: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2133600" y="3124200"/>
            <a:ext cx="1752600" cy="685800"/>
          </a:xfrm>
          <a:prstGeom prst="notchedRightArrow">
            <a:avLst>
              <a:gd name="adj1" fmla="val 50000"/>
              <a:gd name="adj2" fmla="val 63889"/>
            </a:avLst>
          </a:prstGeom>
          <a:solidFill>
            <a:srgbClr val="3366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брусничник 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3657600" y="3048000"/>
            <a:ext cx="2057400" cy="838200"/>
          </a:xfrm>
          <a:prstGeom prst="notchedRightArrow">
            <a:avLst>
              <a:gd name="adj1" fmla="val 50000"/>
              <a:gd name="adj2" fmla="val 61364"/>
            </a:avLst>
          </a:prstGeom>
          <a:solidFill>
            <a:srgbClr val="33CC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долгомошник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4572000" y="3581400"/>
            <a:ext cx="1752600" cy="685800"/>
          </a:xfrm>
          <a:prstGeom prst="notchedRightArrow">
            <a:avLst>
              <a:gd name="adj1" fmla="val 50000"/>
              <a:gd name="adj2" fmla="val 63889"/>
            </a:avLst>
          </a:prstGeom>
          <a:solidFill>
            <a:srgbClr val="339966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сфагновый </a:t>
            </a:r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5486400" y="4114800"/>
            <a:ext cx="1600200" cy="762000"/>
          </a:xfrm>
          <a:prstGeom prst="notchedRightArrow">
            <a:avLst>
              <a:gd name="adj1" fmla="val 50000"/>
              <a:gd name="adj2" fmla="val 52500"/>
            </a:avLst>
          </a:prstGeom>
          <a:solidFill>
            <a:srgbClr val="99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черничник</a:t>
            </a:r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>
            <a:off x="6172200" y="4724400"/>
            <a:ext cx="1676400" cy="685800"/>
          </a:xfrm>
          <a:prstGeom prst="notchedRightArrow">
            <a:avLst>
              <a:gd name="adj1" fmla="val 50000"/>
              <a:gd name="adj2" fmla="val 61111"/>
            </a:avLst>
          </a:prstGeom>
          <a:solidFill>
            <a:srgbClr val="FF99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кисличник </a:t>
            </a:r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7010400" y="5257800"/>
            <a:ext cx="1676400" cy="685800"/>
          </a:xfrm>
          <a:prstGeom prst="notchedRightArrow">
            <a:avLst>
              <a:gd name="adj1" fmla="val 50000"/>
              <a:gd name="adj2" fmla="val 61111"/>
            </a:avLst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сложный </a:t>
            </a:r>
          </a:p>
        </p:txBody>
      </p:sp>
      <p:sp>
        <p:nvSpPr>
          <p:cNvPr id="66573" name="AutoShape 13"/>
          <p:cNvSpPr>
            <a:spLocks noChangeArrowheads="1"/>
          </p:cNvSpPr>
          <p:nvPr/>
        </p:nvSpPr>
        <p:spPr bwMode="auto">
          <a:xfrm rot="1002228">
            <a:off x="0" y="4648200"/>
            <a:ext cx="8102600" cy="1223963"/>
          </a:xfrm>
          <a:prstGeom prst="notchedRightArrow">
            <a:avLst>
              <a:gd name="adj1" fmla="val 50000"/>
              <a:gd name="adj2" fmla="val 165499"/>
            </a:avLst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1" hangingPunct="1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Ухудшение успешности естественного возобновления </a:t>
            </a:r>
          </a:p>
          <a:p>
            <a:pPr eaLnBrk="1" hangingPunct="1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хвойных пород</a:t>
            </a:r>
          </a:p>
        </p:txBody>
      </p:sp>
      <p:sp>
        <p:nvSpPr>
          <p:cNvPr id="15" name="Rectangle 10"/>
          <p:cNvSpPr txBox="1">
            <a:spLocks noChangeArrowheads="1"/>
          </p:cNvSpPr>
          <p:nvPr/>
        </p:nvSpPr>
        <p:spPr>
          <a:xfrm>
            <a:off x="0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мер 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СЕВ: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229600" cy="43251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различных источников обсеменения лесосек</a:t>
            </a:r>
          </a:p>
          <a:p>
            <a:pPr>
              <a:lnSpc>
                <a:spcPct val="90000"/>
              </a:lnSpc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почвы</a:t>
            </a:r>
          </a:p>
          <a:p>
            <a:pPr>
              <a:lnSpc>
                <a:spcPct val="90000"/>
              </a:lnSpc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подроста</a:t>
            </a:r>
          </a:p>
          <a:p>
            <a:pPr>
              <a:lnSpc>
                <a:spcPct val="90000"/>
              </a:lnSpc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Очистка лесосек соответствующим способом от порубочных остатков</a:t>
            </a:r>
          </a:p>
          <a:p>
            <a:pPr>
              <a:lnSpc>
                <a:spcPct val="90000"/>
              </a:lnSpc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Подсушка осины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41D5-856D-4684-B7EC-787F8D98B28B}" type="slidenum">
              <a:rPr lang="ru-RU"/>
              <a:pPr/>
              <a:t>5</a:t>
            </a:fld>
            <a:endParaRPr lang="ru-RU"/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7924800" cy="1143000"/>
          </a:xfrm>
          <a:noFill/>
        </p:spPr>
        <p:txBody>
          <a:bodyPr lIns="0" tIns="0" rIns="0" bIns="0">
            <a:no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</a:t>
            </a:r>
            <a:b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обсеменения лесосек: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932040" y="2204864"/>
            <a:ext cx="3629025" cy="2971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Стены леса, если в них есть семенные деревья целевых пород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8976-B48A-431C-B6B9-4C5E6FD8C7A1}" type="slidenum">
              <a:rPr lang="ru-RU"/>
              <a:pPr/>
              <a:t>6</a:t>
            </a:fld>
            <a:endParaRPr lang="ru-RU"/>
          </a:p>
        </p:txBody>
      </p:sp>
      <p:pic>
        <p:nvPicPr>
          <p:cNvPr id="26628" name="Picture 4" descr="P9240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3456384" cy="4610798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</a:t>
            </a:r>
            <a:b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обсеменения лесосек: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652120" y="2420888"/>
            <a:ext cx="3197225" cy="3600400"/>
          </a:xfrm>
          <a:noFill/>
        </p:spPr>
        <p:txBody>
          <a:bodyPr lIns="0" rIns="0"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Семенные деревья (единичные, или группами по 5-6 деревьев)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EABD-4A84-44D8-9FEE-E8809765A4F7}" type="slidenum">
              <a:rPr lang="ru-RU"/>
              <a:pPr/>
              <a:t>7</a:t>
            </a:fld>
            <a:endParaRPr lang="ru-RU"/>
          </a:p>
        </p:txBody>
      </p:sp>
      <p:pic>
        <p:nvPicPr>
          <p:cNvPr id="27654" name="Picture 6" descr="P9240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4710113" cy="4146724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29600" cy="1066800"/>
          </a:xfrm>
          <a:noFill/>
        </p:spPr>
        <p:txBody>
          <a:bodyPr lIns="0" rIns="0">
            <a:no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</a:t>
            </a:r>
            <a:b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обсеменения лесосек: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796136" y="2204864"/>
            <a:ext cx="3048000" cy="3733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Семенные куртины площадью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до 0,5 га. и семенные полосы шириной до 50 м.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651F-7553-4D88-8B44-FCA456E4989D}" type="slidenum">
              <a:rPr lang="ru-RU"/>
              <a:pPr/>
              <a:t>8</a:t>
            </a:fld>
            <a:endParaRPr lang="ru-RU"/>
          </a:p>
        </p:txBody>
      </p:sp>
      <p:pic>
        <p:nvPicPr>
          <p:cNvPr id="28677" name="Picture 5" descr="P9230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46" y="2276872"/>
            <a:ext cx="5281168" cy="3960416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0" rIns="0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почвы: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1288" y="3733800"/>
            <a:ext cx="3922712" cy="2895600"/>
          </a:xfrm>
          <a:noFill/>
        </p:spPr>
        <p:txBody>
          <a:bodyPr lIns="0" tIns="0" rIns="0" bIns="0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влажных и сырых почвах создание микро-повышений или нарезка борозд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ECA3-47EA-47C6-B69F-69244EDA06DC}" type="slidenum">
              <a:rPr lang="ru-RU"/>
              <a:pPr/>
              <a:t>9</a:t>
            </a:fld>
            <a:endParaRPr lang="ru-RU"/>
          </a:p>
        </p:txBody>
      </p:sp>
      <p:pic>
        <p:nvPicPr>
          <p:cNvPr id="29705" name="Picture 9" descr="плужныебороз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362200"/>
            <a:ext cx="1981200" cy="1347788"/>
          </a:xfrm>
          <a:prstGeom prst="rect">
            <a:avLst/>
          </a:prstGeom>
          <a:noFill/>
        </p:spPr>
      </p:pic>
      <p:sp>
        <p:nvSpPr>
          <p:cNvPr id="9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4854243" cy="362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128</TotalTime>
  <Words>391</Words>
  <Application>Microsoft Office PowerPoint</Application>
  <PresentationFormat>Экран (4:3)</PresentationFormat>
  <Paragraphs>123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комитет общего и профессионального образования  ленинградской области   гбПоу ло «лисинский лесной колледж» </vt:lpstr>
      <vt:lpstr>Содействие естественному возобновлению после сплошных рубок  (Меры СЕВ)</vt:lpstr>
      <vt:lpstr>Успешность естественного возобновления в таежной зоне   по типам леса </vt:lpstr>
      <vt:lpstr>Успешность естественного возобновления в таежной зоне   по типам леса</vt:lpstr>
      <vt:lpstr>Основные группы мер СЕВ:</vt:lpstr>
      <vt:lpstr>Источники  обсеменения лесосек:</vt:lpstr>
      <vt:lpstr>Источники  обсеменения лесосек:</vt:lpstr>
      <vt:lpstr>Источники  обсеменения лесосек:</vt:lpstr>
      <vt:lpstr>Подготовка почвы:</vt:lpstr>
      <vt:lpstr>Слайд 10</vt:lpstr>
      <vt:lpstr>Подготовка почвы:</vt:lpstr>
      <vt:lpstr>Сохранение подроста</vt:lpstr>
      <vt:lpstr>Очистка лесосек</vt:lpstr>
      <vt:lpstr>Очистка лесосек</vt:lpstr>
      <vt:lpstr>Очистка лесосек</vt:lpstr>
      <vt:lpstr>Подсушка осины</vt:lpstr>
      <vt:lpstr>Назовите меру СЕВ</vt:lpstr>
      <vt:lpstr>Назовите меру СЕВ</vt:lpstr>
      <vt:lpstr>Назовите меру СЕВ</vt:lpstr>
      <vt:lpstr>Назовите группу мер СЕВ</vt:lpstr>
      <vt:lpstr>Назовите меру СЕВ</vt:lpstr>
      <vt:lpstr>Подсушка осины</vt:lpstr>
      <vt:lpstr>Семенные деревья</vt:lpstr>
      <vt:lpstr>Подготовка почвы</vt:lpstr>
      <vt:lpstr>Очистка лесосек</vt:lpstr>
      <vt:lpstr>Сохранение подроста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Содействие естественному возобновлению после сплошных рубок   (Меры СЕВ)</dc:title>
  <cp:lastModifiedBy>пользователь</cp:lastModifiedBy>
  <cp:revision>20</cp:revision>
  <dcterms:modified xsi:type="dcterms:W3CDTF">2018-02-19T08:34:30Z</dcterms:modified>
</cp:coreProperties>
</file>