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1" d="100"/>
          <a:sy n="61" d="100"/>
        </p:scale>
        <p:origin x="-576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FAFB8FC1-E4C8-481A-BE29-271CD7D3BC01}" type="datetimeFigureOut">
              <a:rPr lang="ru-RU" smtClean="0"/>
              <a:pPr/>
              <a:t>19.04.2022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000BD881-A0B1-4313-B121-D70C81DE2ED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FB8FC1-E4C8-481A-BE29-271CD7D3BC01}" type="datetimeFigureOut">
              <a:rPr lang="ru-RU" smtClean="0"/>
              <a:pPr/>
              <a:t>19.04.2022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BD881-A0B1-4313-B121-D70C81DE2ED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FB8FC1-E4C8-481A-BE29-271CD7D3BC01}" type="datetimeFigureOut">
              <a:rPr lang="ru-RU" smtClean="0"/>
              <a:pPr/>
              <a:t>19.04.2022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BD881-A0B1-4313-B121-D70C81DE2ED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FAFB8FC1-E4C8-481A-BE29-271CD7D3BC01}" type="datetimeFigureOut">
              <a:rPr lang="ru-RU" smtClean="0"/>
              <a:pPr/>
              <a:t>19.04.2022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000BD881-A0B1-4313-B121-D70C81DE2ED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FAFB8FC1-E4C8-481A-BE29-271CD7D3BC01}" type="datetimeFigureOut">
              <a:rPr lang="ru-RU" smtClean="0"/>
              <a:pPr/>
              <a:t>19.04.2022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000BD881-A0B1-4313-B121-D70C81DE2ED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FB8FC1-E4C8-481A-BE29-271CD7D3BC01}" type="datetimeFigureOut">
              <a:rPr lang="ru-RU" smtClean="0"/>
              <a:pPr/>
              <a:t>19.04.2022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BD881-A0B1-4313-B121-D70C81DE2ED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FB8FC1-E4C8-481A-BE29-271CD7D3BC01}" type="datetimeFigureOut">
              <a:rPr lang="ru-RU" smtClean="0"/>
              <a:pPr/>
              <a:t>19.04.2022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BD881-A0B1-4313-B121-D70C81DE2ED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FAFB8FC1-E4C8-481A-BE29-271CD7D3BC01}" type="datetimeFigureOut">
              <a:rPr lang="ru-RU" smtClean="0"/>
              <a:pPr/>
              <a:t>19.04.2022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000BD881-A0B1-4313-B121-D70C81DE2ED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FB8FC1-E4C8-481A-BE29-271CD7D3BC01}" type="datetimeFigureOut">
              <a:rPr lang="ru-RU" smtClean="0"/>
              <a:pPr/>
              <a:t>19.04.2022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BD881-A0B1-4313-B121-D70C81DE2ED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Содержимое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FAFB8FC1-E4C8-481A-BE29-271CD7D3BC01}" type="datetimeFigureOut">
              <a:rPr lang="ru-RU" smtClean="0"/>
              <a:pPr/>
              <a:t>19.04.2022</a:t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000BD881-A0B1-4313-B121-D70C81DE2ED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FAFB8FC1-E4C8-481A-BE29-271CD7D3BC01}" type="datetimeFigureOut">
              <a:rPr lang="ru-RU" smtClean="0"/>
              <a:pPr/>
              <a:t>19.04.2022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000BD881-A0B1-4313-B121-D70C81DE2ED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FAFB8FC1-E4C8-481A-BE29-271CD7D3BC01}" type="datetimeFigureOut">
              <a:rPr lang="ru-RU" smtClean="0"/>
              <a:pPr/>
              <a:t>19.04.2022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000BD881-A0B1-4313-B121-D70C81DE2ED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ru-RU" b="1" dirty="0"/>
              <a:t>Вакцинация от клещевого энцефалита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02034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260648"/>
            <a:ext cx="8229600" cy="5865515"/>
          </a:xfrm>
        </p:spPr>
        <p:txBody>
          <a:bodyPr>
            <a:normAutofit/>
          </a:bodyPr>
          <a:lstStyle/>
          <a:p>
            <a:pPr algn="ctr"/>
            <a:r>
              <a:rPr lang="ru-RU" dirty="0"/>
              <a:t>Вакцинация проводятся лицам, проживающим на </a:t>
            </a:r>
            <a:r>
              <a:rPr lang="ru-RU" dirty="0" err="1"/>
              <a:t>эндемичных</a:t>
            </a:r>
            <a:r>
              <a:rPr lang="ru-RU" dirty="0"/>
              <a:t> по клещевому вирусному энцефалиту территориях, к которым относится </a:t>
            </a:r>
            <a:r>
              <a:rPr lang="ru-RU" u="sng" dirty="0"/>
              <a:t>вся территория Пермского края</a:t>
            </a:r>
            <a:r>
              <a:rPr lang="ru-RU" u="sng" dirty="0" smtClean="0"/>
              <a:t>.</a:t>
            </a:r>
          </a:p>
          <a:p>
            <a:pPr>
              <a:buNone/>
            </a:pPr>
            <a:endParaRPr lang="ru-RU" dirty="0" smtClean="0"/>
          </a:p>
          <a:p>
            <a:pPr algn="ctr">
              <a:buNone/>
            </a:pPr>
            <a:r>
              <a:rPr lang="ru-RU" dirty="0" smtClean="0"/>
              <a:t> </a:t>
            </a:r>
            <a:r>
              <a:rPr lang="ru-RU" dirty="0"/>
              <a:t>В обязательном порядке вакцинация проводится лицам, выполняющие следующие работы:</a:t>
            </a:r>
          </a:p>
          <a:p>
            <a:r>
              <a:rPr lang="ru-RU" dirty="0"/>
              <a:t>- сельскохозяйственные, гидромелиоративные, строительные, по выемке и перемещению грунта, заготовительные, промысловые, геологические, изыскательские, экспедиционные, дератизационные и дезинсекционные;</a:t>
            </a:r>
          </a:p>
          <a:p>
            <a:r>
              <a:rPr lang="ru-RU" dirty="0"/>
              <a:t>- по лесозаготовке, расчистке и благоустройству леса, зон оздоровления и отдыха населения.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90066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908720"/>
            <a:ext cx="8229600" cy="5217443"/>
          </a:xfrm>
        </p:spPr>
        <p:txBody>
          <a:bodyPr>
            <a:normAutofit/>
          </a:bodyPr>
          <a:lstStyle/>
          <a:p>
            <a:r>
              <a:rPr lang="ru-RU" dirty="0"/>
              <a:t>Особенно опасен клещевой энцефалит для детей. У пациентов младшего возраста заболевание быстро прогрессирует, приводит к осложнениям, может привести к инвалидности</a:t>
            </a:r>
            <a:r>
              <a:rPr lang="ru-RU" dirty="0" smtClean="0"/>
              <a:t>.</a:t>
            </a:r>
          </a:p>
          <a:p>
            <a:endParaRPr lang="ru-RU" dirty="0"/>
          </a:p>
          <a:p>
            <a:r>
              <a:rPr lang="ru-RU" dirty="0"/>
              <a:t>  Согласно санитарному </a:t>
            </a:r>
            <a:r>
              <a:rPr lang="ru-RU" b="1" dirty="0"/>
              <a:t>законодательству 95% детей проживающих на </a:t>
            </a:r>
            <a:r>
              <a:rPr lang="ru-RU" b="1" dirty="0" err="1"/>
              <a:t>эндемичной</a:t>
            </a:r>
            <a:r>
              <a:rPr lang="ru-RU" b="1" dirty="0"/>
              <a:t> территории должны быть вакцинированы от клещевого энцефалита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524784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b="1" dirty="0" smtClean="0"/>
              <a:t>«За» вакцинацию детей следующие факторы: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r>
              <a:rPr lang="ru-RU" dirty="0" smtClean="0"/>
              <a:t>На </a:t>
            </a:r>
            <a:r>
              <a:rPr lang="ru-RU" dirty="0"/>
              <a:t>всей территории Пермского края ребенок может встретиться с инфицированными клещами!</a:t>
            </a:r>
          </a:p>
          <a:p>
            <a:r>
              <a:rPr lang="ru-RU" dirty="0" smtClean="0"/>
              <a:t>Все </a:t>
            </a:r>
            <a:r>
              <a:rPr lang="ru-RU" dirty="0"/>
              <a:t>дети любят игры на свежем воздухе в местах, где есть кусты и высокая растительность, что увеличивает риск встречи ребенка с клещами.</a:t>
            </a:r>
          </a:p>
          <a:p>
            <a:r>
              <a:rPr lang="ru-RU" dirty="0" smtClean="0"/>
              <a:t>Прививки </a:t>
            </a:r>
            <a:r>
              <a:rPr lang="ru-RU" dirty="0"/>
              <a:t>обеспечивают защиту ребенка на 99%.</a:t>
            </a:r>
          </a:p>
          <a:p>
            <a:r>
              <a:rPr lang="ru-RU" dirty="0" smtClean="0"/>
              <a:t>Иммунизация </a:t>
            </a:r>
            <a:r>
              <a:rPr lang="ru-RU" dirty="0"/>
              <a:t>против клещевого энцефалита проводится современными вакцинами, которая формирует иммунитет на 3 года.</a:t>
            </a:r>
          </a:p>
          <a:p>
            <a:r>
              <a:rPr lang="ru-RU" dirty="0" smtClean="0"/>
              <a:t>В </a:t>
            </a:r>
            <a:r>
              <a:rPr lang="ru-RU" dirty="0"/>
              <a:t>случае заболевания ребенка клещевым энцефалитом, у </a:t>
            </a:r>
            <a:r>
              <a:rPr lang="ru-RU" dirty="0" err="1"/>
              <a:t>привитового</a:t>
            </a:r>
            <a:r>
              <a:rPr lang="ru-RU" dirty="0"/>
              <a:t> ребенка заболевание пройдет в легкой форме и не приведет к инвалидности.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b="1" dirty="0"/>
              <a:t>Вакцинацию от клещевого энцефалита можно делать в течение всего года, но начать её нужно уже сейчас</a:t>
            </a:r>
            <a:r>
              <a:rPr lang="ru-RU" b="1" dirty="0" smtClean="0"/>
              <a:t>!</a:t>
            </a:r>
          </a:p>
          <a:p>
            <a:endParaRPr lang="ru-RU" b="1" dirty="0"/>
          </a:p>
          <a:p>
            <a:r>
              <a:rPr lang="ru-RU" b="1" dirty="0" smtClean="0"/>
              <a:t> </a:t>
            </a:r>
            <a:r>
              <a:rPr lang="ru-RU" b="1" dirty="0"/>
              <a:t>Её можно сделать в прививочном кабинете поликлиники по месту жительства, после консультации врача.</a:t>
            </a:r>
            <a:endParaRPr lang="ru-RU" dirty="0"/>
          </a:p>
          <a:p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32</TotalTime>
  <Words>217</Words>
  <Application>Microsoft Office PowerPoint</Application>
  <PresentationFormat>Экран (4:3)</PresentationFormat>
  <Paragraphs>18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Эркер</vt:lpstr>
      <vt:lpstr>Вакцинация от клещевого энцефалита </vt:lpstr>
      <vt:lpstr>Слайд 2</vt:lpstr>
      <vt:lpstr>Слайд 3</vt:lpstr>
      <vt:lpstr>   «За» вакцинацию детей следующие факторы: </vt:lpstr>
      <vt:lpstr>Слайд 5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Вакцинация от клещевого энцефалита </dc:title>
  <dc:creator>1</dc:creator>
  <cp:lastModifiedBy>1</cp:lastModifiedBy>
  <cp:revision>4</cp:revision>
  <dcterms:created xsi:type="dcterms:W3CDTF">2022-04-19T03:51:44Z</dcterms:created>
  <dcterms:modified xsi:type="dcterms:W3CDTF">2022-04-19T04:27:18Z</dcterms:modified>
</cp:coreProperties>
</file>