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6" r:id="rId4"/>
    <p:sldId id="261" r:id="rId5"/>
    <p:sldId id="267" r:id="rId6"/>
    <p:sldId id="262" r:id="rId7"/>
    <p:sldId id="268" r:id="rId8"/>
    <p:sldId id="263" r:id="rId9"/>
    <p:sldId id="264" r:id="rId10"/>
    <p:sldId id="259" r:id="rId11"/>
    <p:sldId id="258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CC0099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96" autoAdjust="0"/>
  </p:normalViewPr>
  <p:slideViewPr>
    <p:cSldViewPr>
      <p:cViewPr varScale="1">
        <p:scale>
          <a:sx n="70" d="100"/>
          <a:sy n="70" d="100"/>
        </p:scale>
        <p:origin x="4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623991445513759E-2"/>
          <c:y val="5.4035664521382011E-2"/>
          <c:w val="0.94791945473219008"/>
          <c:h val="0.74443904784919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Цыплята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63.6</c:v>
                </c:pt>
                <c:pt idx="3">
                  <c:v>81.8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Гномики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90</c:v>
                </c:pt>
                <c:pt idx="1">
                  <c:v>90</c:v>
                </c:pt>
                <c:pt idx="2">
                  <c:v>60</c:v>
                </c:pt>
                <c:pt idx="3">
                  <c:v>95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Капельки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96.3</c:v>
                </c:pt>
                <c:pt idx="1">
                  <c:v>88.9</c:v>
                </c:pt>
                <c:pt idx="2">
                  <c:v>81.5</c:v>
                </c:pt>
                <c:pt idx="3">
                  <c:v>96.3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Рыбки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89.5</c:v>
                </c:pt>
                <c:pt idx="1">
                  <c:v>94.7</c:v>
                </c:pt>
                <c:pt idx="2">
                  <c:v>78.900000000000006</c:v>
                </c:pt>
                <c:pt idx="3">
                  <c:v>89.5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Радужка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87.5</c:v>
                </c:pt>
                <c:pt idx="1">
                  <c:v>83.3</c:v>
                </c:pt>
                <c:pt idx="2">
                  <c:v>41.7</c:v>
                </c:pt>
                <c:pt idx="3">
                  <c:v>83.3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Ягодки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94.1</c:v>
                </c:pt>
                <c:pt idx="1">
                  <c:v>100</c:v>
                </c:pt>
                <c:pt idx="2">
                  <c:v>76.5</c:v>
                </c:pt>
                <c:pt idx="3">
                  <c:v>82.4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Лучики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  <c:pt idx="0">
                  <c:v>84</c:v>
                </c:pt>
                <c:pt idx="1">
                  <c:v>88</c:v>
                </c:pt>
                <c:pt idx="2">
                  <c:v>56</c:v>
                </c:pt>
                <c:pt idx="3">
                  <c:v>88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Пчелки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Лист1!$I$2:$I$6</c:f>
              <c:numCache>
                <c:formatCode>General</c:formatCode>
                <c:ptCount val="5"/>
                <c:pt idx="0">
                  <c:v>96</c:v>
                </c:pt>
                <c:pt idx="1">
                  <c:v>96</c:v>
                </c:pt>
                <c:pt idx="2">
                  <c:v>84</c:v>
                </c:pt>
                <c:pt idx="3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458416"/>
        <c:axId val="254550880"/>
      </c:barChart>
      <c:catAx>
        <c:axId val="18745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50880"/>
        <c:crosses val="autoZero"/>
        <c:auto val="1"/>
        <c:lblAlgn val="ctr"/>
        <c:lblOffset val="100"/>
        <c:noMultiLvlLbl val="0"/>
      </c:catAx>
      <c:valAx>
        <c:axId val="254550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7458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Кузнечики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92.9</c:v>
                </c:pt>
                <c:pt idx="1">
                  <c:v>100</c:v>
                </c:pt>
                <c:pt idx="2">
                  <c:v>42.9</c:v>
                </c:pt>
                <c:pt idx="3">
                  <c:v>78.599999999999994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Мотыльки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о целях и задачах</c:v>
                </c:pt>
                <c:pt idx="1">
                  <c:v>о режиме работы</c:v>
                </c:pt>
                <c:pt idx="2">
                  <c:v>об организации питания</c:v>
                </c:pt>
                <c:pt idx="3">
                  <c:v>о проблемах и успехах в ращвтии и воспитании ребенка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77.8</c:v>
                </c:pt>
                <c:pt idx="1">
                  <c:v>94.4</c:v>
                </c:pt>
                <c:pt idx="2">
                  <c:v>61.1</c:v>
                </c:pt>
                <c:pt idx="3">
                  <c:v>72.2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5171088"/>
        <c:axId val="315174352"/>
      </c:barChart>
      <c:catAx>
        <c:axId val="315171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5174352"/>
        <c:crosses val="autoZero"/>
        <c:auto val="1"/>
        <c:lblAlgn val="ctr"/>
        <c:lblOffset val="100"/>
        <c:noMultiLvlLbl val="0"/>
      </c:catAx>
      <c:valAx>
        <c:axId val="315174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5171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9556236026052302E-2"/>
          <c:y val="0.15969007250561984"/>
          <c:w val="0.88849761835326135"/>
          <c:h val="0.343225710595244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Цыплята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63.6</c:v>
                </c:pt>
                <c:pt idx="1">
                  <c:v>63.6</c:v>
                </c:pt>
                <c:pt idx="2">
                  <c:v>63.6</c:v>
                </c:pt>
                <c:pt idx="3">
                  <c:v>81.8</c:v>
                </c:pt>
                <c:pt idx="4">
                  <c:v>81.8</c:v>
                </c:pt>
                <c:pt idx="5">
                  <c:v>81.8</c:v>
                </c:pt>
                <c:pt idx="6">
                  <c:v>90.9</c:v>
                </c:pt>
                <c:pt idx="7">
                  <c:v>90.9</c:v>
                </c:pt>
                <c:pt idx="8">
                  <c:v>72.7</c:v>
                </c:pt>
                <c:pt idx="9">
                  <c:v>90.9</c:v>
                </c:pt>
                <c:pt idx="10">
                  <c:v>100</c:v>
                </c:pt>
                <c:pt idx="11">
                  <c:v>100</c:v>
                </c:pt>
                <c:pt idx="12">
                  <c:v>909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Гномики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60</c:v>
                </c:pt>
                <c:pt idx="1">
                  <c:v>60</c:v>
                </c:pt>
                <c:pt idx="2">
                  <c:v>69.2</c:v>
                </c:pt>
                <c:pt idx="3">
                  <c:v>84.6</c:v>
                </c:pt>
                <c:pt idx="4">
                  <c:v>95</c:v>
                </c:pt>
                <c:pt idx="5">
                  <c:v>92</c:v>
                </c:pt>
                <c:pt idx="6">
                  <c:v>80</c:v>
                </c:pt>
                <c:pt idx="7">
                  <c:v>95</c:v>
                </c:pt>
                <c:pt idx="8">
                  <c:v>76.900000000000006</c:v>
                </c:pt>
                <c:pt idx="9">
                  <c:v>84.6</c:v>
                </c:pt>
                <c:pt idx="10">
                  <c:v>100</c:v>
                </c:pt>
                <c:pt idx="11">
                  <c:v>92.3</c:v>
                </c:pt>
                <c:pt idx="12">
                  <c:v>92.3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Капельки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63</c:v>
                </c:pt>
                <c:pt idx="1">
                  <c:v>66.7</c:v>
                </c:pt>
                <c:pt idx="2">
                  <c:v>100</c:v>
                </c:pt>
                <c:pt idx="3">
                  <c:v>96.3</c:v>
                </c:pt>
                <c:pt idx="4">
                  <c:v>96.3</c:v>
                </c:pt>
                <c:pt idx="5">
                  <c:v>96.3</c:v>
                </c:pt>
                <c:pt idx="6">
                  <c:v>96.3</c:v>
                </c:pt>
                <c:pt idx="7">
                  <c:v>92.7</c:v>
                </c:pt>
                <c:pt idx="8">
                  <c:v>85.2</c:v>
                </c:pt>
                <c:pt idx="9">
                  <c:v>88.9</c:v>
                </c:pt>
                <c:pt idx="10">
                  <c:v>96.3</c:v>
                </c:pt>
                <c:pt idx="11">
                  <c:v>96.3</c:v>
                </c:pt>
                <c:pt idx="12">
                  <c:v>88.9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Рыбки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Лист1!$E$2:$E$14</c:f>
              <c:numCache>
                <c:formatCode>General</c:formatCode>
                <c:ptCount val="13"/>
                <c:pt idx="0">
                  <c:v>63.2</c:v>
                </c:pt>
                <c:pt idx="1">
                  <c:v>68.400000000000006</c:v>
                </c:pt>
                <c:pt idx="2">
                  <c:v>89.5</c:v>
                </c:pt>
                <c:pt idx="3">
                  <c:v>100</c:v>
                </c:pt>
                <c:pt idx="4">
                  <c:v>94.7</c:v>
                </c:pt>
                <c:pt idx="5">
                  <c:v>94.7</c:v>
                </c:pt>
                <c:pt idx="6">
                  <c:v>94.7</c:v>
                </c:pt>
                <c:pt idx="7">
                  <c:v>89.5</c:v>
                </c:pt>
                <c:pt idx="8">
                  <c:v>84.2</c:v>
                </c:pt>
                <c:pt idx="9">
                  <c:v>78.900000000000006</c:v>
                </c:pt>
                <c:pt idx="10">
                  <c:v>94.7</c:v>
                </c:pt>
                <c:pt idx="11">
                  <c:v>73.7</c:v>
                </c:pt>
                <c:pt idx="12">
                  <c:v>94.7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Радужки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Лист1!$F$2:$F$14</c:f>
              <c:numCache>
                <c:formatCode>General</c:formatCode>
                <c:ptCount val="13"/>
                <c:pt idx="0">
                  <c:v>54.2</c:v>
                </c:pt>
                <c:pt idx="1">
                  <c:v>58.3</c:v>
                </c:pt>
                <c:pt idx="2">
                  <c:v>79.2</c:v>
                </c:pt>
                <c:pt idx="3">
                  <c:v>87.5</c:v>
                </c:pt>
                <c:pt idx="4">
                  <c:v>87.5</c:v>
                </c:pt>
                <c:pt idx="5">
                  <c:v>87.5</c:v>
                </c:pt>
                <c:pt idx="6">
                  <c:v>87.5</c:v>
                </c:pt>
                <c:pt idx="7">
                  <c:v>87.5</c:v>
                </c:pt>
                <c:pt idx="8">
                  <c:v>79.2</c:v>
                </c:pt>
                <c:pt idx="9">
                  <c:v>83.3</c:v>
                </c:pt>
                <c:pt idx="10">
                  <c:v>87.5</c:v>
                </c:pt>
                <c:pt idx="11">
                  <c:v>83.3</c:v>
                </c:pt>
                <c:pt idx="12">
                  <c:v>79.2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Ягодки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Лист1!$G$2:$G$14</c:f>
              <c:numCache>
                <c:formatCode>General</c:formatCode>
                <c:ptCount val="13"/>
                <c:pt idx="0">
                  <c:v>52.9</c:v>
                </c:pt>
                <c:pt idx="1">
                  <c:v>64.7</c:v>
                </c:pt>
                <c:pt idx="2">
                  <c:v>88.2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88.2</c:v>
                </c:pt>
                <c:pt idx="7">
                  <c:v>94.1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94.1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Лучики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Лист1!$H$2:$H$14</c:f>
              <c:numCache>
                <c:formatCode>General</c:formatCode>
                <c:ptCount val="13"/>
                <c:pt idx="0">
                  <c:v>44</c:v>
                </c:pt>
                <c:pt idx="1">
                  <c:v>56</c:v>
                </c:pt>
                <c:pt idx="2">
                  <c:v>88</c:v>
                </c:pt>
                <c:pt idx="3">
                  <c:v>88</c:v>
                </c:pt>
                <c:pt idx="4">
                  <c:v>84</c:v>
                </c:pt>
                <c:pt idx="5">
                  <c:v>84</c:v>
                </c:pt>
                <c:pt idx="6">
                  <c:v>88</c:v>
                </c:pt>
                <c:pt idx="7">
                  <c:v>88</c:v>
                </c:pt>
                <c:pt idx="8">
                  <c:v>80</c:v>
                </c:pt>
                <c:pt idx="9">
                  <c:v>76</c:v>
                </c:pt>
                <c:pt idx="10">
                  <c:v>92</c:v>
                </c:pt>
                <c:pt idx="11">
                  <c:v>84</c:v>
                </c:pt>
                <c:pt idx="12">
                  <c:v>92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Пчелки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Лист1!$I$2:$I$14</c:f>
              <c:numCache>
                <c:formatCode>General</c:formatCode>
                <c:ptCount val="13"/>
                <c:pt idx="0">
                  <c:v>72</c:v>
                </c:pt>
                <c:pt idx="1">
                  <c:v>68</c:v>
                </c:pt>
                <c:pt idx="2">
                  <c:v>88</c:v>
                </c:pt>
                <c:pt idx="3">
                  <c:v>88</c:v>
                </c:pt>
                <c:pt idx="4">
                  <c:v>84</c:v>
                </c:pt>
                <c:pt idx="5">
                  <c:v>88</c:v>
                </c:pt>
                <c:pt idx="6">
                  <c:v>92</c:v>
                </c:pt>
                <c:pt idx="7">
                  <c:v>84</c:v>
                </c:pt>
                <c:pt idx="8">
                  <c:v>96</c:v>
                </c:pt>
                <c:pt idx="9">
                  <c:v>84</c:v>
                </c:pt>
                <c:pt idx="10">
                  <c:v>92</c:v>
                </c:pt>
                <c:pt idx="11">
                  <c:v>88</c:v>
                </c:pt>
                <c:pt idx="12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254552512"/>
        <c:axId val="254550336"/>
      </c:barChart>
      <c:catAx>
        <c:axId val="254552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50336"/>
        <c:crosses val="autoZero"/>
        <c:auto val="1"/>
        <c:lblAlgn val="ctr"/>
        <c:lblOffset val="100"/>
        <c:noMultiLvlLbl val="0"/>
      </c:catAx>
      <c:valAx>
        <c:axId val="25455033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52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63923848060659083"/>
          <c:y val="0.90820188056301043"/>
          <c:w val="0.235780475357247"/>
          <c:h val="9.17981194369895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1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8.7559371979910969E-2"/>
          <c:y val="1.605298323510778E-2"/>
          <c:w val="0.88695437718172554"/>
          <c:h val="0.535760393134937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Кузнечики</c:v>
                </c:pt>
              </c:strCache>
            </c:strRef>
          </c:tx>
          <c:spPr>
            <a:solidFill>
              <a:schemeClr val="tx2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64.3</c:v>
                </c:pt>
                <c:pt idx="1">
                  <c:v>42.9</c:v>
                </c:pt>
                <c:pt idx="2">
                  <c:v>50</c:v>
                </c:pt>
                <c:pt idx="3">
                  <c:v>78.599999999999994</c:v>
                </c:pt>
                <c:pt idx="4">
                  <c:v>71.400000000000006</c:v>
                </c:pt>
                <c:pt idx="5">
                  <c:v>71.400000000000006</c:v>
                </c:pt>
                <c:pt idx="6">
                  <c:v>85.7</c:v>
                </c:pt>
                <c:pt idx="7">
                  <c:v>64.3</c:v>
                </c:pt>
                <c:pt idx="8">
                  <c:v>57.1</c:v>
                </c:pt>
                <c:pt idx="9">
                  <c:v>57.1</c:v>
                </c:pt>
                <c:pt idx="10">
                  <c:v>85.7</c:v>
                </c:pt>
                <c:pt idx="11">
                  <c:v>78.599999999999994</c:v>
                </c:pt>
                <c:pt idx="12">
                  <c:v>78.599999999999994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Мотыльки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состояние материальной базы</c:v>
                </c:pt>
                <c:pt idx="1">
                  <c:v>обеспечение игрушками и развивающими пособиями</c:v>
                </c:pt>
                <c:pt idx="2">
                  <c:v> создание профессионально-гигиенических условий</c:v>
                </c:pt>
                <c:pt idx="3">
                  <c:v>профессионализм педагога</c:v>
                </c:pt>
                <c:pt idx="4">
                  <c:v>взаимоотношенияе педагога и специалистов с детьми</c:v>
                </c:pt>
                <c:pt idx="5">
                  <c:v>взаимоотношения педагогов и помошников воспитателей с детьми</c:v>
                </c:pt>
                <c:pt idx="6">
                  <c:v>взаимоотношение педагогов и специалистов с родителями</c:v>
                </c:pt>
                <c:pt idx="7">
                  <c:v>взаимоотношения педагогов и специалистов с родителями</c:v>
                </c:pt>
                <c:pt idx="8">
                  <c:v>работа по сохранению и укреплению здоровья</c:v>
                </c:pt>
                <c:pt idx="9">
                  <c:v>сопутствующие услуги по присмотру и уходу</c:v>
                </c:pt>
                <c:pt idx="10">
                  <c:v>воспитательно-образовательнй процесс</c:v>
                </c:pt>
                <c:pt idx="11">
                  <c:v>насыщенность образовательного процесса</c:v>
                </c:pt>
                <c:pt idx="12">
                  <c:v>безопасность  в ходе осуществления образовательного процесса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55.6</c:v>
                </c:pt>
                <c:pt idx="1">
                  <c:v>44.4</c:v>
                </c:pt>
                <c:pt idx="2">
                  <c:v>50</c:v>
                </c:pt>
                <c:pt idx="3">
                  <c:v>61.1</c:v>
                </c:pt>
                <c:pt idx="4">
                  <c:v>72.2</c:v>
                </c:pt>
                <c:pt idx="5">
                  <c:v>66.7</c:v>
                </c:pt>
                <c:pt idx="6">
                  <c:v>61.1</c:v>
                </c:pt>
                <c:pt idx="7">
                  <c:v>55.6</c:v>
                </c:pt>
                <c:pt idx="8">
                  <c:v>50</c:v>
                </c:pt>
                <c:pt idx="9">
                  <c:v>44.4</c:v>
                </c:pt>
                <c:pt idx="10">
                  <c:v>77.7</c:v>
                </c:pt>
                <c:pt idx="11">
                  <c:v>88.9</c:v>
                </c:pt>
                <c:pt idx="12">
                  <c:v>61.1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2210000"/>
        <c:axId val="2092210544"/>
      </c:barChart>
      <c:catAx>
        <c:axId val="2092210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54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92210544"/>
        <c:crosses val="autoZero"/>
        <c:auto val="1"/>
        <c:lblAlgn val="ctr"/>
        <c:lblOffset val="100"/>
        <c:noMultiLvlLbl val="0"/>
      </c:catAx>
      <c:valAx>
        <c:axId val="209221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92210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1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5855713001585E-2"/>
          <c:y val="4.9778199247702638E-2"/>
          <c:w val="0.94620788751681606"/>
          <c:h val="0.706185033130763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Цыплята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100</c:v>
                </c:pt>
                <c:pt idx="1">
                  <c:v>45.5</c:v>
                </c:pt>
                <c:pt idx="2">
                  <c:v>90.9</c:v>
                </c:pt>
                <c:pt idx="3">
                  <c:v>90.9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Гномики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90</c:v>
                </c:pt>
                <c:pt idx="1">
                  <c:v>70</c:v>
                </c:pt>
                <c:pt idx="2">
                  <c:v>95</c:v>
                </c:pt>
                <c:pt idx="3">
                  <c:v>85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Капельки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77.8</c:v>
                </c:pt>
                <c:pt idx="1">
                  <c:v>96.3</c:v>
                </c:pt>
                <c:pt idx="2">
                  <c:v>96.3</c:v>
                </c:pt>
                <c:pt idx="3">
                  <c:v>81.5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Рыбки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100</c:v>
                </c:pt>
                <c:pt idx="1">
                  <c:v>68.400000000000006</c:v>
                </c:pt>
                <c:pt idx="2">
                  <c:v>100</c:v>
                </c:pt>
                <c:pt idx="3">
                  <c:v>94.7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Радужка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79.2</c:v>
                </c:pt>
                <c:pt idx="1">
                  <c:v>62.5</c:v>
                </c:pt>
                <c:pt idx="2">
                  <c:v>87.5</c:v>
                </c:pt>
                <c:pt idx="3">
                  <c:v>91.7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Ягодки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88.2</c:v>
                </c:pt>
                <c:pt idx="1">
                  <c:v>76.5</c:v>
                </c:pt>
                <c:pt idx="2">
                  <c:v>100</c:v>
                </c:pt>
                <c:pt idx="3">
                  <c:v>94.1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Лучики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  <c:pt idx="0">
                  <c:v>72</c:v>
                </c:pt>
                <c:pt idx="1">
                  <c:v>72</c:v>
                </c:pt>
                <c:pt idx="2">
                  <c:v>88</c:v>
                </c:pt>
                <c:pt idx="3">
                  <c:v>84</c:v>
                </c:pt>
                <c:pt idx="4">
                  <c:v>0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Пчелки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Лист1!$I$2:$I$6</c:f>
              <c:numCache>
                <c:formatCode>General</c:formatCode>
                <c:ptCount val="5"/>
                <c:pt idx="0">
                  <c:v>96</c:v>
                </c:pt>
                <c:pt idx="1">
                  <c:v>88</c:v>
                </c:pt>
                <c:pt idx="2">
                  <c:v>88</c:v>
                </c:pt>
                <c:pt idx="3">
                  <c:v>100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Лист1!$J$2:$J$6</c:f>
              <c:numCache>
                <c:formatCode>General</c:formatCode>
                <c:ptCount val="5"/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Лист1!$K$2:$K$6</c:f>
              <c:numCache>
                <c:formatCode>General</c:formatCode>
                <c:ptCount val="5"/>
              </c:numCache>
            </c:numRef>
          </c:val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Лист1!$L$2:$L$6</c:f>
              <c:numCache>
                <c:formatCode>General</c:formatCode>
                <c:ptCount val="5"/>
              </c:numCache>
            </c:numRef>
          </c:val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Лист1!$M$2:$M$6</c:f>
              <c:numCache>
                <c:formatCode>General</c:formatCode>
                <c:ptCount val="5"/>
              </c:numCache>
            </c:numRef>
          </c:val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Лист1!$N$2:$N$6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4553056"/>
        <c:axId val="254548160"/>
      </c:barChart>
      <c:catAx>
        <c:axId val="254553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48160"/>
        <c:crosses val="autoZero"/>
        <c:auto val="1"/>
        <c:lblAlgn val="ctr"/>
        <c:lblOffset val="100"/>
        <c:noMultiLvlLbl val="0"/>
      </c:catAx>
      <c:valAx>
        <c:axId val="254548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53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legendEntry>
        <c:idx val="11"/>
        <c:delete val="1"/>
      </c:legendEntry>
      <c:legendEntry>
        <c:idx val="12"/>
        <c:delete val="1"/>
      </c:legendEntry>
      <c:layout>
        <c:manualLayout>
          <c:xMode val="edge"/>
          <c:yMode val="edge"/>
          <c:x val="0.57735770875862724"/>
          <c:y val="0.88118278294739116"/>
          <c:w val="0.24932057813682074"/>
          <c:h val="0.102969244533693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1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Кузнечики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85.7</c:v>
                </c:pt>
                <c:pt idx="1">
                  <c:v>92.9</c:v>
                </c:pt>
                <c:pt idx="2">
                  <c:v>85.7</c:v>
                </c:pt>
                <c:pt idx="3">
                  <c:v>57.1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Мотыльки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наглядные средства (стены, папки, буклеты)</c:v>
                </c:pt>
                <c:pt idx="1">
                  <c:v>интернет (сайт детского сада, сраница в интернете)</c:v>
                </c:pt>
                <c:pt idx="2">
                  <c:v>воспитатель группы</c:v>
                </c:pt>
                <c:pt idx="3">
                  <c:v>родительские собрания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94.4</c:v>
                </c:pt>
                <c:pt idx="1">
                  <c:v>94.4</c:v>
                </c:pt>
                <c:pt idx="2">
                  <c:v>61.1</c:v>
                </c:pt>
                <c:pt idx="3">
                  <c:v>72.2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2946784"/>
        <c:axId val="322942432"/>
      </c:barChart>
      <c:catAx>
        <c:axId val="32294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2942432"/>
        <c:crosses val="autoZero"/>
        <c:auto val="1"/>
        <c:lblAlgn val="ctr"/>
        <c:lblOffset val="100"/>
        <c:noMultiLvlLbl val="0"/>
      </c:catAx>
      <c:valAx>
        <c:axId val="32294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2946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53612761745192"/>
          <c:y val="0.15919926161432221"/>
          <c:w val="0.89046387238254809"/>
          <c:h val="0.704666609415296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Цыплята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86.4</c:v>
                </c:pt>
                <c:pt idx="1">
                  <c:v>82.5</c:v>
                </c:pt>
                <c:pt idx="2">
                  <c:v>81.8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Гномики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83.8</c:v>
                </c:pt>
                <c:pt idx="1">
                  <c:v>82</c:v>
                </c:pt>
                <c:pt idx="2">
                  <c:v>84.6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Капельки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90.7</c:v>
                </c:pt>
                <c:pt idx="1">
                  <c:v>89.2</c:v>
                </c:pt>
                <c:pt idx="2">
                  <c:v>88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Рыбки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88.2</c:v>
                </c:pt>
                <c:pt idx="1">
                  <c:v>85.4</c:v>
                </c:pt>
                <c:pt idx="2">
                  <c:v>90.8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Радужка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74</c:v>
                </c:pt>
                <c:pt idx="1">
                  <c:v>76.2</c:v>
                </c:pt>
                <c:pt idx="2">
                  <c:v>80.2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Ягодки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88.3</c:v>
                </c:pt>
                <c:pt idx="1">
                  <c:v>90.9</c:v>
                </c:pt>
                <c:pt idx="2">
                  <c:v>89.7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Лучики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  <c:pt idx="0">
                  <c:v>79</c:v>
                </c:pt>
                <c:pt idx="1">
                  <c:v>80</c:v>
                </c:pt>
                <c:pt idx="2">
                  <c:v>76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Пчелки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Лист1!$I$2:$I$6</c:f>
              <c:numCache>
                <c:formatCode>General</c:formatCode>
                <c:ptCount val="5"/>
                <c:pt idx="0">
                  <c:v>92</c:v>
                </c:pt>
                <c:pt idx="1">
                  <c:v>86.5</c:v>
                </c:pt>
                <c:pt idx="2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4553600"/>
        <c:axId val="254551968"/>
      </c:barChart>
      <c:catAx>
        <c:axId val="254553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51968"/>
        <c:crosses val="autoZero"/>
        <c:auto val="1"/>
        <c:lblAlgn val="ctr"/>
        <c:lblOffset val="100"/>
        <c:noMultiLvlLbl val="0"/>
      </c:catAx>
      <c:valAx>
        <c:axId val="254551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53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9244344019246915"/>
          <c:y val="0.49729565774523904"/>
          <c:w val="0.16563748663941555"/>
          <c:h val="0.23205456066036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58943326528624"/>
          <c:y val="0.14462967132927318"/>
          <c:w val="0.83365072421502884"/>
          <c:h val="0.752621253003988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МДОУ (ул Жуковского</c:v>
                </c:pt>
              </c:strCache>
            </c:strRef>
          </c:tx>
          <c:spPr>
            <a:solidFill>
              <a:srgbClr val="3333CC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Осведомленность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85.8</c:v>
                </c:pt>
                <c:pt idx="1">
                  <c:v>83.9</c:v>
                </c:pt>
                <c:pt idx="2">
                  <c:v>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МДОУ (шоссе Шуйское)</c:v>
                </c:pt>
              </c:strCache>
            </c:strRef>
          </c:tx>
          <c:spPr>
            <a:solidFill>
              <a:srgbClr val="78DF3F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Осведомленность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77.5</c:v>
                </c:pt>
                <c:pt idx="1">
                  <c:v>64.5</c:v>
                </c:pt>
                <c:pt idx="2">
                  <c:v>80.400000000000006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МДОУ 22 (срений показатель по критериям)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solidFill>
                  <a:schemeClr val="accent1"/>
                </a:solidFill>
              </a:ln>
              <a:effectLst/>
            </c:spPr>
          </c:dPt>
          <c:cat>
            <c:strRef>
              <c:f>Лист1!$A$2:$A$6</c:f>
              <c:strCache>
                <c:ptCount val="4"/>
                <c:pt idx="0">
                  <c:v> Осведомленность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83.5</c:v>
                </c:pt>
                <c:pt idx="1">
                  <c:v>79.400000000000006</c:v>
                </c:pt>
                <c:pt idx="2">
                  <c:v>81.8</c:v>
                </c:pt>
                <c:pt idx="4">
                  <c:v>0</c:v>
                </c:pt>
              </c:numCache>
            </c:numRef>
          </c:val>
        </c:ser>
        <c:ser>
          <c:idx val="4"/>
          <c:order val="3"/>
          <c:tx>
            <c:strRef>
              <c:f>Лист1!$F$1</c:f>
              <c:strCache>
                <c:ptCount val="1"/>
                <c:pt idx="0">
                  <c:v>Столбец5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Осведомленность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4"/>
          <c:tx>
            <c:strRef>
              <c:f>Лист1!$G$1</c:f>
              <c:strCache>
                <c:ptCount val="1"/>
                <c:pt idx="0">
                  <c:v>Столбец6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Осведомленность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</c:numCache>
            </c:numRef>
          </c:val>
        </c:ser>
        <c:ser>
          <c:idx val="6"/>
          <c:order val="5"/>
          <c:tx>
            <c:strRef>
              <c:f>Лист1!$H$1</c:f>
              <c:strCache>
                <c:ptCount val="1"/>
                <c:pt idx="0">
                  <c:v>Столбец7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Осведомленность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</c:numCache>
            </c:numRef>
          </c:val>
        </c:ser>
        <c:ser>
          <c:idx val="7"/>
          <c:order val="6"/>
          <c:tx>
            <c:strRef>
              <c:f>Лист1!$I$1</c:f>
              <c:strCache>
                <c:ptCount val="1"/>
                <c:pt idx="0">
                  <c:v>Столбец8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4"/>
                <c:pt idx="0">
                  <c:v> Осведомленность о работе МДОУ</c:v>
                </c:pt>
                <c:pt idx="1">
                  <c:v> уовлетворенность качеством образовпния</c:v>
                </c:pt>
                <c:pt idx="2">
                  <c:v>информаионная открытость</c:v>
                </c:pt>
                <c:pt idx="3">
                  <c:v> </c:v>
                </c:pt>
              </c:strCache>
            </c:strRef>
          </c:cat>
          <c:val>
            <c:numRef>
              <c:f>Лист1!$I$2:$I$6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4547616"/>
        <c:axId val="254551424"/>
      </c:barChart>
      <c:catAx>
        <c:axId val="254547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51424"/>
        <c:crosses val="autoZero"/>
        <c:auto val="1"/>
        <c:lblAlgn val="ctr"/>
        <c:lblOffset val="100"/>
        <c:noMultiLvlLbl val="0"/>
      </c:catAx>
      <c:valAx>
        <c:axId val="25455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47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66677859949612817"/>
          <c:y val="0.30662716070224444"/>
          <c:w val="0.30075464641267091"/>
          <c:h val="0.320981180747806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5579225765038455E-2"/>
          <c:y val="1.9627494162304533E-2"/>
          <c:w val="0.96442077423496153"/>
          <c:h val="0.8671150164340811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CC0099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4"/>
                <c:pt idx="0">
                  <c:v>удовлетворен полностью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  <c:pt idx="3">
                  <c:v>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82.1</c:v>
                </c:pt>
                <c:pt idx="1">
                  <c:v>16.899999999999999</c:v>
                </c:pt>
                <c:pt idx="2">
                  <c:v>2.2999999999999998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rgbClr val="78DF3F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4"/>
                <c:pt idx="0">
                  <c:v>удовлетворен полностью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  <c:pt idx="3">
                  <c:v> 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Столбец4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4"/>
                <c:pt idx="0">
                  <c:v>удовлетворен полностью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  <c:pt idx="3">
                  <c:v> 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3"/>
          <c:tx>
            <c:strRef>
              <c:f>Лист1!$F$1</c:f>
              <c:strCache>
                <c:ptCount val="1"/>
                <c:pt idx="0">
                  <c:v>Столбец5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4"/>
                <c:pt idx="0">
                  <c:v>удовлетворен полностью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  <c:pt idx="3">
                  <c:v> 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4"/>
          <c:tx>
            <c:strRef>
              <c:f>Лист1!$G$1</c:f>
              <c:strCache>
                <c:ptCount val="1"/>
                <c:pt idx="0">
                  <c:v>Столбец6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4"/>
                <c:pt idx="0">
                  <c:v>удовлетворен полностью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  <c:pt idx="3">
                  <c:v> 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</c:numCache>
            </c:numRef>
          </c:val>
        </c:ser>
        <c:ser>
          <c:idx val="6"/>
          <c:order val="5"/>
          <c:tx>
            <c:strRef>
              <c:f>Лист1!$H$1</c:f>
              <c:strCache>
                <c:ptCount val="1"/>
                <c:pt idx="0">
                  <c:v>Столбец7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4"/>
                <c:pt idx="0">
                  <c:v>удовлетворен полностью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  <c:pt idx="3">
                  <c:v> 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</c:numCache>
            </c:numRef>
          </c:val>
        </c:ser>
        <c:ser>
          <c:idx val="7"/>
          <c:order val="6"/>
          <c:tx>
            <c:strRef>
              <c:f>Лист1!$I$1</c:f>
              <c:strCache>
                <c:ptCount val="1"/>
                <c:pt idx="0">
                  <c:v>Столбец8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4"/>
                <c:pt idx="0">
                  <c:v>удовлетворен полностью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  <c:pt idx="3">
                  <c:v> </c:v>
                </c:pt>
              </c:strCache>
            </c:strRef>
          </c:cat>
          <c:val>
            <c:numRef>
              <c:f>Лист1!$I$2:$I$6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54554688"/>
        <c:axId val="254549248"/>
        <c:axId val="0"/>
      </c:bar3DChart>
      <c:catAx>
        <c:axId val="254554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49248"/>
        <c:crossesAt val="0"/>
        <c:auto val="1"/>
        <c:lblAlgn val="ctr"/>
        <c:lblOffset val="100"/>
        <c:noMultiLvlLbl val="0"/>
      </c:catAx>
      <c:valAx>
        <c:axId val="25454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4554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899592" y="1052736"/>
            <a:ext cx="7848872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Итоги анкетирования родителей 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(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качество 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дошкольного воспитания в МДОУ № 22)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a typeface="+mj-ea"/>
                <a:cs typeface="+mj-cs"/>
              </a:rPr>
              <a:t>Декабрь 2018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5013176"/>
            <a:ext cx="3992488" cy="139256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1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Чанжалова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Галина Владимировна, заведующий МДОУ № 22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 Петрозаводск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39752" y="274638"/>
            <a:ext cx="529009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C0099"/>
                </a:solidFill>
              </a:rPr>
              <a:t>Итоги удовлетворенности по МДОУ № 22</a:t>
            </a:r>
            <a:endParaRPr lang="ru-RU" sz="2800" dirty="0">
              <a:solidFill>
                <a:srgbClr val="CC0099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795457220"/>
              </p:ext>
            </p:extLst>
          </p:nvPr>
        </p:nvGraphicFramePr>
        <p:xfrm>
          <a:off x="1619672" y="1417638"/>
          <a:ext cx="6480720" cy="451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66660" y="548680"/>
            <a:ext cx="7776864" cy="607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1</a:t>
            </a:r>
            <a:r>
              <a:rPr lang="ru-RU" sz="1600" b="1" dirty="0"/>
              <a:t>. Важно предусмотреть в плане работы с педагогами методические объединения по вопросам форм поведения консультаций с родителями. Необходимо вместе с педагогами четко обозначить признаки отличия вечерних бесед с родителями и консультаций. </a:t>
            </a:r>
          </a:p>
          <a:p>
            <a:r>
              <a:rPr lang="ru-RU" sz="1600" b="1" dirty="0" smtClean="0"/>
              <a:t>2</a:t>
            </a:r>
            <a:r>
              <a:rPr lang="ru-RU" sz="1600" b="1" dirty="0"/>
              <a:t>. Необходимо в каждой группе обеспечить наличие постоянно сменяющей информации о деятельности группы (образовательной, воспитательной) в течении недели. Продумать разнообразные формы работы с детьми для выявления ежедневных успехов каждого ребенка и информирования   родителей в виде поощрительных </a:t>
            </a:r>
            <a:r>
              <a:rPr lang="ru-RU" sz="1600" b="1" dirty="0" err="1"/>
              <a:t>стикеров</a:t>
            </a:r>
            <a:r>
              <a:rPr lang="ru-RU" sz="1600" b="1" dirty="0"/>
              <a:t>, эмблем, и т.п.</a:t>
            </a:r>
          </a:p>
          <a:p>
            <a:r>
              <a:rPr lang="ru-RU" sz="1600" b="1" dirty="0" smtClean="0"/>
              <a:t>3</a:t>
            </a:r>
            <a:r>
              <a:rPr lang="ru-RU" sz="1600" b="1" dirty="0"/>
              <a:t>. Важно проанализировать способы информирования родителей по вопросам организации питания в детском саду, выбрать наиболее эффективный для обсуждения вопросов организации питания детском саду. </a:t>
            </a:r>
          </a:p>
          <a:p>
            <a:r>
              <a:rPr lang="ru-RU" sz="1600" b="1" dirty="0" smtClean="0"/>
              <a:t>4</a:t>
            </a:r>
            <a:r>
              <a:rPr lang="ru-RU" sz="1600" b="1" dirty="0"/>
              <a:t>. Необходимо проанализировать с педагогами игровое оборудование и развивающие пособия в группах и составить план по обновлению   материала в группах. Важно обратить внимание в ходе проведения контрольных мероприятий на доступность и использование детьми имеющегося материала в свободной деятельности.  </a:t>
            </a:r>
          </a:p>
          <a:p>
            <a:r>
              <a:rPr lang="ru-RU" sz="1600" b="1" dirty="0" smtClean="0"/>
              <a:t>5</a:t>
            </a:r>
            <a:r>
              <a:rPr lang="ru-RU" sz="1600" b="1" dirty="0"/>
              <a:t>.  Ценно внедрить нетрадиционные формы работы (родительских </a:t>
            </a:r>
            <a:r>
              <a:rPr lang="ru-RU" sz="1600" b="1" dirty="0" smtClean="0"/>
              <a:t> гостиные</a:t>
            </a:r>
            <a:r>
              <a:rPr lang="ru-RU" sz="1600" b="1" dirty="0"/>
              <a:t>) с родителями педагогам (шоссе Шуйское, 9 км). Всем педагогам использовать проведение регулярных опросов родителей об удовлетворённости содержанием родительских гостиных для получения возможности максимально учитывать запросы и интересы родителей</a:t>
            </a:r>
            <a:r>
              <a:rPr lang="ru-RU" b="1" dirty="0"/>
              <a:t>.</a:t>
            </a:r>
          </a:p>
          <a:p>
            <a:pPr algn="ctr"/>
            <a:endParaRPr lang="ru-RU" sz="28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 rot="16200000">
            <a:off x="-612576" y="2348880"/>
            <a:ext cx="2664296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Выводы: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764705"/>
            <a:ext cx="7054552" cy="1944216"/>
          </a:xfrm>
        </p:spPr>
        <p:txBody>
          <a:bodyPr/>
          <a:lstStyle/>
          <a:p>
            <a:r>
              <a:rPr lang="ru-RU" b="1" i="1" dirty="0" smtClean="0">
                <a:solidFill>
                  <a:srgbClr val="CC6600"/>
                </a:solidFill>
              </a:rPr>
              <a:t>Спасибо за внимание !</a:t>
            </a:r>
            <a:endParaRPr lang="ru-RU" b="1" i="1" dirty="0">
              <a:solidFill>
                <a:srgbClr val="CC66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716016" y="2924944"/>
            <a:ext cx="4099009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i="1" dirty="0" smtClean="0">
                <a:solidFill>
                  <a:srgbClr val="CC6600"/>
                </a:solidFill>
              </a:rPr>
              <a:t> </a:t>
            </a:r>
            <a:r>
              <a:rPr lang="ru-RU" sz="2400" b="1" i="1" dirty="0" smtClean="0">
                <a:solidFill>
                  <a:srgbClr val="CC6600"/>
                </a:solidFill>
              </a:rPr>
              <a:t>результаты на сайте </a:t>
            </a:r>
            <a:r>
              <a:rPr lang="en-US" sz="2400" b="1" i="1" dirty="0" smtClean="0">
                <a:solidFill>
                  <a:srgbClr val="CC6600"/>
                </a:solidFill>
              </a:rPr>
              <a:t>sad</a:t>
            </a:r>
            <a:r>
              <a:rPr lang="ru-RU" sz="2400" b="1" i="1" dirty="0" smtClean="0">
                <a:solidFill>
                  <a:srgbClr val="CC6600"/>
                </a:solidFill>
              </a:rPr>
              <a:t>-</a:t>
            </a:r>
            <a:r>
              <a:rPr lang="en-US" sz="2400" b="1" i="1" dirty="0" smtClean="0">
                <a:solidFill>
                  <a:srgbClr val="CC6600"/>
                </a:solidFill>
              </a:rPr>
              <a:t>ptz22</a:t>
            </a:r>
            <a:r>
              <a:rPr lang="ru-RU" sz="2400" b="1" i="1" dirty="0" smtClean="0">
                <a:solidFill>
                  <a:srgbClr val="CC6600"/>
                </a:solidFill>
              </a:rPr>
              <a:t>.</a:t>
            </a:r>
            <a:r>
              <a:rPr lang="en-US" sz="2400" b="1" i="1" dirty="0" err="1" smtClean="0">
                <a:solidFill>
                  <a:srgbClr val="CC6600"/>
                </a:solidFill>
              </a:rPr>
              <a:t>ru</a:t>
            </a:r>
            <a:endParaRPr lang="ru-RU" sz="2400" b="1" i="1" dirty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84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548680"/>
            <a:ext cx="5472609" cy="49006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Осведомленность о работе групп</a:t>
            </a:r>
            <a:endParaRPr lang="ru-RU" sz="2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861862"/>
              </p:ext>
            </p:extLst>
          </p:nvPr>
        </p:nvGraphicFramePr>
        <p:xfrm>
          <a:off x="539552" y="332656"/>
          <a:ext cx="8229600" cy="5649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71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23313"/>
            <a:ext cx="5544616" cy="62942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+mn-lt"/>
              </a:rPr>
              <a:t>Осведомленность о работе групп</a:t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 (шоссе Шуйское 9 км)</a:t>
            </a:r>
            <a:endParaRPr lang="ru-RU" sz="24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529905"/>
              </p:ext>
            </p:extLst>
          </p:nvPr>
        </p:nvGraphicFramePr>
        <p:xfrm>
          <a:off x="565212" y="1196752"/>
          <a:ext cx="822960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2536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211144" cy="634082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Степень удовлетворенности качеством дошкольного воспитания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29510"/>
              </p:ext>
            </p:extLst>
          </p:nvPr>
        </p:nvGraphicFramePr>
        <p:xfrm>
          <a:off x="457200" y="116632"/>
          <a:ext cx="8229600" cy="6202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522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336704" cy="56207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+mn-lt"/>
              </a:rPr>
              <a:t>Степень удовлетворенности качеством дошкольного воспитания (ш. Шуйское, 9 км)</a:t>
            </a:r>
            <a:endParaRPr lang="ru-RU" sz="24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10058"/>
              </p:ext>
            </p:extLst>
          </p:nvPr>
        </p:nvGraphicFramePr>
        <p:xfrm>
          <a:off x="457200" y="1196752"/>
          <a:ext cx="814724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132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6480720" cy="648072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Источники информации, которые позволяют сформировать преставление о качестве условий в МДОУ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8925066"/>
              </p:ext>
            </p:extLst>
          </p:nvPr>
        </p:nvGraphicFramePr>
        <p:xfrm>
          <a:off x="827584" y="188640"/>
          <a:ext cx="7920880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228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+mn-lt"/>
              </a:rPr>
              <a:t>Источники информации, которые позволяют сформировать преставление о качестве условий в МДОУ(ш Шуйское, 9 км)</a:t>
            </a:r>
            <a:endParaRPr lang="ru-RU" sz="24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340370"/>
              </p:ext>
            </p:extLst>
          </p:nvPr>
        </p:nvGraphicFramePr>
        <p:xfrm>
          <a:off x="827584" y="1268760"/>
          <a:ext cx="7859216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3511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3748" y="404664"/>
            <a:ext cx="4536504" cy="72008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Итоговые результаты по показателям( группы детского сада)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084347"/>
              </p:ext>
            </p:extLst>
          </p:nvPr>
        </p:nvGraphicFramePr>
        <p:xfrm>
          <a:off x="395536" y="116632"/>
          <a:ext cx="8352928" cy="6369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123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476672"/>
            <a:ext cx="3888432" cy="720080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Итоговые результаты</a:t>
            </a:r>
            <a:endParaRPr lang="ru-RU" sz="2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4856763"/>
              </p:ext>
            </p:extLst>
          </p:nvPr>
        </p:nvGraphicFramePr>
        <p:xfrm>
          <a:off x="457200" y="188640"/>
          <a:ext cx="8229600" cy="5937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755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304</Words>
  <Application>Microsoft Office PowerPoint</Application>
  <PresentationFormat>Экран (4:3)</PresentationFormat>
  <Paragraphs>21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Тема Office</vt:lpstr>
      <vt:lpstr>Презентация PowerPoint</vt:lpstr>
      <vt:lpstr>Осведомленность о работе групп</vt:lpstr>
      <vt:lpstr>Осведомленность о работе групп  (шоссе Шуйское 9 км)</vt:lpstr>
      <vt:lpstr>Степень удовлетворенности качеством дошкольного воспитания</vt:lpstr>
      <vt:lpstr>Степень удовлетворенности качеством дошкольного воспитания (ш. Шуйское, 9 км)</vt:lpstr>
      <vt:lpstr>Источники информации, которые позволяют сформировать преставление о качестве условий в МДОУ</vt:lpstr>
      <vt:lpstr>Источники информации, которые позволяют сформировать преставление о качестве условий в МДОУ(ш Шуйское, 9 км)</vt:lpstr>
      <vt:lpstr>Итоговые результаты по показателям( группы детского сада)</vt:lpstr>
      <vt:lpstr>Итоговые результаты</vt:lpstr>
      <vt:lpstr>Итоги удовлетворенности по МДОУ № 22</vt:lpstr>
      <vt:lpstr>Презентация PowerPoint</vt:lpstr>
      <vt:lpstr>Спасибо за внимание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галина чанжалова</cp:lastModifiedBy>
  <cp:revision>10</cp:revision>
  <dcterms:created xsi:type="dcterms:W3CDTF">2013-08-20T23:50:31Z</dcterms:created>
  <dcterms:modified xsi:type="dcterms:W3CDTF">2018-12-26T16:37:53Z</dcterms:modified>
</cp:coreProperties>
</file>