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0" r:id="rId4"/>
    <p:sldId id="273" r:id="rId5"/>
    <p:sldId id="263" r:id="rId6"/>
    <p:sldId id="262" r:id="rId7"/>
    <p:sldId id="267" r:id="rId8"/>
    <p:sldId id="271" r:id="rId9"/>
    <p:sldId id="272" r:id="rId10"/>
    <p:sldId id="268" r:id="rId11"/>
    <p:sldId id="274" r:id="rId12"/>
    <p:sldId id="266" r:id="rId13"/>
    <p:sldId id="275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B6A7-7495-49A0-9EE6-BD4249286844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FFAFB-7D04-4871-91DC-2F3433B291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EA7F-3FA9-4D90-8458-78D06A3181C2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4757-F1C4-4797-9E65-5EAEEEE56A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.xm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1214422"/>
            <a:ext cx="7786742" cy="194435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Охрана труда</a:t>
            </a:r>
            <a:endParaRPr lang="ru-RU" sz="60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072074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ПРОФЕССИОНАЛЬНОЕ ЗАБОЛЕВАНИЕ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428868"/>
            <a:ext cx="3786214" cy="4214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Это постепенное ухудшение здоровья человека в результате постоянного или длительного воздействия на него производственных факторов.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91006_reanimaciya-defibrillyatoro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500306"/>
            <a:ext cx="4071934" cy="400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ИНСТРУКТАЖИ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2"/>
            <a:ext cx="292895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Водный инструктаж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2571744"/>
            <a:ext cx="36433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Первичный инструктаж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929066"/>
            <a:ext cx="36433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Повторный инструктаж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572008"/>
            <a:ext cx="3714776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Внеплановый инструктаж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5715016"/>
            <a:ext cx="328614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Текущий инструктаж</a:t>
            </a:r>
          </a:p>
        </p:txBody>
      </p:sp>
      <p:pic>
        <p:nvPicPr>
          <p:cNvPr id="12" name="Рисунок 11" descr="montag_012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357430"/>
            <a:ext cx="1659731" cy="1554610"/>
          </a:xfrm>
          <a:prstGeom prst="rect">
            <a:avLst/>
          </a:prstGeom>
        </p:spPr>
      </p:pic>
      <p:pic>
        <p:nvPicPr>
          <p:cNvPr id="13" name="Рисунок 12" descr="1405803767_profesor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929198"/>
            <a:ext cx="1524004" cy="1670030"/>
          </a:xfrm>
          <a:prstGeom prst="rect">
            <a:avLst/>
          </a:prstGeom>
        </p:spPr>
      </p:pic>
      <p:pic>
        <p:nvPicPr>
          <p:cNvPr id="14" name="Рисунок 13" descr="work_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4357694"/>
            <a:ext cx="2500330" cy="1299609"/>
          </a:xfrm>
          <a:prstGeom prst="rect">
            <a:avLst/>
          </a:prstGeom>
        </p:spPr>
      </p:pic>
      <p:pic>
        <p:nvPicPr>
          <p:cNvPr id="15" name="Рисунок 14" descr="7074_html_2d96f500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00430" y="1571612"/>
            <a:ext cx="2121913" cy="2775018"/>
          </a:xfrm>
          <a:prstGeom prst="rect">
            <a:avLst/>
          </a:prstGeom>
        </p:spPr>
      </p:pic>
      <p:pic>
        <p:nvPicPr>
          <p:cNvPr id="16" name="Рисунок 15" descr="photo_49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15008" y="3214686"/>
            <a:ext cx="2643206" cy="116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21429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ИНСТРУКТАЖИ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1357298"/>
            <a:ext cx="3286148" cy="49292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Вводный инструктаж- </a:t>
            </a:r>
            <a:r>
              <a:rPr lang="ru-RU" sz="2000" dirty="0" smtClean="0">
                <a:solidFill>
                  <a:schemeClr val="tx1"/>
                </a:solidFill>
              </a:rPr>
              <a:t>проходят все принимаемые на работу независимо от образования, стажа работы по данной профессии или должности, в том числе временные работники и лица, командированные в организацию 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9256" y="1285860"/>
            <a:ext cx="3571900" cy="29289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Первичный инструктаж- </a:t>
            </a:r>
            <a:r>
              <a:rPr lang="ru-RU" sz="2000" dirty="0" smtClean="0">
                <a:solidFill>
                  <a:schemeClr val="tx1"/>
                </a:solidFill>
              </a:rPr>
              <a:t>предназначен для всех вновь принятых в организацию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r>
              <a:rPr lang="ru-RU" sz="2000" dirty="0" smtClean="0">
                <a:solidFill>
                  <a:schemeClr val="tx1"/>
                </a:solidFill>
              </a:rPr>
              <a:t> переводимых из одного подразделения в другое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r>
              <a:rPr lang="ru-RU" sz="2000" dirty="0" smtClean="0">
                <a:solidFill>
                  <a:schemeClr val="tx1"/>
                </a:solidFill>
              </a:rPr>
              <a:t> работников, выполняющих новую для них работу.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under_construction-animated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28660" y="2786058"/>
            <a:ext cx="3071834" cy="3513535"/>
          </a:xfrm>
          <a:prstGeom prst="rect">
            <a:avLst/>
          </a:prstGeom>
        </p:spPr>
      </p:pic>
      <p:pic>
        <p:nvPicPr>
          <p:cNvPr id="10" name="Рисунок 9" descr="ludia-228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4500570"/>
            <a:ext cx="384666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357298"/>
            <a:ext cx="2857488" cy="52864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Повторный инструктаж – </a:t>
            </a:r>
            <a:r>
              <a:rPr lang="ru-RU" sz="2000" dirty="0" smtClean="0">
                <a:solidFill>
                  <a:schemeClr val="tx1"/>
                </a:solidFill>
              </a:rPr>
              <a:t>необходимый для проверки и повышения уровня знаний по вопросам, связанным с правилами и инструкцией по охране труда, проводит руководитель индивидуально, с работниками одной профессии или бригадой.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1357298"/>
            <a:ext cx="5500726" cy="26432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Внеплановый инструктаж – </a:t>
            </a:r>
            <a:r>
              <a:rPr lang="ru-RU" sz="2000" dirty="0" smtClean="0">
                <a:solidFill>
                  <a:schemeClr val="tx1"/>
                </a:solidFill>
              </a:rPr>
              <a:t>связан с изменением правил охраны труда или технологического процесса;  заменой или модернизацией оборудования, приспособлений и инструмента; нарушением работниками требований безопасности труда; перерывами в работе в течении 30 календарных дней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ИНСТРУКТАЖИ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5429264"/>
            <a:ext cx="4929222" cy="1214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Текущий инструктаж- </a:t>
            </a:r>
            <a:r>
              <a:rPr lang="ru-RU" sz="2000" dirty="0" smtClean="0">
                <a:solidFill>
                  <a:schemeClr val="tx1"/>
                </a:solidFill>
              </a:rPr>
              <a:t>организуют для работников перед  выполнением работ, на которые оформляют  наряд-допуск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prim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4143380"/>
            <a:ext cx="2214578" cy="1321839"/>
          </a:xfrm>
          <a:prstGeom prst="rect">
            <a:avLst/>
          </a:prstGeom>
        </p:spPr>
      </p:pic>
      <p:pic>
        <p:nvPicPr>
          <p:cNvPr id="13" name="Рисунок 12" descr="sm_ful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924300"/>
            <a:ext cx="17145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500034" y="5857892"/>
            <a:ext cx="3857652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Психофизиологические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86446" y="4429132"/>
            <a:ext cx="2857520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Организационные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8662" y="2928934"/>
            <a:ext cx="2214578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Причины </a:t>
            </a:r>
          </a:p>
          <a:p>
            <a:pPr algn="ctr"/>
            <a:r>
              <a:rPr lang="ru-RU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производственного </a:t>
            </a:r>
          </a:p>
          <a:p>
            <a:pPr algn="ctr"/>
            <a:r>
              <a:rPr lang="ru-RU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травматизма</a:t>
            </a:r>
            <a:endParaRPr lang="ru-RU" sz="5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3000372"/>
            <a:ext cx="3333750" cy="2505075"/>
          </a:xfrm>
          <a:prstGeom prst="rect">
            <a:avLst/>
          </a:prstGeom>
          <a:noFill/>
        </p:spPr>
      </p:pic>
      <p:pic>
        <p:nvPicPr>
          <p:cNvPr id="2050" name="Picture 2" descr="http://www.caccioppoli.com/Animated%20gifs/Science%20lab/edelec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786322"/>
            <a:ext cx="1690691" cy="1798895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477388/bf0f4693-a6d1-4b3a-a3ef-2df4c4bacc5c/s1200?webp=fal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3143248"/>
            <a:ext cx="2690808" cy="2690808"/>
          </a:xfrm>
          <a:prstGeom prst="rect">
            <a:avLst/>
          </a:prstGeom>
          <a:noFill/>
        </p:spPr>
      </p:pic>
      <p:sp>
        <p:nvSpPr>
          <p:cNvPr id="2054" name="AutoShape 6" descr="http://laoblogger.com/images/animated-clipart-of-mechanic-hitting-car-w-hammer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http://laoblogger.com/images/animated-clipart-of-mechanic-hitting-car-w-hammer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8" name="Picture 10" descr="https://im0-tub-ru.yandex.net/i?id=8e4a878daa47678adcf057498bc44d60-l&amp;n=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2285992"/>
            <a:ext cx="1785918" cy="207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1500174"/>
            <a:ext cx="3214710" cy="50720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Это то время в течении которого работник в соответствии с правилами внутреннего распорядка организации должен исполнять трудовые обязанности.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РАБОЧЕЕ ВРЕМЯ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0" name="AutoShape 2" descr="http://www.omagg.com/wp-content/uploads/2015/11/SHIFTWO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http://www.omagg.com/wp-content/uploads/2015/11/SHIFTWO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https://im0-tub-ru.yandex.net/i?id=e2f72d295f55b042df38eaa05b067584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285992"/>
            <a:ext cx="5282652" cy="358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357290" y="1357298"/>
            <a:ext cx="4214842" cy="52864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система законодательных актов, а также организационных,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технических,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гигиенических и лечебно -профилактических мероприятий и средств, обеспечивающих безопасность,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сохранение здоровья и работоспособность человека в процессе труда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www.vsehpozdravil.ru/res/files/postcards/7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857364"/>
            <a:ext cx="3456500" cy="42148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142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ОХРАНА ТРУДА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1714488"/>
            <a:ext cx="8001056" cy="41434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Организационные вопросы охраны труда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Основы производственной санитарии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Основы техники безопасности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РАЗДЕЛЫ ОХРАНЫ ТРУДА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 descr="0_107ad2_e9470127_X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3714752"/>
            <a:ext cx="222886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Основные термины в области безопасности труда</a:t>
            </a:r>
            <a:endParaRPr lang="ru-RU" sz="6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348944">
            <a:off x="1771981" y="2433922"/>
            <a:ext cx="556070" cy="7848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675020">
            <a:off x="348690" y="3342319"/>
            <a:ext cx="2864461" cy="927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hlinkClick r:id="rId3" action="ppaction://hlinksldjump"/>
              </a:rPr>
              <a:t>Вредный фактор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950494">
            <a:off x="5919511" y="3546859"/>
            <a:ext cx="2864461" cy="927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hlinkClick r:id="rId4" action="ppaction://hlinksldjump"/>
              </a:rPr>
              <a:t>Опасный фактор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1421745">
            <a:off x="1734835" y="5425121"/>
            <a:ext cx="2864461" cy="927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hlinkClick r:id="rId5" action="ppaction://hlinksldjump"/>
              </a:rPr>
              <a:t>Несчастный случай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2836">
            <a:off x="5163390" y="5516434"/>
            <a:ext cx="3703943" cy="927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hlinkClick r:id="rId6" action="ppaction://hlinksldjump"/>
              </a:rPr>
              <a:t>Техника безопасности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696339">
            <a:off x="3425415" y="3541638"/>
            <a:ext cx="556070" cy="14413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597876">
            <a:off x="5238272" y="3400860"/>
            <a:ext cx="556070" cy="17354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666929">
            <a:off x="6629765" y="2648237"/>
            <a:ext cx="556070" cy="7848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6cr5n4oc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86710" y="4429132"/>
            <a:ext cx="1071538" cy="1071538"/>
          </a:xfrm>
          <a:prstGeom prst="rect">
            <a:avLst/>
          </a:prstGeom>
        </p:spPr>
      </p:pic>
      <p:pic>
        <p:nvPicPr>
          <p:cNvPr id="15" name="Рисунок 14" descr="shutterstock_116484019-workmen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00496" y="4000504"/>
            <a:ext cx="1153918" cy="785818"/>
          </a:xfrm>
          <a:prstGeom prst="rect">
            <a:avLst/>
          </a:prstGeom>
        </p:spPr>
      </p:pic>
      <p:pic>
        <p:nvPicPr>
          <p:cNvPr id="16" name="Рисунок 15" descr="Top-Vakansii-na-2011-god-v-stranah-SNG-Ukraina-Rossija-Belorussija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85918" y="4572008"/>
            <a:ext cx="1241708" cy="775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1785926"/>
            <a:ext cx="3571932" cy="48577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Фактор,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воздействие которого на работающего приводит к заболеванию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Вредный фактор</a:t>
            </a:r>
            <a:endParaRPr lang="ru-RU" sz="6000" b="1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9458" name="Picture 2" descr="http://www.bst.bratsk.ru/uploads/news/img/30492/93a516e8-967b-4c9f-95cd-b7089684b1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143116"/>
            <a:ext cx="4950344" cy="442915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Стрелка влево 6"/>
          <p:cNvSpPr/>
          <p:nvPr/>
        </p:nvSpPr>
        <p:spPr>
          <a:xfrm>
            <a:off x="0" y="5786454"/>
            <a:ext cx="1285852" cy="107154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148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Опасный фактор</a:t>
            </a:r>
            <a:endParaRPr lang="ru-RU" sz="60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928778"/>
            <a:ext cx="3857652" cy="49292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Фактор,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воздействие которого на работающего приводит к травме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900igr.net/datai/ekonomika/Bezopasnost-i-okhrana-truda/0033-004-Objazannosti-rabotodatelja-pri-neschastnom-sluch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26"/>
            <a:ext cx="4062444" cy="4542832"/>
          </a:xfrm>
          <a:prstGeom prst="rect">
            <a:avLst/>
          </a:prstGeom>
          <a:noFill/>
        </p:spPr>
      </p:pic>
      <p:sp>
        <p:nvSpPr>
          <p:cNvPr id="10" name="Стрелка влево 9"/>
          <p:cNvSpPr/>
          <p:nvPr/>
        </p:nvSpPr>
        <p:spPr>
          <a:xfrm>
            <a:off x="0" y="5786454"/>
            <a:ext cx="1285852" cy="107154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НЕСЧАСТНЫЙ СЛУЧАЙ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571612"/>
            <a:ext cx="3571900" cy="48577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Случай с работающим,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связанный с воздействием на него опасного производственного фактора.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alling-clipart-animated-gif-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714488"/>
            <a:ext cx="359823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>
            <a:off x="0" y="5786454"/>
            <a:ext cx="1285852" cy="107154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474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1328954"/>
            <a:ext cx="4786314" cy="55290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0004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1714488"/>
            <a:ext cx="4071966" cy="50006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Система организационно-технических мероприятий и средств,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предотвращающих воздействие на работающего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58148" y="6072206"/>
            <a:ext cx="1285852" cy="7857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4" action="ppaction://hlinksldjump"/>
              </a:rPr>
              <a:t>Вперед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ПРОИЗВОДСТВЕННАЯ САНИТАРИЯ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2571744"/>
            <a:ext cx="6500858" cy="3714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Система организационных,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гигиенических и санитарно-производственных мероприятий, а также  средств, предотвращающих воздействие на работающих вредных производственных факторов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octors-6119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071678"/>
            <a:ext cx="292892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335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109</cp:revision>
  <dcterms:created xsi:type="dcterms:W3CDTF">2018-02-19T04:51:23Z</dcterms:created>
  <dcterms:modified xsi:type="dcterms:W3CDTF">2018-11-28T15:38:23Z</dcterms:modified>
</cp:coreProperties>
</file>