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57" r:id="rId2"/>
    <p:sldId id="256" r:id="rId3"/>
    <p:sldId id="258" r:id="rId4"/>
    <p:sldId id="259" r:id="rId5"/>
    <p:sldId id="266" r:id="rId6"/>
    <p:sldId id="260" r:id="rId7"/>
    <p:sldId id="267" r:id="rId8"/>
    <p:sldId id="261" r:id="rId9"/>
    <p:sldId id="268" r:id="rId10"/>
    <p:sldId id="262" r:id="rId11"/>
    <p:sldId id="269" r:id="rId12"/>
    <p:sldId id="263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4" r:id="rId26"/>
    <p:sldId id="282" r:id="rId27"/>
    <p:sldId id="283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99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4" d="100"/>
          <a:sy n="84" d="100"/>
        </p:scale>
        <p:origin x="-78" y="9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432425-9E2B-426E-9743-77166DF7E453}" type="datetimeFigureOut">
              <a:rPr lang="ru-RU" smtClean="0"/>
              <a:pPr/>
              <a:t>30.10.2023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972EFD-F020-4E42-AF31-B80E1AEBB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773007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972EFD-F020-4E42-AF31-B80E1AEBBD44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186321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image" Target="../media/image26.jpeg"/><Relationship Id="rId18" Type="http://schemas.openxmlformats.org/officeDocument/2006/relationships/image" Target="../media/image31.jpeg"/><Relationship Id="rId3" Type="http://schemas.openxmlformats.org/officeDocument/2006/relationships/image" Target="../media/image16.jpeg"/><Relationship Id="rId21" Type="http://schemas.openxmlformats.org/officeDocument/2006/relationships/image" Target="../media/image34.jpeg"/><Relationship Id="rId7" Type="http://schemas.openxmlformats.org/officeDocument/2006/relationships/image" Target="../media/image20.jpeg"/><Relationship Id="rId12" Type="http://schemas.openxmlformats.org/officeDocument/2006/relationships/image" Target="../media/image25.jpeg"/><Relationship Id="rId17" Type="http://schemas.openxmlformats.org/officeDocument/2006/relationships/image" Target="../media/image30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9.jpeg"/><Relationship Id="rId20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11" Type="http://schemas.openxmlformats.org/officeDocument/2006/relationships/image" Target="../media/image24.jpeg"/><Relationship Id="rId5" Type="http://schemas.openxmlformats.org/officeDocument/2006/relationships/image" Target="../media/image18.jpeg"/><Relationship Id="rId15" Type="http://schemas.openxmlformats.org/officeDocument/2006/relationships/image" Target="../media/image28.jpeg"/><Relationship Id="rId10" Type="http://schemas.openxmlformats.org/officeDocument/2006/relationships/image" Target="../media/image23.jpeg"/><Relationship Id="rId19" Type="http://schemas.openxmlformats.org/officeDocument/2006/relationships/image" Target="../media/image32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Relationship Id="rId1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Relationship Id="rId9" Type="http://schemas.openxmlformats.org/officeDocument/2006/relationships/image" Target="../media/image4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707074" y="214290"/>
            <a:ext cx="7308304" cy="47577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i="1" dirty="0" smtClean="0">
                <a:solidFill>
                  <a:srgbClr val="002060"/>
                </a:solidFill>
                <a:latin typeface="Arno Pro Caption" pitchFamily="18" charset="0"/>
              </a:rPr>
              <a:t>Прямой дорогой к знаниям идём мы каждый день, </a:t>
            </a:r>
          </a:p>
          <a:p>
            <a:pPr>
              <a:buNone/>
            </a:pPr>
            <a:r>
              <a:rPr lang="ru-RU" sz="2400" i="1" dirty="0" smtClean="0">
                <a:solidFill>
                  <a:srgbClr val="002060"/>
                </a:solidFill>
                <a:latin typeface="Arno Pro Caption" pitchFamily="18" charset="0"/>
              </a:rPr>
              <a:t>Учиться нам, поверите, нисколечко не лень!</a:t>
            </a:r>
          </a:p>
          <a:p>
            <a:pPr>
              <a:buNone/>
            </a:pPr>
            <a:r>
              <a:rPr lang="ru-RU" sz="2400" i="1" dirty="0" smtClean="0">
                <a:solidFill>
                  <a:srgbClr val="002060"/>
                </a:solidFill>
                <a:latin typeface="Arno Pro Caption" pitchFamily="18" charset="0"/>
              </a:rPr>
              <a:t>Весь русский и историю мы знаем наизусть!</a:t>
            </a:r>
          </a:p>
          <a:p>
            <a:pPr>
              <a:buNone/>
            </a:pPr>
            <a:r>
              <a:rPr lang="ru-RU" sz="2400" i="1" dirty="0" smtClean="0">
                <a:solidFill>
                  <a:srgbClr val="002060"/>
                </a:solidFill>
                <a:latin typeface="Arno Pro Caption" pitchFamily="18" charset="0"/>
              </a:rPr>
              <a:t>Нет физики, нет алгебры – у нас на сердце грусть!</a:t>
            </a:r>
          </a:p>
          <a:p>
            <a:pPr>
              <a:buNone/>
            </a:pPr>
            <a:r>
              <a:rPr lang="ru-RU" sz="2400" i="1" dirty="0" smtClean="0">
                <a:solidFill>
                  <a:srgbClr val="002060"/>
                </a:solidFill>
                <a:latin typeface="Arno Pro Caption" pitchFamily="18" charset="0"/>
              </a:rPr>
              <a:t>Мы обожаем химию и все предметы спец,</a:t>
            </a:r>
          </a:p>
          <a:p>
            <a:pPr>
              <a:buNone/>
            </a:pPr>
            <a:r>
              <a:rPr lang="ru-RU" sz="2400" i="1" dirty="0" smtClean="0">
                <a:solidFill>
                  <a:srgbClr val="002060"/>
                </a:solidFill>
                <a:latin typeface="Arno Pro Caption" pitchFamily="18" charset="0"/>
              </a:rPr>
              <a:t>Без будущей профессии нам всем придёт конец!</a:t>
            </a:r>
          </a:p>
          <a:p>
            <a:pPr>
              <a:buNone/>
            </a:pPr>
            <a:r>
              <a:rPr lang="ru-RU" sz="2400" i="1" dirty="0" smtClean="0">
                <a:solidFill>
                  <a:srgbClr val="002060"/>
                </a:solidFill>
                <a:latin typeface="Arno Pro Caption" pitchFamily="18" charset="0"/>
              </a:rPr>
              <a:t>Мы поглощаем знания, как Карлсон пирожки.</a:t>
            </a:r>
          </a:p>
          <a:p>
            <a:pPr>
              <a:buNone/>
            </a:pPr>
            <a:r>
              <a:rPr lang="ru-RU" sz="2400" i="1" dirty="0" smtClean="0">
                <a:solidFill>
                  <a:srgbClr val="002060"/>
                </a:solidFill>
                <a:latin typeface="Arno Pro Caption" pitchFamily="18" charset="0"/>
              </a:rPr>
              <a:t>Средь нас совсем неумного, попробуй отыщи!</a:t>
            </a:r>
          </a:p>
          <a:p>
            <a:pPr>
              <a:buNone/>
            </a:pPr>
            <a:r>
              <a:rPr lang="ru-RU" sz="2400" i="1" dirty="0" smtClean="0">
                <a:solidFill>
                  <a:srgbClr val="002060"/>
                </a:solidFill>
                <a:latin typeface="Arno Pro Caption" pitchFamily="18" charset="0"/>
              </a:rPr>
              <a:t>Пришли на «Путешествие», как хочется играть!</a:t>
            </a:r>
          </a:p>
          <a:p>
            <a:pPr>
              <a:buNone/>
            </a:pPr>
            <a:r>
              <a:rPr lang="ru-RU" sz="2400" i="1" dirty="0" smtClean="0">
                <a:solidFill>
                  <a:srgbClr val="002060"/>
                </a:solidFill>
                <a:latin typeface="Arno Pro Caption" pitchFamily="18" charset="0"/>
              </a:rPr>
              <a:t>Про нас, таких учёных, тут будут вспоминать!</a:t>
            </a:r>
            <a:endParaRPr lang="ru-RU" sz="2400" i="1" dirty="0">
              <a:solidFill>
                <a:srgbClr val="002060"/>
              </a:solidFill>
              <a:latin typeface="Arno Pro Caption" pitchFamily="18" charset="0"/>
            </a:endParaRPr>
          </a:p>
        </p:txBody>
      </p:sp>
      <p:pic>
        <p:nvPicPr>
          <p:cNvPr id="2050" name="Picture 2" descr="H:\МЕТОД.РАБОТА\декады\декада экон.и соц-гум.дисциплин\декада\фото\SAM_05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4652294"/>
            <a:ext cx="2940548" cy="220541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H:\МЕТОД.РАБОТА\декады\декада экон.и соц-гум.дисциплин\декада\фото\SAM_05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7710" y="4714550"/>
            <a:ext cx="2851446" cy="21385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pic>
        <p:nvPicPr>
          <p:cNvPr id="2052" name="Picture 4" descr="I:\МР\Лит. гост\Лит. гост. 01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714550"/>
            <a:ext cx="3350605" cy="20268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57554" y="0"/>
            <a:ext cx="17945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u="sng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предмет</a:t>
            </a:r>
            <a:endParaRPr lang="ru-RU" sz="2800" b="1" u="sng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571480"/>
            <a:ext cx="9144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1.(8 баллов) </a:t>
            </a:r>
            <a:r>
              <a:rPr lang="ru-RU" sz="2200" b="1" i="1" dirty="0" smtClean="0">
                <a:solidFill>
                  <a:srgbClr val="002060"/>
                </a:solidFill>
              </a:rPr>
              <a:t>Существует легенда о греческом изобретателе</a:t>
            </a:r>
          </a:p>
          <a:p>
            <a:pPr marL="1519238" indent="-1519238"/>
            <a:r>
              <a:rPr lang="ru-RU" sz="2200" b="1" i="1" dirty="0" smtClean="0">
                <a:solidFill>
                  <a:srgbClr val="002060"/>
                </a:solidFill>
              </a:rPr>
              <a:t>                       Дедале и его племяннике, очень талантливом                            юноше, придумавшем </a:t>
            </a:r>
            <a:r>
              <a:rPr lang="ru-RU" sz="2200" b="1" i="1" u="sng" dirty="0" smtClean="0">
                <a:solidFill>
                  <a:srgbClr val="002060"/>
                </a:solidFill>
              </a:rPr>
              <a:t>гончарный круг</a:t>
            </a:r>
            <a:r>
              <a:rPr lang="ru-RU" sz="2200" b="1" i="1" dirty="0" smtClean="0">
                <a:solidFill>
                  <a:srgbClr val="002060"/>
                </a:solidFill>
              </a:rPr>
              <a:t>, первую в мире </a:t>
            </a:r>
          </a:p>
          <a:p>
            <a:pPr marL="1519238" indent="-1519238"/>
            <a:r>
              <a:rPr lang="ru-RU" sz="2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</a:t>
            </a:r>
            <a:r>
              <a:rPr lang="ru-RU" sz="2200" b="1" i="1" u="sng" dirty="0" smtClean="0">
                <a:solidFill>
                  <a:srgbClr val="002060"/>
                </a:solidFill>
              </a:rPr>
              <a:t>пилу</a:t>
            </a:r>
            <a:r>
              <a:rPr lang="ru-RU" sz="2200" b="1" i="1" dirty="0" smtClean="0">
                <a:solidFill>
                  <a:srgbClr val="002060"/>
                </a:solidFill>
              </a:rPr>
              <a:t> и то, что лежит в этом ящике. За это изобретение юноша поплатился жизнью, так как завистливый дядя столкнул его с высокого городского вала.</a:t>
            </a:r>
            <a:endParaRPr lang="ru-RU" sz="22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571744"/>
            <a:ext cx="914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2.(7 баллов) </a:t>
            </a:r>
            <a:r>
              <a:rPr lang="ru-RU" sz="2200" b="1" i="1" dirty="0" smtClean="0">
                <a:solidFill>
                  <a:srgbClr val="002060"/>
                </a:solidFill>
              </a:rPr>
              <a:t>Самый древний предмет пролежал в земле 2000 лет.</a:t>
            </a:r>
            <a:endParaRPr lang="ru-RU" sz="22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928934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19238" indent="-1519238"/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3.(6 баллов) </a:t>
            </a:r>
            <a:r>
              <a:rPr lang="ru-RU" sz="2200" b="1" i="1" dirty="0" smtClean="0">
                <a:solidFill>
                  <a:srgbClr val="002060"/>
                </a:solidFill>
              </a:rPr>
              <a:t>Под пеплом Помпеи археологи обнаружили много таких предметов, изготовленных из бронзы. В нашей стране это впервые было обнаружено при раскопках в Нижнем Новгороде.</a:t>
            </a:r>
            <a:endParaRPr lang="ru-RU" sz="2200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4214818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19238" indent="-1519238"/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4.(5 баллов) </a:t>
            </a:r>
            <a:r>
              <a:rPr lang="ru-RU" sz="2200" b="1" i="1" dirty="0" smtClean="0">
                <a:solidFill>
                  <a:srgbClr val="002060"/>
                </a:solidFill>
              </a:rPr>
              <a:t>За многие сотни лет конструкция этого предмета практически не изменилась, настолько она совершенна.</a:t>
            </a:r>
            <a:endParaRPr lang="ru-RU" sz="2200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4857760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19238" indent="-1519238"/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5.(4 балла) </a:t>
            </a:r>
            <a:r>
              <a:rPr lang="ru-RU" sz="2200" b="1" i="1" dirty="0" smtClean="0">
                <a:solidFill>
                  <a:srgbClr val="002060"/>
                </a:solidFill>
              </a:rPr>
              <a:t>В Древней Греции умение пользоваться этим предметом считалось верхом совершенства , а умение решать задачи с его помощью – признаком высокого положения в обществе.</a:t>
            </a:r>
            <a:endParaRPr lang="ru-RU" sz="2200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6088559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19238" indent="-1519238"/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6.(3 балла) </a:t>
            </a:r>
            <a:r>
              <a:rPr lang="ru-RU" sz="2200" b="1" i="1" dirty="0" smtClean="0">
                <a:solidFill>
                  <a:srgbClr val="002060"/>
                </a:solidFill>
              </a:rPr>
              <a:t>Этот предмет незаменим в строительстве и   архитектуре.</a:t>
            </a:r>
            <a:endParaRPr lang="ru-RU" sz="2200" b="1" dirty="0">
              <a:solidFill>
                <a:srgbClr val="C00000"/>
              </a:solidFill>
            </a:endParaRPr>
          </a:p>
        </p:txBody>
      </p:sp>
      <p:pic>
        <p:nvPicPr>
          <p:cNvPr id="10" name="Picture 2" descr="D:\Мероприятие\Межпредметное путешествие, презентация\black_box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 r="12104" b="5992"/>
          <a:stretch>
            <a:fillRect/>
          </a:stretch>
        </p:blipFill>
        <p:spPr bwMode="auto">
          <a:xfrm>
            <a:off x="7858148" y="5840008"/>
            <a:ext cx="1071570" cy="10179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Мероприятие\Межпредметное путешествие, презентация\00036943.jpg"/>
          <p:cNvPicPr>
            <a:picLocks noChangeAspect="1" noChangeArrowheads="1"/>
          </p:cNvPicPr>
          <p:nvPr/>
        </p:nvPicPr>
        <p:blipFill>
          <a:blip r:embed="rId2" cstate="print">
            <a:lum contrast="30000"/>
          </a:blip>
          <a:srcRect l="10000" t="8889" r="10000" b="28889"/>
          <a:stretch>
            <a:fillRect/>
          </a:stretch>
        </p:blipFill>
        <p:spPr bwMode="auto">
          <a:xfrm>
            <a:off x="285720" y="500042"/>
            <a:ext cx="3980117" cy="46434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4" descr="D:\Мероприятие\Межпредметное путешествие, презентация\P1040456.JPG"/>
          <p:cNvPicPr>
            <a:picLocks noChangeAspect="1" noChangeArrowheads="1"/>
          </p:cNvPicPr>
          <p:nvPr/>
        </p:nvPicPr>
        <p:blipFill>
          <a:blip r:embed="rId3" cstate="print">
            <a:lum bright="-10000" contrast="10000"/>
          </a:blip>
          <a:srcRect l="16860" t="30000" r="29750"/>
          <a:stretch>
            <a:fillRect/>
          </a:stretch>
        </p:blipFill>
        <p:spPr bwMode="auto">
          <a:xfrm>
            <a:off x="4357686" y="2857496"/>
            <a:ext cx="4411295" cy="37147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868" y="214290"/>
            <a:ext cx="16690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u="sng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предмет</a:t>
            </a:r>
            <a:endParaRPr lang="ru-RU" sz="2400" b="1" i="1" u="sng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571480"/>
            <a:ext cx="88583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27175" indent="-1527175"/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(8 баллов) </a:t>
            </a:r>
            <a:r>
              <a:rPr lang="ru-RU" sz="22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История этого изобретения насчитывает тысячи лет. Вряд ли кто-то возьмёт на себя смелость назвать имя изобретателя. В древности их называли </a:t>
            </a:r>
            <a:r>
              <a:rPr lang="ru-RU" sz="2200" b="1" i="1" u="sng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клепсидрами</a:t>
            </a:r>
            <a:r>
              <a:rPr lang="ru-RU" sz="22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000240"/>
            <a:ext cx="90011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27175" indent="-1527175"/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(7 баллов) </a:t>
            </a:r>
            <a:r>
              <a:rPr lang="ru-RU" sz="22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Эта вещь на протяжении веков постоянно совершенствовалась и менялась в размерах (уменьшалась). В разное время в это внесли свою лепту Галилео Галилей, Папа Римский, инженер Кулибин.</a:t>
            </a:r>
            <a:endParaRPr lang="ru-RU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500438"/>
            <a:ext cx="90011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27175" indent="-1527175"/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(6 баллов) </a:t>
            </a:r>
            <a:r>
              <a:rPr lang="ru-RU" sz="22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Почти у каждого из вас есть эта вещь.</a:t>
            </a:r>
            <a:endParaRPr lang="ru-RU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000504"/>
            <a:ext cx="900115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27175" indent="-1527175"/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(5 баллов) </a:t>
            </a:r>
            <a:r>
              <a:rPr lang="ru-RU" sz="22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начале ХХ века поставщиком двора Его величества в России этой важной вещи был владелец знаменитой фамилии. Спустя многие годы, его внук, знаменитый спортсмен, игравший в НХЛ, занялся наследственным бизнесом.</a:t>
            </a:r>
            <a:endParaRPr lang="ru-RU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857892"/>
            <a:ext cx="90011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27175" indent="-1527175"/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(4 балла)   </a:t>
            </a:r>
            <a:r>
              <a:rPr lang="ru-RU" sz="22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Эта вещь не имеет единственного числа.</a:t>
            </a:r>
            <a:endParaRPr lang="ru-RU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2" descr="D:\Мероприятие\Межпредметное путешествие, презентация\black_box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 r="6666" b="2428"/>
          <a:stretch>
            <a:fillRect/>
          </a:stretch>
        </p:blipFill>
        <p:spPr bwMode="auto">
          <a:xfrm>
            <a:off x="7929586" y="5643578"/>
            <a:ext cx="1000132" cy="9286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Мероприятие\Межпредметное путешествие, презентация\00037174.jpg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 l="28695" t="7042" r="31691" b="11970"/>
          <a:stretch>
            <a:fillRect/>
          </a:stretch>
        </p:blipFill>
        <p:spPr bwMode="auto">
          <a:xfrm flipH="1">
            <a:off x="2714612" y="428604"/>
            <a:ext cx="2428893" cy="59103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F:\Мероприятие\Межпредметное путешествие, презентация\Межпредметное, физика\радуга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1000108"/>
            <a:ext cx="2901362" cy="2714644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571736" y="0"/>
            <a:ext cx="3870675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3600" b="1" cap="all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Станция </a:t>
            </a:r>
            <a:r>
              <a:rPr lang="ru-RU" sz="3600" b="1" i="1" cap="all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Физика</a:t>
            </a:r>
            <a:endParaRPr lang="ru-RU" sz="3600" b="1" cap="all" dirty="0">
              <a:ln w="0"/>
              <a:solidFill>
                <a:schemeClr val="accent6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8596" y="500042"/>
            <a:ext cx="24000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Вопросы по 1 баллу</a:t>
            </a:r>
            <a:endParaRPr lang="ru-RU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282" y="857232"/>
            <a:ext cx="37294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№1. </a:t>
            </a:r>
            <a:r>
              <a:rPr lang="ru-RU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Что в шкаф не спрячешь?</a:t>
            </a: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00562" y="642918"/>
            <a:ext cx="39635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№2. </a:t>
            </a:r>
            <a:r>
              <a:rPr lang="ru-RU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Какого цвета белый свет?</a:t>
            </a: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282" y="1285860"/>
            <a:ext cx="66102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№3. </a:t>
            </a:r>
            <a:r>
              <a:rPr lang="ru-RU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Что это такое: в воде не тонет, в огне не горит?</a:t>
            </a: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9572" y="1785926"/>
            <a:ext cx="89144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№4. </a:t>
            </a:r>
            <a:r>
              <a:rPr lang="ru-RU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Лежит на земле, не закрасить, не соскоблить, не завалить. Что это?</a:t>
            </a: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5583" y="2143116"/>
            <a:ext cx="89684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№5. </a:t>
            </a:r>
            <a:r>
              <a:rPr lang="ru-RU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улице гроза. Какое явление мы зафиксируем раньше: услышим гром </a:t>
            </a:r>
          </a:p>
          <a:p>
            <a:r>
              <a:rPr lang="ru-RU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или увидим молнию?</a:t>
            </a: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1255" y="2786058"/>
            <a:ext cx="88727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№6. </a:t>
            </a:r>
            <a:r>
              <a:rPr lang="ru-RU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Когда тяга в печных трубах сильнее: зимой или летом?</a:t>
            </a: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5720" y="3286124"/>
            <a:ext cx="86520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№7. </a:t>
            </a:r>
            <a:r>
              <a:rPr lang="ru-RU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Какой снег: грязный или чистый тает быстрее в солнечную погоду?</a:t>
            </a: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5720" y="3500438"/>
            <a:ext cx="24000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Вопросы по 2 балла</a:t>
            </a:r>
            <a:endParaRPr lang="ru-RU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8666" y="3929066"/>
            <a:ext cx="89453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№8. </a:t>
            </a:r>
            <a:r>
              <a:rPr lang="ru-RU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Некоторые туристы «зимники» строят для ночлега домики из </a:t>
            </a:r>
          </a:p>
          <a:p>
            <a:pPr marL="533400" indent="-533400"/>
            <a:r>
              <a:rPr lang="ru-RU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снежных кирпичей; эти домики называют «иглу». Почему туристы такие </a:t>
            </a:r>
          </a:p>
          <a:p>
            <a:pPr marL="533400" indent="-533400"/>
            <a:r>
              <a:rPr lang="ru-RU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домики предпочитают палатке?</a:t>
            </a: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F:\Мероприятие\Межпредметное путешествие, презентация\луч свет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1285860"/>
            <a:ext cx="3071834" cy="2405912"/>
          </a:xfrm>
          <a:prstGeom prst="rect">
            <a:avLst/>
          </a:prstGeom>
          <a:noFill/>
        </p:spPr>
      </p:pic>
      <p:pic>
        <p:nvPicPr>
          <p:cNvPr id="1027" name="Picture 3" descr="F:\Мероприятие\Межпредметное путешествие, презентация\луч света - 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786" y="1285860"/>
            <a:ext cx="3214706" cy="2250294"/>
          </a:xfrm>
          <a:prstGeom prst="rect">
            <a:avLst/>
          </a:prstGeom>
          <a:noFill/>
        </p:spPr>
      </p:pic>
      <p:pic>
        <p:nvPicPr>
          <p:cNvPr id="1028" name="Picture 4" descr="F:\Мероприятие\Межпредметное путешествие, презентация\Межпредметное, физика\радуга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2066" y="4143380"/>
            <a:ext cx="2928958" cy="2342489"/>
          </a:xfrm>
          <a:prstGeom prst="rect">
            <a:avLst/>
          </a:prstGeom>
          <a:noFill/>
        </p:spPr>
      </p:pic>
      <p:pic>
        <p:nvPicPr>
          <p:cNvPr id="1030" name="Picture 6" descr="F:\Мероприятие\Межпредметное путешествие, презентация\Межпредметное, физика\радуга 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42976" y="1785926"/>
            <a:ext cx="2571768" cy="2872534"/>
          </a:xfrm>
          <a:prstGeom prst="rect">
            <a:avLst/>
          </a:prstGeom>
          <a:noFill/>
        </p:spPr>
      </p:pic>
      <p:pic>
        <p:nvPicPr>
          <p:cNvPr id="1031" name="Picture 7" descr="F:\Мероприятие\Межпредметное путешествие, презентация\Межпредметное, физика\лёд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7158" y="1928802"/>
            <a:ext cx="3204188" cy="2338400"/>
          </a:xfrm>
          <a:prstGeom prst="rect">
            <a:avLst/>
          </a:prstGeom>
          <a:noFill/>
        </p:spPr>
      </p:pic>
      <p:pic>
        <p:nvPicPr>
          <p:cNvPr id="1032" name="Picture 8" descr="F:\Мероприятие\Межпредметное путешествие, презентация\Межпредметное, физика\лёд 2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000364" y="3000372"/>
            <a:ext cx="2735278" cy="2735278"/>
          </a:xfrm>
          <a:prstGeom prst="rect">
            <a:avLst/>
          </a:prstGeom>
          <a:noFill/>
        </p:spPr>
      </p:pic>
      <p:pic>
        <p:nvPicPr>
          <p:cNvPr id="1033" name="Picture 9" descr="F:\Мероприятие\Межпредметное путешествие, презентация\Межпредметное, физика\лёд 3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500694" y="4000504"/>
            <a:ext cx="3095640" cy="2476512"/>
          </a:xfrm>
          <a:prstGeom prst="rect">
            <a:avLst/>
          </a:prstGeom>
          <a:noFill/>
        </p:spPr>
      </p:pic>
      <p:pic>
        <p:nvPicPr>
          <p:cNvPr id="1034" name="Picture 10" descr="F:\Мероприятие\Межпредметное путешествие, презентация\Межпредметное, физика\тень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714876" y="2786058"/>
            <a:ext cx="4020282" cy="2519377"/>
          </a:xfrm>
          <a:prstGeom prst="rect">
            <a:avLst/>
          </a:prstGeom>
          <a:noFill/>
        </p:spPr>
      </p:pic>
      <p:pic>
        <p:nvPicPr>
          <p:cNvPr id="1036" name="Picture 12" descr="F:\Мероприятие\Межпредметное путешествие, презентация\Межпредметное, физика\тень 2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71472" y="2714620"/>
            <a:ext cx="3961268" cy="2686065"/>
          </a:xfrm>
          <a:prstGeom prst="rect">
            <a:avLst/>
          </a:prstGeom>
          <a:noFill/>
        </p:spPr>
      </p:pic>
      <p:pic>
        <p:nvPicPr>
          <p:cNvPr id="1037" name="Picture 13" descr="F:\Мероприятие\Межпредметное путешествие, презентация\Межпредметное, физика\молния.jpg"/>
          <p:cNvPicPr>
            <a:picLocks noChangeAspect="1" noChangeArrowheads="1"/>
          </p:cNvPicPr>
          <p:nvPr/>
        </p:nvPicPr>
        <p:blipFill>
          <a:blip r:embed="rId13" cstate="print">
            <a:lum bright="10000"/>
          </a:blip>
          <a:srcRect/>
          <a:stretch>
            <a:fillRect/>
          </a:stretch>
        </p:blipFill>
        <p:spPr bwMode="auto">
          <a:xfrm>
            <a:off x="357158" y="571480"/>
            <a:ext cx="3357586" cy="28003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8" name="Picture 14" descr="F:\Мероприятие\Межпредметное путешествие, презентация\Межпредметное, физика\молния 1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087959" y="4140927"/>
            <a:ext cx="3393293" cy="2786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9" name="Picture 15" descr="F:\Мероприятие\Межпредметное путешествие, презентация\Межпредметное, физика\молния 2.jpg"/>
          <p:cNvPicPr>
            <a:picLocks noChangeAspect="1" noChangeArrowheads="1"/>
          </p:cNvPicPr>
          <p:nvPr/>
        </p:nvPicPr>
        <p:blipFill>
          <a:blip r:embed="rId15" cstate="print">
            <a:lum bright="-10000"/>
          </a:blip>
          <a:srcRect/>
          <a:stretch>
            <a:fillRect/>
          </a:stretch>
        </p:blipFill>
        <p:spPr bwMode="auto">
          <a:xfrm>
            <a:off x="5143504" y="500042"/>
            <a:ext cx="3571900" cy="27194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40" name="Picture 16" descr="F:\Мероприятие\Межпредметное путешествие, презентация\Межпредметное, физика\молния 3.jpg"/>
          <p:cNvPicPr>
            <a:picLocks noChangeAspect="1" noChangeArrowheads="1"/>
          </p:cNvPicPr>
          <p:nvPr/>
        </p:nvPicPr>
        <p:blipFill>
          <a:blip r:embed="rId16" cstate="print">
            <a:lum bright="10000"/>
          </a:blip>
          <a:srcRect/>
          <a:stretch>
            <a:fillRect/>
          </a:stretch>
        </p:blipFill>
        <p:spPr bwMode="auto">
          <a:xfrm>
            <a:off x="5446345" y="4071918"/>
            <a:ext cx="3697655" cy="2786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41" name="Picture 17" descr="F:\Мероприятие\Межпредметное путешествие, презентация\Межпредметное, физика\молния 4.jpg"/>
          <p:cNvPicPr>
            <a:picLocks noChangeAspect="1" noChangeArrowheads="1"/>
          </p:cNvPicPr>
          <p:nvPr/>
        </p:nvPicPr>
        <p:blipFill>
          <a:blip r:embed="rId17" cstate="print">
            <a:lum contrast="10000"/>
          </a:blip>
          <a:srcRect l="6216" t="5405" r="4685" b="5405"/>
          <a:stretch>
            <a:fillRect/>
          </a:stretch>
        </p:blipFill>
        <p:spPr bwMode="auto">
          <a:xfrm>
            <a:off x="3000364" y="2428868"/>
            <a:ext cx="3071834" cy="26431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42" name="Picture 18" descr="F:\Мероприятие\Межпредметное путешествие, презентация\Межпредметное, физика\дым 2.jp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4572000" y="4143380"/>
            <a:ext cx="3071834" cy="2314115"/>
          </a:xfrm>
          <a:prstGeom prst="rect">
            <a:avLst/>
          </a:prstGeom>
          <a:noFill/>
        </p:spPr>
      </p:pic>
      <p:pic>
        <p:nvPicPr>
          <p:cNvPr id="1043" name="Picture 19" descr="F:\Мероприятие\Межпредметное путешествие, презентация\Межпредметное, физика\дым из трубы.jp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328520" y="4168101"/>
            <a:ext cx="3190897" cy="2428892"/>
          </a:xfrm>
          <a:prstGeom prst="rect">
            <a:avLst/>
          </a:prstGeom>
          <a:noFill/>
        </p:spPr>
      </p:pic>
      <p:pic>
        <p:nvPicPr>
          <p:cNvPr id="1044" name="Picture 20" descr="F:\Мероприятие\Межпредметное путешествие, презентация\Межпредметное, физика\иглу.jp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4357686" y="1785926"/>
            <a:ext cx="3000396" cy="2272993"/>
          </a:xfrm>
          <a:prstGeom prst="rect">
            <a:avLst/>
          </a:prstGeom>
          <a:noFill/>
        </p:spPr>
      </p:pic>
      <p:pic>
        <p:nvPicPr>
          <p:cNvPr id="1045" name="Picture 21" descr="F:\Мероприятие\Межпредметное путешествие, презентация\Межпредметное, физика\иглу, давос.jpg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478031" y="4479539"/>
            <a:ext cx="3201983" cy="235745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1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9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5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4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7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2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5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8" dur="5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5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8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1" dur="5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4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7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6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9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9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7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0" dur="5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0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07" dur="20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10" dur="20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  <p:bldP spid="10" grpId="0"/>
      <p:bldP spid="10" grpId="2"/>
      <p:bldP spid="11" grpId="0"/>
      <p:bldP spid="13" grpId="0"/>
      <p:bldP spid="13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000364" y="142852"/>
            <a:ext cx="3583032" cy="76944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Станция</a:t>
            </a:r>
            <a:r>
              <a:rPr lang="ru-RU" sz="4400" b="1" cap="none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400" b="1" i="1" cap="none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химия</a:t>
            </a:r>
            <a:endParaRPr lang="ru-RU" sz="4400" b="1" cap="none" spc="5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20" y="785794"/>
            <a:ext cx="24000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Вопросы по 2 балла</a:t>
            </a:r>
            <a:endParaRPr lang="ru-RU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720" y="1214422"/>
            <a:ext cx="84391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№1. </a:t>
            </a:r>
            <a:r>
              <a:rPr lang="ru-RU" sz="2400" b="1" i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Какие два простых вещества находятся при обычных </a:t>
            </a:r>
          </a:p>
          <a:p>
            <a:r>
              <a:rPr lang="ru-RU" sz="2400" b="1" i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условиях в жидком состоянии?</a:t>
            </a:r>
            <a:endParaRPr lang="ru-RU" sz="24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00760" y="1643050"/>
            <a:ext cx="19191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Бром и ртуть</a:t>
            </a:r>
            <a:endParaRPr lang="ru-RU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4282" y="2143116"/>
            <a:ext cx="86377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№2. </a:t>
            </a:r>
            <a:r>
              <a:rPr lang="ru-RU" sz="2400" b="1" i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Какие два элемента вместе составляют 75% от массы</a:t>
            </a:r>
          </a:p>
          <a:p>
            <a:r>
              <a:rPr lang="ru-RU" sz="2400" b="1" i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земной коры?</a:t>
            </a:r>
            <a:endParaRPr lang="ru-RU" sz="24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00694" y="2571744"/>
            <a:ext cx="31482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Кислород  и кремний.</a:t>
            </a:r>
            <a:endParaRPr lang="ru-RU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4282" y="3214686"/>
            <a:ext cx="67344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№3. </a:t>
            </a:r>
            <a:r>
              <a:rPr lang="ru-RU" sz="2400" b="1" i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Какие два химических элемента наиболее </a:t>
            </a:r>
          </a:p>
          <a:p>
            <a:r>
              <a:rPr lang="ru-RU" sz="2400" b="1" i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распространены в космосе?</a:t>
            </a:r>
            <a:endParaRPr lang="ru-RU" sz="24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72066" y="3571876"/>
            <a:ext cx="3357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Водород </a:t>
            </a:r>
            <a:r>
              <a:rPr lang="ru-RU" sz="2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 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гелий  </a:t>
            </a:r>
            <a:r>
              <a:rPr lang="ru-RU" sz="2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</a:t>
            </a:r>
            <a:r>
              <a:rPr lang="ru-RU" sz="2400" b="1" i="1" dirty="0" smtClean="0">
                <a:solidFill>
                  <a:srgbClr val="0070C0"/>
                </a:solidFill>
              </a:rPr>
              <a:t>.</a:t>
            </a:r>
            <a:endParaRPr lang="ru-RU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285720" y="4572008"/>
            <a:ext cx="75837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№4. </a:t>
            </a:r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Какое простое вещество имеет самую высокую </a:t>
            </a:r>
          </a:p>
          <a:p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температуру плавления?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1214414" y="5572140"/>
            <a:ext cx="2714644" cy="502325"/>
            <a:chOff x="1000100" y="5572140"/>
            <a:chExt cx="2714644" cy="502325"/>
          </a:xfrm>
        </p:grpSpPr>
        <p:sp>
          <p:nvSpPr>
            <p:cNvPr id="13" name="TextBox 12"/>
            <p:cNvSpPr txBox="1"/>
            <p:nvPr/>
          </p:nvSpPr>
          <p:spPr>
            <a:xfrm>
              <a:off x="1000100" y="5572140"/>
              <a:ext cx="27146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Графит, </a:t>
              </a:r>
              <a:endPara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25" name="Rectangle 1"/>
            <p:cNvSpPr>
              <a:spLocks noChangeArrowheads="1"/>
            </p:cNvSpPr>
            <p:nvPr/>
          </p:nvSpPr>
          <p:spPr bwMode="auto">
            <a:xfrm>
              <a:off x="2143108" y="5643578"/>
              <a:ext cx="1142976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200" b="1" i="1" u="none" strike="noStrike" cap="none" normalizeH="0" baseline="0" dirty="0" smtClean="0">
                  <a:ln>
                    <a:noFill/>
                  </a:ln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ea typeface="Times New Roman" pitchFamily="18" charset="0"/>
                  <a:cs typeface="Arial" pitchFamily="34" charset="0"/>
                </a:rPr>
                <a:t>3800</a:t>
              </a:r>
              <a:r>
                <a:rPr kumimoji="0" lang="ru-RU" sz="2200" b="1" i="1" u="none" strike="noStrike" cap="none" normalizeH="0" baseline="30000" dirty="0" smtClean="0">
                  <a:ln>
                    <a:noFill/>
                  </a:ln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ea typeface="Times New Roman" pitchFamily="18" charset="0"/>
                  <a:cs typeface="Arial" pitchFamily="34" charset="0"/>
                </a:rPr>
                <a:t>0 </a:t>
              </a:r>
              <a:r>
                <a:rPr kumimoji="0" lang="ru-RU" sz="2200" b="1" i="1" u="none" strike="noStrike" cap="none" normalizeH="0" baseline="0" dirty="0" smtClean="0">
                  <a:ln>
                    <a:noFill/>
                  </a:ln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ea typeface="Times New Roman" pitchFamily="18" charset="0"/>
                  <a:cs typeface="Arial" pitchFamily="34" charset="0"/>
                </a:rPr>
                <a:t>С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026" name="Picture 2" descr="D:\Мероприятие\Межпредметное путешествие, презентация\Межпредметное, химия\водород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4357694"/>
            <a:ext cx="1624016" cy="2064427"/>
          </a:xfrm>
          <a:prstGeom prst="rect">
            <a:avLst/>
          </a:prstGeom>
          <a:noFill/>
        </p:spPr>
      </p:pic>
      <p:pic>
        <p:nvPicPr>
          <p:cNvPr id="1027" name="Picture 3" descr="D:\Мероприятие\Межпредметное путешествие, презентация\Межпредметное, химия\гели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4357694"/>
            <a:ext cx="1785950" cy="2071702"/>
          </a:xfrm>
          <a:prstGeom prst="rect">
            <a:avLst/>
          </a:prstGeom>
          <a:noFill/>
        </p:spPr>
      </p:pic>
      <p:pic>
        <p:nvPicPr>
          <p:cNvPr id="1028" name="Picture 4" descr="D:\Мероприятие\Межпредметное путешествие, презентация\Межпредметное, химия\химия.jpg"/>
          <p:cNvPicPr>
            <a:picLocks noChangeAspect="1" noChangeArrowheads="1"/>
          </p:cNvPicPr>
          <p:nvPr/>
        </p:nvPicPr>
        <p:blipFill>
          <a:blip r:embed="rId4" cstate="print">
            <a:lum bright="10000" contrast="10000"/>
          </a:blip>
          <a:srcRect l="8866" t="21842" r="7608" b="4600"/>
          <a:stretch>
            <a:fillRect/>
          </a:stretch>
        </p:blipFill>
        <p:spPr bwMode="auto">
          <a:xfrm>
            <a:off x="6929454" y="142852"/>
            <a:ext cx="1738876" cy="11429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8" presetClass="entr" presetSubtype="1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Picture 3" descr="D:\Мероприятие\Межпредметное путешествие, презентация\Межпредметное, химия\царская вод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15272" y="1857364"/>
            <a:ext cx="1123950" cy="142875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85720" y="500042"/>
            <a:ext cx="24048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Вопросы по 3 балла</a:t>
            </a:r>
            <a:endParaRPr lang="ru-RU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857232"/>
            <a:ext cx="44827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№1. </a:t>
            </a:r>
            <a:r>
              <a:rPr lang="ru-RU" sz="2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Почему крапива жжётся?</a:t>
            </a:r>
            <a:endParaRPr lang="ru-RU" sz="24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22" name="Picture 2" descr="D:\Мероприятие\Межпредметное путешествие, презентация\Межпредметное, химия\крапив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785794"/>
            <a:ext cx="1866900" cy="1397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1357298"/>
            <a:ext cx="84938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№2. </a:t>
            </a:r>
            <a:r>
              <a:rPr lang="ru-RU" sz="2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Можно ли в стакане чая растворить неограниченное  </a:t>
            </a:r>
          </a:p>
          <a:p>
            <a:r>
              <a:rPr lang="ru-RU" sz="2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количество сахара?</a:t>
            </a:r>
            <a:endParaRPr lang="ru-RU" sz="24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2000240"/>
            <a:ext cx="81524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№3. </a:t>
            </a:r>
            <a:r>
              <a:rPr lang="ru-RU" sz="2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Что такое «царская водка», способная растворить </a:t>
            </a:r>
          </a:p>
          <a:p>
            <a:r>
              <a:rPr lang="ru-RU" sz="2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даже золото?</a:t>
            </a:r>
            <a:endParaRPr lang="ru-RU" sz="24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143248"/>
            <a:ext cx="92883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№4. </a:t>
            </a:r>
            <a:r>
              <a:rPr lang="ru-RU" sz="2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Назовите кислоту, которую врач прописывает при болезни </a:t>
            </a:r>
          </a:p>
          <a:p>
            <a:r>
              <a:rPr lang="ru-RU" sz="2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желудка. </a:t>
            </a:r>
            <a:endParaRPr lang="ru-RU" sz="24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 rot="19516729">
            <a:off x="4864058" y="585382"/>
            <a:ext cx="38130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Муравьиная кислота</a:t>
            </a:r>
            <a:endParaRPr lang="ru-RU" sz="28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0" y="2643182"/>
            <a:ext cx="900115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состав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царской водки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входят: 1 часть </a:t>
            </a: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HNO</a:t>
            </a:r>
            <a:r>
              <a:rPr kumimoji="0" lang="ru-RU" sz="2400" b="1" i="1" u="none" strike="noStrike" cap="none" normalizeH="0" baseline="-3000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3 части </a:t>
            </a:r>
            <a:r>
              <a:rPr kumimoji="0" lang="en-US" sz="2400" b="1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HCl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4000504"/>
            <a:ext cx="89682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№</a:t>
            </a:r>
            <a:r>
              <a:rPr lang="en-US" sz="2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ru-RU" sz="2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Назовите 5 групп веществ, не считая воды, необходимых </a:t>
            </a:r>
          </a:p>
          <a:p>
            <a:r>
              <a:rPr lang="ru-RU" sz="2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человеку для жизни.</a:t>
            </a:r>
            <a:endParaRPr lang="ru-RU" sz="24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57950" y="3429000"/>
            <a:ext cx="1928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Hcl</a:t>
            </a:r>
            <a:endParaRPr lang="ru-RU" sz="2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4714884"/>
            <a:ext cx="80497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№6. </a:t>
            </a:r>
            <a:r>
              <a:rPr lang="ru-RU" sz="2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Какой металл входит в состав гемоглобина крови?</a:t>
            </a:r>
            <a:endParaRPr lang="ru-RU" sz="24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5786" y="4714884"/>
            <a:ext cx="82058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Белки, жиры, углеводы, витамины и  минеральные соли.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215338" y="4714884"/>
            <a:ext cx="5534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Fe.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25" name="Picture 5" descr="D:\Мероприятие\Межпредметное путешествие, презентация\Межпредметное, химия\белки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2071678"/>
            <a:ext cx="1313439" cy="1857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26" name="Picture 6" descr="D:\Мероприятие\Межпредметное путешествие, презентация\Межпредметное, химия\витамины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0694" y="2643182"/>
            <a:ext cx="1816100" cy="1206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27" name="Picture 7" descr="D:\Мероприятие\Межпредметное путешествие, презентация\Межпредметное, химия\жиры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14480" y="2357430"/>
            <a:ext cx="2014552" cy="15001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28" name="Picture 8" descr="D:\Мероприятие\Межпредметное путешествие, презентация\Межпредметное, химия\минеральные соли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29520" y="2643182"/>
            <a:ext cx="1571636" cy="11839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29" name="Picture 9" descr="D:\Мероприятие\Межпредметное путешествие, презентация\Межпредметное, химия\углеводы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57620" y="2428868"/>
            <a:ext cx="1428760" cy="14287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5" name="Прямоугольник 24"/>
          <p:cNvSpPr/>
          <p:nvPr/>
        </p:nvSpPr>
        <p:spPr>
          <a:xfrm>
            <a:off x="2786050" y="0"/>
            <a:ext cx="3583032" cy="76944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Станция</a:t>
            </a:r>
            <a:r>
              <a:rPr lang="ru-RU" sz="4400" b="1" cap="none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400" b="1" i="1" cap="none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химия</a:t>
            </a:r>
            <a:endParaRPr lang="ru-RU" sz="4400" b="1" cap="none" spc="5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 descr="D:\Мероприятие\Межпредметное путешествие, презентация\Межпредметное, математика\00013525.jpg"/>
          <p:cNvPicPr>
            <a:picLocks noChangeAspect="1" noChangeArrowheads="1"/>
          </p:cNvPicPr>
          <p:nvPr/>
        </p:nvPicPr>
        <p:blipFill>
          <a:blip r:embed="rId9" cstate="print">
            <a:lum bright="10000" contrast="10000"/>
          </a:blip>
          <a:srcRect l="7712" t="9901" r="11310" b="5940"/>
          <a:stretch>
            <a:fillRect/>
          </a:stretch>
        </p:blipFill>
        <p:spPr bwMode="auto">
          <a:xfrm>
            <a:off x="7072330" y="1857364"/>
            <a:ext cx="1853186" cy="15001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6" name="TextBox 25"/>
          <p:cNvSpPr txBox="1"/>
          <p:nvPr/>
        </p:nvSpPr>
        <p:spPr>
          <a:xfrm>
            <a:off x="3286116" y="2071678"/>
            <a:ext cx="44778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Нет, т.к. раствор станет  перенасыщен.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8" presetClass="entr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10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8" presetClass="entr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6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8" grpId="1"/>
      <p:bldP spid="9" grpId="0"/>
      <p:bldP spid="9" grpId="1"/>
      <p:bldP spid="10" grpId="0"/>
      <p:bldP spid="10" grpId="1"/>
      <p:bldP spid="30724" grpId="0"/>
      <p:bldP spid="30724" grpId="1"/>
      <p:bldP spid="13" grpId="0"/>
      <p:bldP spid="14" grpId="0"/>
      <p:bldP spid="14" grpId="1"/>
      <p:bldP spid="15" grpId="0"/>
      <p:bldP spid="16" grpId="0"/>
      <p:bldP spid="16" grpId="1"/>
      <p:bldP spid="18" grpId="0"/>
      <p:bldP spid="26" grpId="0"/>
      <p:bldP spid="26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074664" y="0"/>
            <a:ext cx="5069336" cy="707886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Станция </a:t>
            </a:r>
            <a:r>
              <a:rPr lang="ru-RU" sz="4000" b="1" i="1" cap="none" spc="0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Русский язык</a:t>
            </a:r>
            <a:endParaRPr lang="ru-RU" sz="4000" b="1" cap="none" spc="0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282" y="428604"/>
            <a:ext cx="24000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Вопросы по 2 балла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706" y="785794"/>
            <a:ext cx="9129294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№1. </a:t>
            </a:r>
            <a:r>
              <a:rPr lang="ru-RU" sz="2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Укажите неверное утверждение:</a:t>
            </a:r>
          </a:p>
          <a:p>
            <a:r>
              <a:rPr lang="ru-RU" sz="2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а) предложение является сложным, если в нём несколько </a:t>
            </a:r>
          </a:p>
          <a:p>
            <a:r>
              <a:rPr lang="ru-RU" sz="2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грамматических основ;</a:t>
            </a:r>
          </a:p>
          <a:p>
            <a:r>
              <a:rPr lang="ru-RU" sz="2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б)  простые предложения соединяются в сложные  только при </a:t>
            </a:r>
          </a:p>
          <a:p>
            <a:r>
              <a:rPr lang="ru-RU" sz="2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помощи союзов или союзных слов;</a:t>
            </a:r>
          </a:p>
          <a:p>
            <a:r>
              <a:rPr lang="ru-RU" sz="2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в) </a:t>
            </a:r>
            <a:r>
              <a:rPr lang="ru-RU" sz="22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r>
              <a:rPr lang="ru-RU" sz="2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сложносочинённом предложении простые предложения</a:t>
            </a:r>
          </a:p>
          <a:p>
            <a:r>
              <a:rPr lang="ru-RU" sz="2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равноправны по смыслу;</a:t>
            </a:r>
          </a:p>
          <a:p>
            <a:r>
              <a:rPr lang="ru-RU" sz="2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г) запятая между частями сложного предложения не ставится, </a:t>
            </a:r>
          </a:p>
          <a:p>
            <a:r>
              <a:rPr lang="ru-RU" sz="2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если части имеют общий член.</a:t>
            </a:r>
            <a:endParaRPr lang="ru-RU" sz="2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500306"/>
            <a:ext cx="8130111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№2. </a:t>
            </a:r>
            <a:r>
              <a:rPr lang="ru-RU" sz="2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Найдите сложные предложения.</a:t>
            </a:r>
          </a:p>
          <a:p>
            <a:r>
              <a:rPr lang="ru-RU" sz="2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а) По всей округе ливни льют, верёвки из дождинок вьют.</a:t>
            </a:r>
          </a:p>
          <a:p>
            <a:r>
              <a:rPr lang="ru-RU" sz="2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б)  Допевали петухи, ночь мешалась с днём.</a:t>
            </a:r>
          </a:p>
          <a:p>
            <a:r>
              <a:rPr lang="ru-RU" sz="2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в) Сыпучий снег летит на плечи, над головою сучья гнёт.</a:t>
            </a:r>
          </a:p>
          <a:p>
            <a:r>
              <a:rPr lang="ru-RU" sz="2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г) Огород внизу начинает чернеть, а в лесу бело.</a:t>
            </a:r>
            <a:endParaRPr lang="ru-RU" sz="2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2571744"/>
            <a:ext cx="709611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№2. </a:t>
            </a:r>
            <a:r>
              <a:rPr lang="ru-RU" sz="2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Найдите сложные предложения.</a:t>
            </a:r>
          </a:p>
          <a:p>
            <a:r>
              <a:rPr lang="ru-RU" sz="2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б)  Допевали петухи, ночь мешалась с днём.</a:t>
            </a:r>
          </a:p>
          <a:p>
            <a:r>
              <a:rPr lang="ru-RU" sz="2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г) Огород внизу начинает чернеть, а в лесу бело.</a:t>
            </a:r>
            <a:endParaRPr lang="ru-RU" sz="2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4429132"/>
            <a:ext cx="881234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№3. </a:t>
            </a:r>
            <a:r>
              <a:rPr lang="ru-RU" sz="22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Расположите  синонимы в порядке усиления степени признака.</a:t>
            </a:r>
          </a:p>
          <a:p>
            <a:r>
              <a:rPr lang="ru-RU" sz="22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а)  Колоссальный, большой, громадный.</a:t>
            </a:r>
          </a:p>
          <a:p>
            <a:r>
              <a:rPr lang="ru-RU" sz="22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б) Устремиться, ринуться, броситься, метнуться.</a:t>
            </a:r>
            <a:endParaRPr lang="ru-RU" sz="2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4500570"/>
            <a:ext cx="8812349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№3. </a:t>
            </a:r>
            <a:r>
              <a:rPr lang="ru-RU" sz="2200" b="1" i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Расположите  синонимы в порядке усиления степени признака.</a:t>
            </a:r>
          </a:p>
          <a:p>
            <a:r>
              <a:rPr lang="ru-RU" sz="2200" b="1" i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а)  </a:t>
            </a:r>
            <a:r>
              <a:rPr lang="ru-RU" b="1" i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Большой, </a:t>
            </a:r>
            <a:r>
              <a:rPr lang="ru-RU" sz="2000" b="1" i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громадный,</a:t>
            </a:r>
            <a:r>
              <a:rPr lang="ru-RU" sz="2400" b="1" i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колоссальный.</a:t>
            </a:r>
            <a:endParaRPr lang="ru-RU" sz="2200" b="1" i="1" dirty="0" smtClean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200" b="1" i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б) </a:t>
            </a:r>
            <a:r>
              <a:rPr lang="ru-RU" b="1" i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Устремиться</a:t>
            </a:r>
            <a:r>
              <a:rPr lang="ru-RU" sz="2200" b="1" i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b="1" i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броситься,</a:t>
            </a:r>
            <a:r>
              <a:rPr lang="ru-RU" sz="2200" b="1" i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ринуться, </a:t>
            </a:r>
            <a:r>
              <a:rPr lang="ru-RU" sz="2400" b="1" i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метнуться.</a:t>
            </a:r>
            <a:endParaRPr lang="ru-RU" sz="22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857232"/>
            <a:ext cx="824841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№1. </a:t>
            </a:r>
            <a:r>
              <a:rPr lang="ru-RU" sz="22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Укажите неверное утверждение:</a:t>
            </a:r>
          </a:p>
          <a:p>
            <a:r>
              <a:rPr lang="ru-RU" sz="22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б)  простые предложения соединяются в сложные  только при </a:t>
            </a:r>
          </a:p>
          <a:p>
            <a:r>
              <a:rPr lang="ru-RU" sz="22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помощи союзов или союзных слов;</a:t>
            </a:r>
          </a:p>
          <a:p>
            <a:endParaRPr lang="ru-RU" sz="22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7" grpId="0"/>
      <p:bldP spid="8" grpId="0"/>
      <p:bldP spid="8" grpId="1"/>
      <p:bldP spid="9" grpId="1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74664" y="0"/>
            <a:ext cx="5069336" cy="707886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Станция </a:t>
            </a:r>
            <a:r>
              <a:rPr lang="ru-RU" sz="4000" b="1" i="1" cap="none" spc="0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Русский язык</a:t>
            </a:r>
            <a:endParaRPr lang="ru-RU" sz="4000" b="1" cap="none" spc="0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282" y="428604"/>
            <a:ext cx="24048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Вопросы по 3 балла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720" y="928670"/>
            <a:ext cx="411888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№4. </a:t>
            </a:r>
            <a:r>
              <a:rPr lang="ru-RU" sz="22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означает выражение:</a:t>
            </a:r>
            <a:endParaRPr lang="ru-RU" sz="20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00100" y="1428736"/>
            <a:ext cx="271260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а)</a:t>
            </a:r>
            <a:r>
              <a:rPr lang="ru-RU" sz="2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22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ахиллесова пята</a:t>
            </a:r>
            <a:endParaRPr lang="ru-RU" sz="22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43504" y="1500174"/>
            <a:ext cx="27597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б)</a:t>
            </a:r>
            <a:r>
              <a:rPr lang="ru-RU" sz="2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22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козёл отпущения</a:t>
            </a:r>
            <a:endParaRPr lang="ru-RU" sz="22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1746" name="Picture 2" descr="D:\Мероприятие\Межпредметное путешествие, презентация\Межпредметное, русский язык\ахиллесова пят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1857364"/>
            <a:ext cx="1219200" cy="1803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1747" name="Picture 3" descr="D:\Мероприятие\Межпредметное путешествие, презентация\Межпредметное, русский язык\козёл 2.jpg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5643570" y="2071678"/>
            <a:ext cx="2071702" cy="15465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285720" y="4214818"/>
            <a:ext cx="626690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№5. </a:t>
            </a:r>
            <a:r>
              <a:rPr lang="ru-RU" sz="22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Назовите фразеологизмы со словом  </a:t>
            </a:r>
            <a:r>
              <a:rPr lang="ru-RU" sz="2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ЯЗЫК .</a:t>
            </a:r>
          </a:p>
          <a:p>
            <a:r>
              <a:rPr lang="ru-RU" sz="20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(За каждый фразеологизм </a:t>
            </a:r>
            <a:r>
              <a:rPr lang="ru-RU" sz="2000" b="1" i="1" u="sng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0,5 балла</a:t>
            </a:r>
            <a:r>
              <a:rPr lang="ru-RU" sz="20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endParaRPr lang="ru-RU" sz="20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1748" name="Picture 4" descr="D:\Мероприятие\Межпредметное путешествие, презентация\Межпредметное, русский язык\язык.jpg"/>
          <p:cNvPicPr>
            <a:picLocks noChangeAspect="1" noChangeArrowheads="1"/>
          </p:cNvPicPr>
          <p:nvPr/>
        </p:nvPicPr>
        <p:blipFill>
          <a:blip r:embed="rId4" cstate="print">
            <a:lum bright="10000" contrast="-10000"/>
          </a:blip>
          <a:srcRect/>
          <a:stretch>
            <a:fillRect/>
          </a:stretch>
        </p:blipFill>
        <p:spPr bwMode="auto">
          <a:xfrm>
            <a:off x="6657983" y="4071942"/>
            <a:ext cx="1676411" cy="22860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1" descr="Михаил Федорович"/>
          <p:cNvPicPr>
            <a:picLocks noChangeAspect="1" noChangeArrowheads="1"/>
          </p:cNvPicPr>
          <p:nvPr/>
        </p:nvPicPr>
        <p:blipFill>
          <a:blip r:embed="rId2" cstate="print">
            <a:lum bright="30000" contrast="30000"/>
          </a:blip>
          <a:srcRect/>
          <a:stretch>
            <a:fillRect/>
          </a:stretch>
        </p:blipFill>
        <p:spPr bwMode="auto">
          <a:xfrm>
            <a:off x="428596" y="1643050"/>
            <a:ext cx="3701787" cy="464347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4857752" y="0"/>
            <a:ext cx="4160113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Станция </a:t>
            </a:r>
            <a:r>
              <a:rPr lang="ru-RU" sz="4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История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43438" y="1643051"/>
            <a:ext cx="429059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</a:rPr>
              <a:t>Этот царь был первым из  рода </a:t>
            </a:r>
          </a:p>
          <a:p>
            <a:r>
              <a:rPr lang="ru-RU" sz="2000" dirty="0" smtClean="0">
                <a:solidFill>
                  <a:srgbClr val="C00000"/>
                </a:solidFill>
              </a:rPr>
              <a:t>Романовых, который принял в 1625г .</a:t>
            </a:r>
          </a:p>
          <a:p>
            <a:r>
              <a:rPr lang="ru-RU" sz="2000" dirty="0" smtClean="0">
                <a:solidFill>
                  <a:srgbClr val="C00000"/>
                </a:solidFill>
              </a:rPr>
              <a:t>титул </a:t>
            </a:r>
            <a:r>
              <a:rPr lang="ru-RU" sz="2000" b="1" i="1" dirty="0" smtClean="0">
                <a:solidFill>
                  <a:srgbClr val="C00000"/>
                </a:solidFill>
              </a:rPr>
              <a:t>Самодержец  Всероссийский.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572000" y="4714884"/>
            <a:ext cx="4290598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b="1" i="1" dirty="0" smtClean="0">
              <a:solidFill>
                <a:srgbClr val="C00000"/>
              </a:solidFill>
            </a:endParaRPr>
          </a:p>
          <a:p>
            <a:pPr algn="ctr"/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Михаил Федорович Романов</a:t>
            </a:r>
            <a:endParaRPr lang="ru-RU" sz="28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0" y="785794"/>
            <a:ext cx="54178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каждый правильный ответ – 1 балл.</a:t>
            </a:r>
            <a:endParaRPr lang="ru-RU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ероприятие\Межпредметное путешествие, презентация\0000985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10000" contrast="10000"/>
          </a:blip>
          <a:srcRect/>
          <a:stretch>
            <a:fillRect/>
          </a:stretch>
        </p:blipFill>
        <p:spPr bwMode="auto">
          <a:xfrm>
            <a:off x="0" y="0"/>
            <a:ext cx="9144000" cy="68848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D:\Мероприятие\Межпредметное путешествие, презентация\00009856.jpg"/>
          <p:cNvPicPr>
            <a:picLocks noChangeAspect="1" noChangeArrowheads="1"/>
          </p:cNvPicPr>
          <p:nvPr/>
        </p:nvPicPr>
        <p:blipFill>
          <a:blip r:embed="rId3" cstate="print">
            <a:lum bright="20000" contrast="20000"/>
          </a:blip>
          <a:srcRect t="4830"/>
          <a:stretch>
            <a:fillRect/>
          </a:stretch>
        </p:blipFill>
        <p:spPr bwMode="auto">
          <a:xfrm>
            <a:off x="136441" y="0"/>
            <a:ext cx="900755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500034" y="0"/>
            <a:ext cx="800105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Межпредметное путешествие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9" name="Picture 5" descr="D:\Мероприятие\Межпредметное путешествие, презентация\00041402.jpg"/>
          <p:cNvPicPr>
            <a:picLocks noChangeAspect="1" noChangeArrowheads="1"/>
          </p:cNvPicPr>
          <p:nvPr/>
        </p:nvPicPr>
        <p:blipFill>
          <a:blip r:embed="rId4" cstate="print">
            <a:lum bright="20000" contrast="20000"/>
          </a:blip>
          <a:srcRect t="5190" b="11782"/>
          <a:stretch>
            <a:fillRect/>
          </a:stretch>
        </p:blipFill>
        <p:spPr bwMode="auto">
          <a:xfrm>
            <a:off x="38905" y="0"/>
            <a:ext cx="9105095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D:\Мероприятие\Межпредметное путешествие, презентация\00009860.jpg"/>
          <p:cNvPicPr>
            <a:picLocks noChangeAspect="1" noChangeArrowheads="1"/>
          </p:cNvPicPr>
          <p:nvPr/>
        </p:nvPicPr>
        <p:blipFill>
          <a:blip r:embed="rId5" cstate="print">
            <a:lum bright="20000" contrast="20000"/>
          </a:blip>
          <a:srcRect b="8627"/>
          <a:stretch>
            <a:fillRect/>
          </a:stretch>
        </p:blipFill>
        <p:spPr bwMode="auto">
          <a:xfrm>
            <a:off x="76322" y="68001"/>
            <a:ext cx="9067678" cy="6789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3" descr="Петр I Алексеевич"/>
          <p:cNvPicPr>
            <a:picLocks noChangeAspect="1" noChangeArrowheads="1"/>
          </p:cNvPicPr>
          <p:nvPr/>
        </p:nvPicPr>
        <p:blipFill>
          <a:blip r:embed="rId2" cstate="print">
            <a:lum bright="20000" contrast="30000"/>
          </a:blip>
          <a:srcRect/>
          <a:stretch>
            <a:fillRect/>
          </a:stretch>
        </p:blipFill>
        <p:spPr bwMode="auto">
          <a:xfrm>
            <a:off x="142844" y="1428736"/>
            <a:ext cx="3781420" cy="460193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4857752" y="0"/>
            <a:ext cx="4160113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Станция </a:t>
            </a:r>
            <a:r>
              <a:rPr lang="ru-RU" sz="4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История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01529" y="1857364"/>
            <a:ext cx="50424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Этот император  «прорубил окно в Европу»</a:t>
            </a:r>
          </a:p>
          <a:p>
            <a:endParaRPr lang="ru-RU" sz="2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57686" y="5214950"/>
            <a:ext cx="44922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Петр  Алексеевич Романов</a:t>
            </a:r>
          </a:p>
          <a:p>
            <a:endParaRPr lang="ru-RU" sz="2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4" descr="Екатерина II Алексеевна"/>
          <p:cNvPicPr>
            <a:picLocks noChangeAspect="1" noChangeArrowheads="1"/>
          </p:cNvPicPr>
          <p:nvPr/>
        </p:nvPicPr>
        <p:blipFill>
          <a:blip r:embed="rId2" cstate="print">
            <a:lum bright="20000" contrast="30000"/>
          </a:blip>
          <a:srcRect/>
          <a:stretch>
            <a:fillRect/>
          </a:stretch>
        </p:blipFill>
        <p:spPr bwMode="auto">
          <a:xfrm>
            <a:off x="5035722" y="1643050"/>
            <a:ext cx="3822533" cy="435771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4160113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Станция </a:t>
            </a:r>
            <a:r>
              <a:rPr lang="ru-RU" sz="4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История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500174"/>
            <a:ext cx="4827475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Эта императрица была родом из Пруссии</a:t>
            </a:r>
          </a:p>
          <a:p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 имени София Фредерика Августа </a:t>
            </a:r>
          </a:p>
          <a:p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Ангальт-Цербстская.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85720" y="5143512"/>
            <a:ext cx="4120230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Екатерина II Алексеевна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5" descr="Александр II Николаевич"/>
          <p:cNvPicPr>
            <a:picLocks noChangeAspect="1" noChangeArrowheads="1"/>
          </p:cNvPicPr>
          <p:nvPr/>
        </p:nvPicPr>
        <p:blipFill>
          <a:blip r:embed="rId2" cstate="print">
            <a:lum bright="30000" contrast="20000"/>
          </a:blip>
          <a:srcRect/>
          <a:stretch>
            <a:fillRect/>
          </a:stretch>
        </p:blipFill>
        <p:spPr bwMode="auto">
          <a:xfrm>
            <a:off x="4572000" y="1000108"/>
            <a:ext cx="4076700" cy="514191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4160113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Станция </a:t>
            </a:r>
            <a:r>
              <a:rPr lang="ru-RU" sz="4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История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2844" y="1643050"/>
            <a:ext cx="4368504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 первый Российский император.</a:t>
            </a:r>
          </a:p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него 5 раз покушались  в течение</a:t>
            </a:r>
          </a:p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всего его императорства.</a:t>
            </a:r>
          </a:p>
          <a:p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5786" y="5286388"/>
            <a:ext cx="2402196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Александр II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6" descr="Николай II Александрович"/>
          <p:cNvPicPr>
            <a:picLocks noChangeAspect="1" noChangeArrowheads="1"/>
          </p:cNvPicPr>
          <p:nvPr/>
        </p:nvPicPr>
        <p:blipFill>
          <a:blip r:embed="rId2" cstate="print">
            <a:lum bright="10000" contrast="20000"/>
          </a:blip>
          <a:srcRect/>
          <a:stretch>
            <a:fillRect/>
          </a:stretch>
        </p:blipFill>
        <p:spPr bwMode="auto">
          <a:xfrm>
            <a:off x="4786314" y="1500174"/>
            <a:ext cx="4003678" cy="47828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4160113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Станция </a:t>
            </a:r>
            <a:r>
              <a:rPr lang="ru-RU" sz="4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История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714488"/>
            <a:ext cx="4658583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Семья этого  императора была жестоко </a:t>
            </a:r>
          </a:p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расстреляна  под Екатеринбургом.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571604" y="5429264"/>
            <a:ext cx="1810624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Николай II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625325" y="0"/>
            <a:ext cx="5499711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Станция </a:t>
            </a:r>
            <a:r>
              <a:rPr lang="ru-RU" sz="4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Информатика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1520" y="693283"/>
            <a:ext cx="48245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</a:rPr>
              <a:t>Вопросы по 1 баллу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1304718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1. Древнегреческие счеты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95936" y="1340768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6600"/>
                </a:solidFill>
              </a:rPr>
              <a:t>абак</a:t>
            </a:r>
            <a:endParaRPr lang="ru-RU" b="1" dirty="0">
              <a:solidFill>
                <a:srgbClr val="006600"/>
              </a:solidFill>
            </a:endParaRPr>
          </a:p>
        </p:txBody>
      </p:sp>
      <p:pic>
        <p:nvPicPr>
          <p:cNvPr id="10" name="Picture 4" descr="ABAK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7518" y="748149"/>
            <a:ext cx="2736850" cy="185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995936" y="2158360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6600"/>
                </a:solidFill>
              </a:rPr>
              <a:t>1995</a:t>
            </a:r>
            <a:endParaRPr lang="ru-RU" b="1" dirty="0">
              <a:solidFill>
                <a:srgbClr val="0066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9512" y="2019861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2</a:t>
            </a:r>
            <a:r>
              <a:rPr lang="ru-RU" b="1" dirty="0">
                <a:solidFill>
                  <a:srgbClr val="002060"/>
                </a:solidFill>
              </a:rPr>
              <a:t>. Год рождения операционной системы </a:t>
            </a:r>
            <a:r>
              <a:rPr lang="ru-RU" b="1" dirty="0" err="1">
                <a:solidFill>
                  <a:srgbClr val="002060"/>
                </a:solidFill>
              </a:rPr>
              <a:t>Windows</a:t>
            </a:r>
            <a:r>
              <a:rPr lang="ru-RU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79512" y="2924944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3. Основатель фирмы </a:t>
            </a:r>
            <a:r>
              <a:rPr lang="en-US" b="1" dirty="0">
                <a:solidFill>
                  <a:srgbClr val="002060"/>
                </a:solidFill>
              </a:rPr>
              <a:t>Microsoft?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9512" y="3789040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4. </a:t>
            </a:r>
            <a:r>
              <a:rPr lang="ru-RU" b="1" dirty="0">
                <a:solidFill>
                  <a:srgbClr val="002060"/>
                </a:solidFill>
              </a:rPr>
              <a:t>Правый щелчок по объекту открывает ... </a:t>
            </a:r>
            <a:r>
              <a:rPr lang="ru-RU" b="1" dirty="0" smtClean="0">
                <a:solidFill>
                  <a:srgbClr val="002060"/>
                </a:solidFill>
              </a:rPr>
              <a:t>меню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43831" y="2924944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6600"/>
                </a:solidFill>
              </a:rPr>
              <a:t>Билл Гейтс</a:t>
            </a:r>
            <a:endParaRPr lang="ru-RU" b="1" dirty="0">
              <a:solidFill>
                <a:srgbClr val="0066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67944" y="3773723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6600"/>
                </a:solidFill>
              </a:rPr>
              <a:t>контекстное</a:t>
            </a:r>
            <a:endParaRPr lang="ru-RU" b="1" dirty="0">
              <a:solidFill>
                <a:srgbClr val="006600"/>
              </a:solidFill>
            </a:endParaRPr>
          </a:p>
        </p:txBody>
      </p:sp>
      <p:pic>
        <p:nvPicPr>
          <p:cNvPr id="18" name="Рисунок 17"/>
          <p:cNvPicPr/>
          <p:nvPr/>
        </p:nvPicPr>
        <p:blipFill rotWithShape="1">
          <a:blip r:embed="rId3" cstate="print"/>
          <a:srcRect l="21660" t="35799" r="22492" b="19571"/>
          <a:stretch/>
        </p:blipFill>
        <p:spPr bwMode="auto">
          <a:xfrm>
            <a:off x="5508104" y="3645024"/>
            <a:ext cx="3317240" cy="19881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278844007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z="4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905360"/>
          </a:xfrm>
        </p:spPr>
        <p:txBody>
          <a:bodyPr>
            <a:normAutofit fontScale="25000" lnSpcReduction="20000"/>
          </a:bodyPr>
          <a:lstStyle/>
          <a:p>
            <a:r>
              <a:rPr lang="ru-RU" sz="22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Астрономия</a:t>
            </a:r>
          </a:p>
          <a:p>
            <a:r>
              <a:rPr lang="ru-RU" sz="160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Ответьте на вопрос</a:t>
            </a:r>
          </a:p>
          <a:p>
            <a:endParaRPr lang="ru-RU" sz="22200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sz="8000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sz="8000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732696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угадайте, что это: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зыблет ясный ночью луч?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тонкий пламень в твердь разит?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молния, без грозных туч,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Стремится от земли в зенит?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может быть, чтоб мерзлый пар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Среди зимы рождал пожар? 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 чём писал Ломоносов?</a:t>
            </a:r>
            <a:r>
              <a:rPr lang="ru-RU" dirty="0"/>
              <a:t>                                                                                                </a:t>
            </a:r>
          </a:p>
          <a:p>
            <a:endParaRPr lang="ru-RU" dirty="0"/>
          </a:p>
        </p:txBody>
      </p:sp>
      <p:pic>
        <p:nvPicPr>
          <p:cNvPr id="7" name="Содержимое 6" descr="bp.jpe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342650" y="1600200"/>
            <a:ext cx="3192374" cy="4525963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804704"/>
          </a:xfrm>
        </p:spPr>
        <p:txBody>
          <a:bodyPr/>
          <a:lstStyle/>
          <a:p>
            <a:r>
              <a:rPr lang="ru-RU" sz="36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угадайте, что это: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 часть солнечного излучения обладает рядом свойств: высокая химическая активность, убивает микроорганизмы, в небольших дозах благотворно влияет на организм человека.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Всё это нашло широкое применение в медицине.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это за излучение?</a:t>
            </a:r>
          </a:p>
          <a:p>
            <a:endParaRPr lang="ru-RU" dirty="0"/>
          </a:p>
        </p:txBody>
      </p:sp>
      <p:pic>
        <p:nvPicPr>
          <p:cNvPr id="5" name="Содержимое 4" descr="shirt-1462588063-47a4ffcb90131cadf5f93042a2b14914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178300" y="2102644"/>
            <a:ext cx="3521075" cy="3521075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804704"/>
          </a:xfrm>
        </p:spPr>
        <p:txBody>
          <a:bodyPr/>
          <a:lstStyle/>
          <a:p>
            <a:r>
              <a:rPr lang="ru-RU" sz="36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угадайте, что это: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</a:pPr>
            <a:r>
              <a:rPr lang="ru-RU" sz="26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будет наблюдать космонавт, находящийся на обращённой к Земле поверхности Луны, если люди на Земле в это время наблюдают лунное затмение?</a:t>
            </a:r>
          </a:p>
          <a:p>
            <a:endParaRPr lang="ru-RU" dirty="0"/>
          </a:p>
        </p:txBody>
      </p:sp>
      <p:pic>
        <p:nvPicPr>
          <p:cNvPr id="7" name="Содержимое 6" descr="Cosmonauts_Surface_of_planets_525931_600x80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241601" y="1600200"/>
            <a:ext cx="3394472" cy="4525963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804704"/>
          </a:xfrm>
        </p:spPr>
        <p:txBody>
          <a:bodyPr/>
          <a:lstStyle/>
          <a:p>
            <a:r>
              <a:rPr lang="ru-RU" sz="36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угадайте, что это: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12776"/>
            <a:ext cx="3520440" cy="4713387"/>
          </a:xfrm>
        </p:spPr>
        <p:txBody>
          <a:bodyPr>
            <a:normAutofit fontScale="62500" lnSpcReduction="20000"/>
          </a:bodyPr>
          <a:lstStyle/>
          <a:p>
            <a:pPr marL="0" lvl="0" indent="0">
              <a:lnSpc>
                <a:spcPct val="120000"/>
              </a:lnSpc>
              <a:spcBef>
                <a:spcPts val="0"/>
              </a:spcBef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Мороз и солнце; день чудесный!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</a:pP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Ещё ты дремлешь, друг прелестный-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</a:pP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Пора, красавица, проснись;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</a:pP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Открой сомкнуты негой взоры,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</a:pP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Навстречу северной Авроры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</a:pP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Звездою севера явись!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</a:pPr>
            <a:endParaRPr lang="ru-RU" sz="32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</a:pP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 какой звезде идёт речь в этом стихотворении А.С.Пушкина?</a:t>
            </a:r>
          </a:p>
        </p:txBody>
      </p:sp>
      <p:pic>
        <p:nvPicPr>
          <p:cNvPr id="6" name="Содержимое 5" descr="17f92e4061b352770215dfdcbaf2d49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30183" y="1600200"/>
            <a:ext cx="3017309" cy="4525963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5852" y="285728"/>
            <a:ext cx="6858048" cy="83099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 </a:t>
            </a:r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Станция </a:t>
            </a:r>
            <a:r>
              <a:rPr lang="ru-RU" sz="4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МАТЕМАТИКА</a:t>
            </a:r>
            <a:endParaRPr lang="ru-RU" sz="6000" dirty="0"/>
          </a:p>
        </p:txBody>
      </p:sp>
      <p:pic>
        <p:nvPicPr>
          <p:cNvPr id="2050" name="Picture 2" descr="D:\Мероприятие\Межпредметное путешествие, презентация\black_box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285720" y="1285860"/>
            <a:ext cx="3251026" cy="28876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3571868" y="1164134"/>
            <a:ext cx="521497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чёрном ящике находятся предметы, так или иначе, связанные с математикой.</a:t>
            </a:r>
          </a:p>
          <a:p>
            <a:r>
              <a:rPr lang="ru-RU" sz="2800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подсказкам вам нужно отгадать, какой предмет описывают. Каждая подсказка снижает количество набираемых баллов.</a:t>
            </a:r>
          </a:p>
          <a:p>
            <a:r>
              <a:rPr lang="ru-RU" sz="2800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Первая подсказка – 8 баллов, </a:t>
            </a:r>
          </a:p>
          <a:p>
            <a:r>
              <a:rPr lang="ru-RU" sz="2800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вторая  подсказка – 7 баллов и т.д.</a:t>
            </a:r>
            <a:endParaRPr lang="ru-RU" sz="2800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804704"/>
          </a:xfrm>
        </p:spPr>
        <p:txBody>
          <a:bodyPr/>
          <a:lstStyle/>
          <a:p>
            <a:r>
              <a:rPr lang="ru-RU" sz="36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5. угадайте, что это: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12776"/>
            <a:ext cx="3520440" cy="4713387"/>
          </a:xfrm>
        </p:spPr>
        <p:txBody>
          <a:bodyPr>
            <a:normAutofit fontScale="92500" lnSpcReduction="10000"/>
          </a:bodyPr>
          <a:lstStyle/>
          <a:p>
            <a:pPr marL="0" lvl="0" indent="0">
              <a:lnSpc>
                <a:spcPct val="120000"/>
              </a:lnSpc>
              <a:spcBef>
                <a:spcPts val="0"/>
              </a:spcBef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Она похожа на комок грязного снега. Когда она находится вблизи солнца, лед тает, а пыль и газ образуют шлейф. Движется вокруг солнца.</a:t>
            </a:r>
          </a:p>
        </p:txBody>
      </p:sp>
      <p:pic>
        <p:nvPicPr>
          <p:cNvPr id="6" name="Содержимое 5" descr="8u9on2bmgh3oe_d128fi.jpe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245792" y="1600200"/>
            <a:ext cx="3386091" cy="4525963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804704"/>
          </a:xfrm>
        </p:spPr>
        <p:txBody>
          <a:bodyPr/>
          <a:lstStyle/>
          <a:p>
            <a:r>
              <a:rPr lang="ru-RU" sz="36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6. угадайте, что это: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4784"/>
            <a:ext cx="3520440" cy="4641379"/>
          </a:xfrm>
        </p:spPr>
        <p:txBody>
          <a:bodyPr>
            <a:noAutofit/>
          </a:bodyPr>
          <a:lstStyle/>
          <a:p>
            <a:pPr marL="0" lvl="0" indent="0">
              <a:spcBef>
                <a:spcPts val="0"/>
              </a:spcBef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 одной из легенд, Гера отказывалась кормить грудью незаконнорождённых детей Зевса. Однажды, пока Гера спала, Гермес поднёс к её груди Геракла, и после того, как тот начал кормиться, Гера проснулась и оттолкнула его. Молоко, которое брызнуло при этом из груди, превратилось в …это.</a:t>
            </a:r>
          </a:p>
        </p:txBody>
      </p:sp>
      <p:pic>
        <p:nvPicPr>
          <p:cNvPr id="9" name="Содержимое 8" descr="216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178300" y="2102644"/>
            <a:ext cx="3521075" cy="3521075"/>
          </a:xfr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444664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908720"/>
            <a:ext cx="7239000" cy="554701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Ответы по астрономии</a:t>
            </a:r>
          </a:p>
          <a:p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Полярное или северное сияние</a:t>
            </a:r>
            <a:br>
              <a:rPr lang="ru-RU" sz="3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Ультрафиолетовое излучение</a:t>
            </a:r>
            <a:br>
              <a:rPr lang="ru-RU" sz="3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Солнечное затмение</a:t>
            </a:r>
            <a:br>
              <a:rPr lang="ru-RU" sz="3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Венера</a:t>
            </a:r>
            <a:br>
              <a:rPr lang="ru-RU" sz="3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32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Камета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6. Наша галактика млечный 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путь</a:t>
            </a:r>
            <a:endParaRPr lang="ru-RU" sz="3200" b="1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z="4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905360"/>
          </a:xfrm>
        </p:spPr>
        <p:txBody>
          <a:bodyPr>
            <a:normAutofit fontScale="40000" lnSpcReduction="20000"/>
          </a:bodyPr>
          <a:lstStyle/>
          <a:p>
            <a:r>
              <a:rPr lang="ru-RU" sz="13900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География</a:t>
            </a:r>
            <a:r>
              <a:rPr lang="ru-RU" sz="8000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8000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Найти и исправить ошибки </a:t>
            </a:r>
          </a:p>
          <a:p>
            <a:endParaRPr lang="ru-RU" sz="8000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Найдите и исправьте ошибку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Солнце за день устаёт,</a:t>
            </a:r>
          </a:p>
          <a:p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ночь спать оно идёт</a:t>
            </a:r>
          </a:p>
          <a:p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полянку, за лесок,</a:t>
            </a:r>
          </a:p>
          <a:p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Ровно-ровно на восток.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7" name="Содержимое 6" descr="sea-coast-nature-outdoor-ocean-horizon-sunshine-sun-sunrise-sunset-sunlight-ray-morning-wave-dawn-atmosphere-beam-coastline-dusk-idyllic-evening-twilight-reflection-tranquil-seascape-glow-majestic-tropic-vivid-sunra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35812" y="1600200"/>
            <a:ext cx="3006050" cy="4525963"/>
          </a:xfr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Найдите и исправьте ошибку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  <a:p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Каждый с детства твёрдо знает:</a:t>
            </a:r>
          </a:p>
          <a:p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Ангара в Байкал впадает.</a:t>
            </a:r>
            <a:r>
              <a:rPr lang="ru-RU" b="1" dirty="0"/>
              <a:t> </a:t>
            </a:r>
          </a:p>
          <a:p>
            <a:endParaRPr lang="ru-RU" dirty="0"/>
          </a:p>
        </p:txBody>
      </p:sp>
      <p:pic>
        <p:nvPicPr>
          <p:cNvPr id="5" name="Содержимое 4" descr="1667572813_17-sportishka-com-p-oz-baikal-pinterest-17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232536" y="1600200"/>
            <a:ext cx="3412602" cy="4525963"/>
          </a:xfr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Найдите и исправьте ошибку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Край снегов, морозов, вьюг</a:t>
            </a:r>
          </a:p>
          <a:p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Называем словом юг.    </a:t>
            </a:r>
          </a:p>
          <a:p>
            <a:endParaRPr lang="ru-RU" dirty="0"/>
          </a:p>
        </p:txBody>
      </p:sp>
      <p:pic>
        <p:nvPicPr>
          <p:cNvPr id="5" name="Содержимое 4" descr="компас-35514616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211960" y="1844824"/>
            <a:ext cx="3744415" cy="3600400"/>
          </a:xfr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Найдите и исправьте ошибку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sz="32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Знает каждый капитан:</a:t>
            </a:r>
          </a:p>
          <a:p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Волга – это океан.  </a:t>
            </a:r>
          </a:p>
          <a:p>
            <a:endParaRPr lang="ru-RU" dirty="0"/>
          </a:p>
        </p:txBody>
      </p:sp>
      <p:pic>
        <p:nvPicPr>
          <p:cNvPr id="5" name="Содержимое 4" descr="i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178300" y="1757555"/>
            <a:ext cx="3521075" cy="4211252"/>
          </a:xfr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5. Найдите и исправьте ошибку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  <a:p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Солнце и небо багряного цвета.</a:t>
            </a:r>
          </a:p>
          <a:p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Ночь начинается после рассвета.</a:t>
            </a:r>
            <a:r>
              <a:rPr lang="ru-RU" dirty="0"/>
              <a:t> </a:t>
            </a:r>
          </a:p>
          <a:p>
            <a:endParaRPr lang="ru-RU" dirty="0"/>
          </a:p>
        </p:txBody>
      </p:sp>
      <p:pic>
        <p:nvPicPr>
          <p:cNvPr id="5" name="Содержимое 4" descr="istockphoto-178798017-612x61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139952" y="1772816"/>
            <a:ext cx="3672407" cy="4320480"/>
          </a:xfr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6. Найдите и исправьте ошибку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  <a:p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Знать, ребята, вам пора,</a:t>
            </a:r>
          </a:p>
          <a:p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Байкал у нас – гора. </a:t>
            </a:r>
          </a:p>
          <a:p>
            <a:endParaRPr lang="ru-RU" dirty="0"/>
          </a:p>
        </p:txBody>
      </p:sp>
      <p:pic>
        <p:nvPicPr>
          <p:cNvPr id="5" name="Содержимое 4" descr="1647463621_58-vsegda-pomnim-com-p-ozero-baikal-foto-6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283968" y="1600200"/>
            <a:ext cx="3024336" cy="4525963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43240" y="214290"/>
            <a:ext cx="2857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предмет</a:t>
            </a:r>
            <a:endParaRPr lang="ru-RU" sz="2400" b="1" u="sng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42918"/>
            <a:ext cx="87868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52538" indent="-1252538"/>
            <a:r>
              <a:rPr lang="ru-RU" sz="2000" b="1" dirty="0" smtClean="0">
                <a:solidFill>
                  <a:srgbClr val="C00000"/>
                </a:solidFill>
              </a:rPr>
              <a:t>1. (8 баллов)</a:t>
            </a:r>
            <a:r>
              <a:rPr lang="ru-RU" dirty="0" smtClean="0"/>
              <a:t> </a:t>
            </a:r>
            <a:r>
              <a:rPr lang="ru-RU" sz="2000" b="1" i="1" dirty="0" smtClean="0">
                <a:solidFill>
                  <a:srgbClr val="002060"/>
                </a:solidFill>
              </a:rPr>
              <a:t>Историк </a:t>
            </a:r>
            <a:r>
              <a:rPr lang="en-US" sz="2000" b="1" i="1" dirty="0" smtClean="0">
                <a:solidFill>
                  <a:srgbClr val="002060"/>
                </a:solidFill>
              </a:rPr>
              <a:t>XX</a:t>
            </a:r>
            <a:r>
              <a:rPr lang="ru-RU" sz="2000" b="1" i="1" dirty="0" smtClean="0">
                <a:solidFill>
                  <a:srgbClr val="002060"/>
                </a:solidFill>
              </a:rPr>
              <a:t> века </a:t>
            </a:r>
            <a:r>
              <a:rPr lang="ru-RU" sz="2000" b="1" i="1" dirty="0" err="1" smtClean="0">
                <a:solidFill>
                  <a:srgbClr val="002060"/>
                </a:solidFill>
              </a:rPr>
              <a:t>Роуз</a:t>
            </a:r>
            <a:r>
              <a:rPr lang="ru-RU" sz="2000" b="1" i="1" dirty="0" smtClean="0">
                <a:solidFill>
                  <a:srgbClr val="002060"/>
                </a:solidFill>
              </a:rPr>
              <a:t> сказал: «Это задушевная беседа без слов, лихорадочная активность, триумф и трагедия, надежда и отчаяние, жизнь и смерть, поэзия и наука, древний Восток и современная Европа».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928802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50963" indent="-1350963"/>
            <a:r>
              <a:rPr lang="ru-RU" sz="2000" b="1" dirty="0" smtClean="0">
                <a:solidFill>
                  <a:srgbClr val="C00000"/>
                </a:solidFill>
              </a:rPr>
              <a:t>2. (7 баллов)  </a:t>
            </a:r>
            <a:r>
              <a:rPr lang="ru-RU" sz="2000" b="1" i="1" dirty="0" smtClean="0">
                <a:solidFill>
                  <a:srgbClr val="002060"/>
                </a:solidFill>
              </a:rPr>
              <a:t>Это источник множества интересных математических задач. Термины из этой области можно встретить в литературе по комбинаторике, программированию, кибернетике.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214686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50963" indent="-1350963"/>
            <a:r>
              <a:rPr lang="ru-RU" sz="2000" b="1" dirty="0" smtClean="0">
                <a:solidFill>
                  <a:srgbClr val="C00000"/>
                </a:solidFill>
              </a:rPr>
              <a:t>3. (6 баллов)  </a:t>
            </a:r>
            <a:r>
              <a:rPr lang="ru-RU" sz="2000" b="1" i="1" dirty="0" smtClean="0">
                <a:solidFill>
                  <a:srgbClr val="002060"/>
                </a:solidFill>
              </a:rPr>
              <a:t>Когда в каждой семье можно будет найти эту </a:t>
            </a:r>
            <a:r>
              <a:rPr lang="ru-RU" sz="2000" b="1" i="1" u="sng" dirty="0" smtClean="0">
                <a:solidFill>
                  <a:srgbClr val="002060"/>
                </a:solidFill>
              </a:rPr>
              <a:t>игру,</a:t>
            </a:r>
            <a:r>
              <a:rPr lang="ru-RU" sz="2000" b="1" i="1" dirty="0" smtClean="0">
                <a:solidFill>
                  <a:srgbClr val="002060"/>
                </a:solidFill>
              </a:rPr>
              <a:t> появится надежда на то, что со временем исчезнет скудость истинных государственных умов.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4214818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50963" indent="-1350963"/>
            <a:r>
              <a:rPr lang="ru-RU" sz="2000" b="1" dirty="0" smtClean="0">
                <a:solidFill>
                  <a:srgbClr val="C00000"/>
                </a:solidFill>
              </a:rPr>
              <a:t>4. (5 баллов)  </a:t>
            </a:r>
            <a:r>
              <a:rPr lang="ru-RU" sz="2000" b="1" i="1" dirty="0" smtClean="0">
                <a:solidFill>
                  <a:srgbClr val="002060"/>
                </a:solidFill>
              </a:rPr>
              <a:t>Родина – Индия. Возраст – 1500 лет. Имя  изобретателя неизвестно. Древнее старинное название – ЧАТУРАНГА.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5000636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50963" indent="-1350963"/>
            <a:r>
              <a:rPr lang="ru-RU" sz="2000" b="1" dirty="0" smtClean="0">
                <a:solidFill>
                  <a:srgbClr val="C00000"/>
                </a:solidFill>
              </a:rPr>
              <a:t>5. (4 балла)  </a:t>
            </a:r>
            <a:r>
              <a:rPr lang="ru-RU" sz="2000" b="1" i="1" dirty="0" smtClean="0">
                <a:solidFill>
                  <a:srgbClr val="002060"/>
                </a:solidFill>
              </a:rPr>
              <a:t>Уроженец Праги по имени Стейниц первым прославил своё имя в связи с этой игрой.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5715016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50963" indent="-1350963"/>
            <a:r>
              <a:rPr lang="ru-RU" sz="2000" b="1" dirty="0" smtClean="0">
                <a:solidFill>
                  <a:srgbClr val="C00000"/>
                </a:solidFill>
              </a:rPr>
              <a:t>6. (3 балла)  </a:t>
            </a:r>
            <a:r>
              <a:rPr lang="ru-RU" sz="2000" b="1" i="1" dirty="0" smtClean="0">
                <a:solidFill>
                  <a:srgbClr val="002060"/>
                </a:solidFill>
              </a:rPr>
              <a:t>Это постоянный спор двух «К».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6143644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50963" indent="-1350963"/>
            <a:r>
              <a:rPr lang="ru-RU" sz="2000" b="1" dirty="0" smtClean="0">
                <a:solidFill>
                  <a:srgbClr val="C00000"/>
                </a:solidFill>
              </a:rPr>
              <a:t>7. (2 балла)  </a:t>
            </a:r>
            <a:r>
              <a:rPr lang="ru-RU" sz="2000" b="1" i="1" dirty="0" smtClean="0">
                <a:solidFill>
                  <a:srgbClr val="002060"/>
                </a:solidFill>
              </a:rPr>
              <a:t>Это дворцовая жизнь в миниатюре.</a:t>
            </a:r>
            <a:endParaRPr lang="ru-RU" sz="2000" b="1" dirty="0">
              <a:solidFill>
                <a:srgbClr val="C00000"/>
              </a:solidFill>
            </a:endParaRPr>
          </a:p>
        </p:txBody>
      </p:sp>
      <p:pic>
        <p:nvPicPr>
          <p:cNvPr id="14" name="Picture 2" descr="D:\Мероприятие\Межпредметное путешествие, презентация\black_box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 r="9677" b="7262"/>
          <a:stretch>
            <a:fillRect/>
          </a:stretch>
        </p:blipFill>
        <p:spPr bwMode="auto">
          <a:xfrm>
            <a:off x="7786710" y="5572140"/>
            <a:ext cx="1087264" cy="9915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9" grpId="0"/>
      <p:bldP spid="10" grpId="0"/>
      <p:bldP spid="11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7. Найдите и исправьте ошибку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  <a:p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 времён далёких и поныне</a:t>
            </a:r>
          </a:p>
          <a:p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Льют дожди, как из ведра, в пустыне.</a:t>
            </a:r>
          </a:p>
          <a:p>
            <a:endParaRPr lang="ru-RU" dirty="0"/>
          </a:p>
        </p:txBody>
      </p:sp>
      <p:pic>
        <p:nvPicPr>
          <p:cNvPr id="5" name="Содержимое 4" descr="1649233585_56-vsegda-pomnim-com-p-burya-v-pustine-foto-59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355976" y="1600200"/>
            <a:ext cx="3312368" cy="4525963"/>
          </a:xfr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8. Найдите и исправьте ошибку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  <a:p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Высокие сосны слева и справа,</a:t>
            </a:r>
          </a:p>
          <a:p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Семья их лесная зовётся дубрава.</a:t>
            </a:r>
          </a:p>
          <a:p>
            <a:endParaRPr lang="ru-RU" dirty="0"/>
          </a:p>
        </p:txBody>
      </p:sp>
      <p:pic>
        <p:nvPicPr>
          <p:cNvPr id="5" name="Содержимое 4" descr="8QgVnEb026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178300" y="1772816"/>
            <a:ext cx="4354140" cy="3888432"/>
          </a:xfr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9. Найдите и исправьте ошибку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  <a:p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пруду есть развлечение:</a:t>
            </a:r>
          </a:p>
          <a:p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спине плыть по течению.</a:t>
            </a:r>
            <a:r>
              <a:rPr lang="ru-RU" dirty="0"/>
              <a:t>   </a:t>
            </a:r>
          </a:p>
          <a:p>
            <a:endParaRPr lang="ru-RU" dirty="0"/>
          </a:p>
        </p:txBody>
      </p:sp>
      <p:pic>
        <p:nvPicPr>
          <p:cNvPr id="5" name="Содержимое 4" descr="1638841033_1-krot-info-p-peizazh-s-prudom-krasivie-foto-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241601" y="1600200"/>
            <a:ext cx="3394472" cy="4525963"/>
          </a:xfr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444664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7239000" cy="533099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Не на восток, а на запад.</a:t>
            </a:r>
            <a:b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Не впадает, а вытекает.</a:t>
            </a:r>
            <a:b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Не юг, а север.</a:t>
            </a:r>
            <a:b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Не океан, а река. </a:t>
            </a:r>
            <a:b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5. Не после рассвета, а после заката. </a:t>
            </a:r>
            <a:b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6. Не гора, а озеро.</a:t>
            </a:r>
            <a:b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7. Не в пустыне, а в тропиках. </a:t>
            </a:r>
            <a:b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8. Не дубрава, а бор.</a:t>
            </a:r>
            <a:b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9. Не на пруду, а на реке, ведь течение только там. </a:t>
            </a:r>
            <a:endParaRPr lang="ru-RU" sz="32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D:\Мероприятие\Межпредметное путешествие, презентация\шах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571480"/>
            <a:ext cx="2599127" cy="21431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4" descr="D:\Мероприятие\Межпредметное путешествие, презентация\шахм.jpg"/>
          <p:cNvPicPr>
            <a:picLocks noChangeAspect="1" noChangeArrowheads="1"/>
          </p:cNvPicPr>
          <p:nvPr/>
        </p:nvPicPr>
        <p:blipFill>
          <a:blip r:embed="rId3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3500430" y="1428736"/>
            <a:ext cx="4783908" cy="414340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Мероприятие\Межпредметное путешествие, презентация\black_box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 r="12500" b="6181"/>
          <a:stretch>
            <a:fillRect/>
          </a:stretch>
        </p:blipFill>
        <p:spPr bwMode="auto">
          <a:xfrm>
            <a:off x="7358082" y="5214950"/>
            <a:ext cx="1500198" cy="14287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3428992" y="214290"/>
            <a:ext cx="2143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предмет</a:t>
            </a:r>
            <a:endParaRPr lang="ru-RU" sz="24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714356"/>
            <a:ext cx="56124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(8 баллов)  </a:t>
            </a:r>
            <a:r>
              <a:rPr lang="ru-RU" sz="2400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 рождения игры – 1974.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21442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(7 баллов)  </a:t>
            </a:r>
            <a:r>
              <a:rPr lang="ru-RU" sz="2400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Изобретатель архитектор– преподаватель вуза.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714488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01800" indent="-1701800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(6 баллов)  </a:t>
            </a:r>
            <a:r>
              <a:rPr lang="ru-RU" sz="2400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Если играть без системы, то для достижения цели понадобится миллионы лет.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2500306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01800" indent="-1701800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(5 баллов)  </a:t>
            </a:r>
            <a:r>
              <a:rPr lang="ru-RU" sz="2400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Используя определённую систему, можно достичь цели за 23 секунды.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357562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01800" indent="-1701800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(4 балла)  </a:t>
            </a:r>
            <a:r>
              <a:rPr lang="ru-RU" sz="2400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 игра – наглядное пособие по алгебре, комбинаторике, программированию.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4286256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01800" indent="-1701800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(3 балла)  </a:t>
            </a:r>
            <a:r>
              <a:rPr lang="ru-RU" sz="2400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Эту игру называют игрой столетия.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492919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01800" indent="-1701800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(2 балла)  </a:t>
            </a:r>
            <a:r>
              <a:rPr lang="ru-RU" sz="2400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Внешний вид – правильный многогранник.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5643578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01800" indent="-1701800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(1 балл)  </a:t>
            </a:r>
            <a:r>
              <a:rPr lang="ru-RU" sz="2400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Состоит из 26 разноцветных кубиков</a:t>
            </a:r>
          </a:p>
          <a:p>
            <a:pPr marL="1701800" indent="-1701800"/>
            <a:r>
              <a:rPr lang="ru-RU" sz="2400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шести цветов.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Мероприятие\Межпредметное путешествие, презентация\кубик.jpg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1500166" y="571480"/>
            <a:ext cx="6115387" cy="5643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D:\Мероприятие\Межпредметное путешествие, презентация\black_box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 r="11176" b="5556"/>
          <a:stretch>
            <a:fillRect/>
          </a:stretch>
        </p:blipFill>
        <p:spPr bwMode="auto">
          <a:xfrm>
            <a:off x="7643834" y="5357826"/>
            <a:ext cx="1285884" cy="12144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extBox 1"/>
          <p:cNvSpPr txBox="1"/>
          <p:nvPr/>
        </p:nvSpPr>
        <p:spPr>
          <a:xfrm>
            <a:off x="3714744" y="214290"/>
            <a:ext cx="20244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предмет</a:t>
            </a:r>
            <a:endParaRPr lang="ru-RU" sz="3200" b="1" u="sng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282" y="785794"/>
            <a:ext cx="86053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1.(8 баллов) </a:t>
            </a:r>
            <a:r>
              <a:rPr lang="ru-RU" sz="23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Древнейшее изобретение человечества. Его </a:t>
            </a:r>
          </a:p>
          <a:p>
            <a:pPr marL="1519238" indent="-1519238"/>
            <a:r>
              <a:rPr lang="ru-RU" sz="23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придумали римляне, правда, «размеры» этого                                                                 изобретения были короче, чем сейчас.</a:t>
            </a:r>
            <a:endParaRPr lang="ru-RU" sz="23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282" y="1857364"/>
            <a:ext cx="860532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225" indent="-1800225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2.(7 баллов) </a:t>
            </a:r>
            <a:r>
              <a:rPr lang="ru-RU" sz="23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То, что лежит в чёрном ящике, много раз на протяжении тысячелетий претерпевало изменения. Но лишь в двух случаях человечество приняло это во внимание.</a:t>
            </a:r>
            <a:endParaRPr lang="ru-RU" sz="23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844" y="3357562"/>
            <a:ext cx="8605321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225" indent="-1800225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3.(6 баллов) </a:t>
            </a:r>
            <a:r>
              <a:rPr lang="ru-RU" sz="23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Даты этих изменений известны: в первый раз – 46 год до н.э., во второй раз – 1582 г.</a:t>
            </a:r>
            <a:endParaRPr lang="ru-RU" sz="23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2844" y="4071942"/>
            <a:ext cx="8605321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225" indent="-1800225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4.(5 баллов) </a:t>
            </a:r>
            <a:r>
              <a:rPr lang="ru-RU" sz="23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Эти даты связаны с именами известнейших людей: великого императора и папы римского.</a:t>
            </a:r>
            <a:endParaRPr lang="ru-RU" sz="23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2844" y="4857760"/>
            <a:ext cx="8605321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225" indent="-1800225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5.(4 балла) </a:t>
            </a:r>
            <a:r>
              <a:rPr lang="ru-RU" sz="23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Название этого изобретения в переводе с латинского означает «долговая яма»</a:t>
            </a:r>
            <a:endParaRPr lang="ru-RU" sz="23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4282" y="5715016"/>
            <a:ext cx="8605321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225" indent="-1800225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6.(3 балла) </a:t>
            </a:r>
            <a:r>
              <a:rPr lang="ru-RU" sz="23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 изобретение связано с системой </a:t>
            </a:r>
          </a:p>
          <a:p>
            <a:pPr marL="1800225" indent="-1800225"/>
            <a:r>
              <a:rPr lang="ru-RU" sz="23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счёта больших промежутков времени.</a:t>
            </a:r>
            <a:endParaRPr lang="ru-RU" sz="23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Мероприятие\Межпредметное путешествие, презентация\кален.gif"/>
          <p:cNvPicPr>
            <a:picLocks noChangeAspect="1" noChangeArrowheads="1"/>
          </p:cNvPicPr>
          <p:nvPr/>
        </p:nvPicPr>
        <p:blipFill>
          <a:blip r:embed="rId2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1785918" y="642918"/>
            <a:ext cx="4357718" cy="57832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582</TotalTime>
  <Words>2063</Words>
  <Application>Microsoft Office PowerPoint</Application>
  <PresentationFormat>Экран (4:3)</PresentationFormat>
  <Paragraphs>260</Paragraphs>
  <Slides>43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1. угадайте, что это:</vt:lpstr>
      <vt:lpstr>2. угадайте, что это:</vt:lpstr>
      <vt:lpstr>3. угадайте, что это:</vt:lpstr>
      <vt:lpstr>4. угадайте, что это:</vt:lpstr>
      <vt:lpstr>5. угадайте, что это:</vt:lpstr>
      <vt:lpstr>6. угадайте, что это:</vt:lpstr>
      <vt:lpstr>             </vt:lpstr>
      <vt:lpstr>Слайд 33</vt:lpstr>
      <vt:lpstr>1. Найдите и исправьте ошибку</vt:lpstr>
      <vt:lpstr>2. Найдите и исправьте ошибку</vt:lpstr>
      <vt:lpstr>3. Найдите и исправьте ошибку</vt:lpstr>
      <vt:lpstr>4. Найдите и исправьте ошибку</vt:lpstr>
      <vt:lpstr>5. Найдите и исправьте ошибку</vt:lpstr>
      <vt:lpstr>6. Найдите и исправьте ошибку</vt:lpstr>
      <vt:lpstr>7. Найдите и исправьте ошибку</vt:lpstr>
      <vt:lpstr>8. Найдите и исправьте ошибку</vt:lpstr>
      <vt:lpstr>9. Найдите и исправьте ошибку</vt:lpstr>
      <vt:lpstr>     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Студент</dc:creator>
  <cp:lastModifiedBy>User</cp:lastModifiedBy>
  <cp:revision>74</cp:revision>
  <dcterms:created xsi:type="dcterms:W3CDTF">2010-04-07T09:18:02Z</dcterms:created>
  <dcterms:modified xsi:type="dcterms:W3CDTF">2023-10-30T06:01:38Z</dcterms:modified>
</cp:coreProperties>
</file>