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88" r:id="rId9"/>
    <p:sldId id="262" r:id="rId10"/>
    <p:sldId id="281" r:id="rId11"/>
    <p:sldId id="282" r:id="rId12"/>
    <p:sldId id="263" r:id="rId13"/>
    <p:sldId id="283" r:id="rId14"/>
    <p:sldId id="284" r:id="rId15"/>
    <p:sldId id="285" r:id="rId16"/>
    <p:sldId id="286" r:id="rId17"/>
    <p:sldId id="268" r:id="rId18"/>
    <p:sldId id="269" r:id="rId19"/>
    <p:sldId id="270" r:id="rId20"/>
    <p:sldId id="271" r:id="rId21"/>
    <p:sldId id="287" r:id="rId22"/>
    <p:sldId id="289" r:id="rId23"/>
    <p:sldId id="272" r:id="rId24"/>
    <p:sldId id="291" r:id="rId25"/>
    <p:sldId id="277" r:id="rId26"/>
    <p:sldId id="278" r:id="rId27"/>
    <p:sldId id="276" r:id="rId28"/>
    <p:sldId id="274" r:id="rId29"/>
    <p:sldId id="273" r:id="rId30"/>
    <p:sldId id="292" r:id="rId31"/>
    <p:sldId id="275" r:id="rId32"/>
    <p:sldId id="293" r:id="rId33"/>
    <p:sldId id="290" r:id="rId34"/>
  </p:sldIdLst>
  <p:sldSz cx="18288000" cy="10287000"/>
  <p:notesSz cx="6858000" cy="9144000"/>
  <p:embeddedFontLst>
    <p:embeddedFont>
      <p:font typeface="Calibri" pitchFamily="34" charset="0"/>
      <p:regular r:id="rId35"/>
      <p:bold r:id="rId36"/>
      <p:italic r:id="rId37"/>
      <p:boldItalic r:id="rId38"/>
    </p:embeddedFont>
    <p:embeddedFont>
      <p:font typeface="Mistral" pitchFamily="66" charset="0"/>
      <p:regular r:id="rId39"/>
    </p:embeddedFont>
    <p:embeddedFont>
      <p:font typeface="Open Sans" charset="0"/>
      <p:regular r:id="rId40"/>
    </p:embeddedFont>
    <p:embeddedFont>
      <p:font typeface="Open Sans Italics" charset="0"/>
      <p:regular r:id="rId41"/>
    </p:embeddedFont>
    <p:embeddedFont>
      <p:font typeface="Monotype Corsiva" pitchFamily="66" charset="0"/>
      <p: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CC"/>
    <a:srgbClr val="FFCC00"/>
    <a:srgbClr val="FDFDFD"/>
    <a:srgbClr val="FF7C80"/>
    <a:srgbClr val="7ED95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-132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D7C300-663E-4316-A729-5AC70BE13B06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9F4CFD-2B0F-4213-A08D-478BB37DF225}">
      <dgm:prSet custT="1"/>
      <dgm:spPr/>
      <dgm:t>
        <a:bodyPr/>
        <a:lstStyle/>
        <a:p>
          <a:pPr rtl="0"/>
          <a:r>
            <a:rPr lang="ru-RU" sz="3200" smtClean="0"/>
            <a:t>Действительно ли ты сам выбираешь профессию?</a:t>
          </a:r>
          <a:endParaRPr lang="ru-RU" sz="3200"/>
        </a:p>
      </dgm:t>
    </dgm:pt>
    <dgm:pt modelId="{BE33B331-2947-4DF2-991C-3A2FF61BBDCE}" type="parTrans" cxnId="{2B6C1EC0-C438-4050-B86A-E66BE93A3D94}">
      <dgm:prSet/>
      <dgm:spPr/>
      <dgm:t>
        <a:bodyPr/>
        <a:lstStyle/>
        <a:p>
          <a:endParaRPr lang="ru-RU" sz="3200"/>
        </a:p>
      </dgm:t>
    </dgm:pt>
    <dgm:pt modelId="{3E98FB0B-F50D-4091-B716-306FB8F73F90}" type="sibTrans" cxnId="{2B6C1EC0-C438-4050-B86A-E66BE93A3D94}">
      <dgm:prSet/>
      <dgm:spPr/>
      <dgm:t>
        <a:bodyPr/>
        <a:lstStyle/>
        <a:p>
          <a:endParaRPr lang="ru-RU" sz="3200"/>
        </a:p>
      </dgm:t>
    </dgm:pt>
    <dgm:pt modelId="{F60EA690-FA82-4DF0-BC5B-42F318358253}">
      <dgm:prSet custT="1"/>
      <dgm:spPr/>
      <dgm:t>
        <a:bodyPr/>
        <a:lstStyle/>
        <a:p>
          <a:pPr rtl="0"/>
          <a:r>
            <a:rPr lang="ru-RU" sz="3200" dirty="0" smtClean="0"/>
            <a:t>А может на твой выбор повлияли родители, которые не учитывают твои интересы или хотят таким образом реализовать свою невоплощённую мечту?</a:t>
          </a:r>
          <a:endParaRPr lang="ru-RU" sz="3200" dirty="0"/>
        </a:p>
      </dgm:t>
    </dgm:pt>
    <dgm:pt modelId="{DEEE7CF6-838D-4325-A7BC-8CB3AEB033FB}" type="parTrans" cxnId="{0441DCD2-99DC-47E7-B829-A411602153FA}">
      <dgm:prSet/>
      <dgm:spPr/>
      <dgm:t>
        <a:bodyPr/>
        <a:lstStyle/>
        <a:p>
          <a:endParaRPr lang="ru-RU" sz="3200"/>
        </a:p>
      </dgm:t>
    </dgm:pt>
    <dgm:pt modelId="{9483CE94-0CB6-46DC-987E-590F4AF20556}" type="sibTrans" cxnId="{0441DCD2-99DC-47E7-B829-A411602153FA}">
      <dgm:prSet/>
      <dgm:spPr/>
      <dgm:t>
        <a:bodyPr/>
        <a:lstStyle/>
        <a:p>
          <a:endParaRPr lang="ru-RU" sz="3200"/>
        </a:p>
      </dgm:t>
    </dgm:pt>
    <dgm:pt modelId="{0DBC71AB-5425-4027-BC20-2B3391B2A19C}">
      <dgm:prSet custT="1"/>
      <dgm:spPr/>
      <dgm:t>
        <a:bodyPr/>
        <a:lstStyle/>
        <a:p>
          <a:pPr rtl="0"/>
          <a:r>
            <a:rPr lang="ru-RU" sz="3200" dirty="0" smtClean="0"/>
            <a:t>А может ты выбираешь «за компанию» с другом или подругой?</a:t>
          </a:r>
          <a:endParaRPr lang="ru-RU" sz="3200" dirty="0"/>
        </a:p>
      </dgm:t>
    </dgm:pt>
    <dgm:pt modelId="{43977D9E-05C5-4B65-BE6B-B69DBA9595B0}" type="parTrans" cxnId="{E2CEC06B-80D5-47F4-8706-7350EE4F27F3}">
      <dgm:prSet/>
      <dgm:spPr/>
      <dgm:t>
        <a:bodyPr/>
        <a:lstStyle/>
        <a:p>
          <a:endParaRPr lang="ru-RU" sz="3200"/>
        </a:p>
      </dgm:t>
    </dgm:pt>
    <dgm:pt modelId="{197353DE-7E93-4BBC-85C1-5D704DF72B43}" type="sibTrans" cxnId="{E2CEC06B-80D5-47F4-8706-7350EE4F27F3}">
      <dgm:prSet/>
      <dgm:spPr/>
      <dgm:t>
        <a:bodyPr/>
        <a:lstStyle/>
        <a:p>
          <a:endParaRPr lang="ru-RU" sz="3200"/>
        </a:p>
      </dgm:t>
    </dgm:pt>
    <dgm:pt modelId="{C2A2AFA7-CF10-45E6-8053-50DBBCDDD037}">
      <dgm:prSet custT="1"/>
      <dgm:spPr/>
      <dgm:t>
        <a:bodyPr/>
        <a:lstStyle/>
        <a:p>
          <a:pPr rtl="0"/>
          <a:r>
            <a:rPr lang="ru-RU" sz="3200" dirty="0" smtClean="0"/>
            <a:t>А может ты выбираешь не профессию, а учебное заведение поближе к дому или то, в которое легче поступить?</a:t>
          </a:r>
          <a:endParaRPr lang="ru-RU" sz="3200" dirty="0"/>
        </a:p>
      </dgm:t>
    </dgm:pt>
    <dgm:pt modelId="{118E0190-452E-4C96-9D1A-91F56F3A17D9}" type="parTrans" cxnId="{79861FE7-308E-43C2-B4D7-977CCDD31181}">
      <dgm:prSet/>
      <dgm:spPr/>
      <dgm:t>
        <a:bodyPr/>
        <a:lstStyle/>
        <a:p>
          <a:endParaRPr lang="ru-RU" sz="3200"/>
        </a:p>
      </dgm:t>
    </dgm:pt>
    <dgm:pt modelId="{F05875CE-EA4D-4120-A017-4A50722B3A31}" type="sibTrans" cxnId="{79861FE7-308E-43C2-B4D7-977CCDD31181}">
      <dgm:prSet/>
      <dgm:spPr/>
      <dgm:t>
        <a:bodyPr/>
        <a:lstStyle/>
        <a:p>
          <a:endParaRPr lang="ru-RU" sz="3200"/>
        </a:p>
      </dgm:t>
    </dgm:pt>
    <dgm:pt modelId="{A27BBC97-0FDE-4A0E-9AA1-861694EF3539}" type="pres">
      <dgm:prSet presAssocID="{A8D7C300-663E-4316-A729-5AC70BE13B0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5EBB44-0769-4131-ACAC-D6BE8E6AD496}" type="pres">
      <dgm:prSet presAssocID="{F09F4CFD-2B0F-4213-A08D-478BB37DF22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CE764B-4D3F-4B18-B700-358E987E04D4}" type="pres">
      <dgm:prSet presAssocID="{3E98FB0B-F50D-4091-B716-306FB8F73F90}" presName="spacer" presStyleCnt="0"/>
      <dgm:spPr/>
    </dgm:pt>
    <dgm:pt modelId="{EAE41DD3-5660-49D7-B5E3-0C7249CE0F7F}" type="pres">
      <dgm:prSet presAssocID="{F60EA690-FA82-4DF0-BC5B-42F31835825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AF6E93-65DE-424A-82A5-4F5E9C98A0C3}" type="pres">
      <dgm:prSet presAssocID="{9483CE94-0CB6-46DC-987E-590F4AF20556}" presName="spacer" presStyleCnt="0"/>
      <dgm:spPr/>
    </dgm:pt>
    <dgm:pt modelId="{1F81AEC8-D390-4425-BF74-EE14B46241DE}" type="pres">
      <dgm:prSet presAssocID="{0DBC71AB-5425-4027-BC20-2B3391B2A19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343227-F7E3-431D-AE95-4B6EE88A3553}" type="pres">
      <dgm:prSet presAssocID="{197353DE-7E93-4BBC-85C1-5D704DF72B43}" presName="spacer" presStyleCnt="0"/>
      <dgm:spPr/>
    </dgm:pt>
    <dgm:pt modelId="{5253E2D1-2F3D-44A2-8C92-250B9CAE5F79}" type="pres">
      <dgm:prSet presAssocID="{C2A2AFA7-CF10-45E6-8053-50DBBCDDD03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6C1EC0-C438-4050-B86A-E66BE93A3D94}" srcId="{A8D7C300-663E-4316-A729-5AC70BE13B06}" destId="{F09F4CFD-2B0F-4213-A08D-478BB37DF225}" srcOrd="0" destOrd="0" parTransId="{BE33B331-2947-4DF2-991C-3A2FF61BBDCE}" sibTransId="{3E98FB0B-F50D-4091-B716-306FB8F73F90}"/>
    <dgm:cxn modelId="{2E8051E1-EA4C-4420-8531-4B28CD8DE188}" type="presOf" srcId="{F60EA690-FA82-4DF0-BC5B-42F318358253}" destId="{EAE41DD3-5660-49D7-B5E3-0C7249CE0F7F}" srcOrd="0" destOrd="0" presId="urn:microsoft.com/office/officeart/2005/8/layout/vList2"/>
    <dgm:cxn modelId="{79861FE7-308E-43C2-B4D7-977CCDD31181}" srcId="{A8D7C300-663E-4316-A729-5AC70BE13B06}" destId="{C2A2AFA7-CF10-45E6-8053-50DBBCDDD037}" srcOrd="3" destOrd="0" parTransId="{118E0190-452E-4C96-9D1A-91F56F3A17D9}" sibTransId="{F05875CE-EA4D-4120-A017-4A50722B3A31}"/>
    <dgm:cxn modelId="{E2CEC06B-80D5-47F4-8706-7350EE4F27F3}" srcId="{A8D7C300-663E-4316-A729-5AC70BE13B06}" destId="{0DBC71AB-5425-4027-BC20-2B3391B2A19C}" srcOrd="2" destOrd="0" parTransId="{43977D9E-05C5-4B65-BE6B-B69DBA9595B0}" sibTransId="{197353DE-7E93-4BBC-85C1-5D704DF72B43}"/>
    <dgm:cxn modelId="{B845BC62-EE04-47D7-996A-E3601DB65511}" type="presOf" srcId="{A8D7C300-663E-4316-A729-5AC70BE13B06}" destId="{A27BBC97-0FDE-4A0E-9AA1-861694EF3539}" srcOrd="0" destOrd="0" presId="urn:microsoft.com/office/officeart/2005/8/layout/vList2"/>
    <dgm:cxn modelId="{14F668AD-5AD5-4B3F-B122-82F8412609CB}" type="presOf" srcId="{F09F4CFD-2B0F-4213-A08D-478BB37DF225}" destId="{C75EBB44-0769-4131-ACAC-D6BE8E6AD496}" srcOrd="0" destOrd="0" presId="urn:microsoft.com/office/officeart/2005/8/layout/vList2"/>
    <dgm:cxn modelId="{DA321D52-B74D-4DA6-9ADF-57D3F98703EA}" type="presOf" srcId="{0DBC71AB-5425-4027-BC20-2B3391B2A19C}" destId="{1F81AEC8-D390-4425-BF74-EE14B46241DE}" srcOrd="0" destOrd="0" presId="urn:microsoft.com/office/officeart/2005/8/layout/vList2"/>
    <dgm:cxn modelId="{35018F83-30B0-44C3-A359-C08E241EDD48}" type="presOf" srcId="{C2A2AFA7-CF10-45E6-8053-50DBBCDDD037}" destId="{5253E2D1-2F3D-44A2-8C92-250B9CAE5F79}" srcOrd="0" destOrd="0" presId="urn:microsoft.com/office/officeart/2005/8/layout/vList2"/>
    <dgm:cxn modelId="{0441DCD2-99DC-47E7-B829-A411602153FA}" srcId="{A8D7C300-663E-4316-A729-5AC70BE13B06}" destId="{F60EA690-FA82-4DF0-BC5B-42F318358253}" srcOrd="1" destOrd="0" parTransId="{DEEE7CF6-838D-4325-A7BC-8CB3AEB033FB}" sibTransId="{9483CE94-0CB6-46DC-987E-590F4AF20556}"/>
    <dgm:cxn modelId="{43FF5C4C-A4A7-425B-9423-B1B187789BE3}" type="presParOf" srcId="{A27BBC97-0FDE-4A0E-9AA1-861694EF3539}" destId="{C75EBB44-0769-4131-ACAC-D6BE8E6AD496}" srcOrd="0" destOrd="0" presId="urn:microsoft.com/office/officeart/2005/8/layout/vList2"/>
    <dgm:cxn modelId="{0F93452B-E8C9-414B-A7D8-BA9B7E6244B3}" type="presParOf" srcId="{A27BBC97-0FDE-4A0E-9AA1-861694EF3539}" destId="{95CE764B-4D3F-4B18-B700-358E987E04D4}" srcOrd="1" destOrd="0" presId="urn:microsoft.com/office/officeart/2005/8/layout/vList2"/>
    <dgm:cxn modelId="{D8127280-5B09-465C-BB13-024702A52FD9}" type="presParOf" srcId="{A27BBC97-0FDE-4A0E-9AA1-861694EF3539}" destId="{EAE41DD3-5660-49D7-B5E3-0C7249CE0F7F}" srcOrd="2" destOrd="0" presId="urn:microsoft.com/office/officeart/2005/8/layout/vList2"/>
    <dgm:cxn modelId="{EAFDF84C-23CC-4BE5-AA35-F0B1EEFEE1BA}" type="presParOf" srcId="{A27BBC97-0FDE-4A0E-9AA1-861694EF3539}" destId="{17AF6E93-65DE-424A-82A5-4F5E9C98A0C3}" srcOrd="3" destOrd="0" presId="urn:microsoft.com/office/officeart/2005/8/layout/vList2"/>
    <dgm:cxn modelId="{E2499687-3838-4388-9E85-BEC28A3CEAC8}" type="presParOf" srcId="{A27BBC97-0FDE-4A0E-9AA1-861694EF3539}" destId="{1F81AEC8-D390-4425-BF74-EE14B46241DE}" srcOrd="4" destOrd="0" presId="urn:microsoft.com/office/officeart/2005/8/layout/vList2"/>
    <dgm:cxn modelId="{917F6E62-6AF6-47B3-BA12-EE987FE6E5BC}" type="presParOf" srcId="{A27BBC97-0FDE-4A0E-9AA1-861694EF3539}" destId="{D4343227-F7E3-431D-AE95-4B6EE88A3553}" srcOrd="5" destOrd="0" presId="urn:microsoft.com/office/officeart/2005/8/layout/vList2"/>
    <dgm:cxn modelId="{5D09BF6C-A343-428D-BDAE-951AD74AEBE1}" type="presParOf" srcId="{A27BBC97-0FDE-4A0E-9AA1-861694EF3539}" destId="{5253E2D1-2F3D-44A2-8C92-250B9CAE5F7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5EBB44-0769-4131-ACAC-D6BE8E6AD496}">
      <dsp:nvSpPr>
        <dsp:cNvPr id="0" name=""/>
        <dsp:cNvSpPr/>
      </dsp:nvSpPr>
      <dsp:spPr>
        <a:xfrm>
          <a:off x="0" y="2473"/>
          <a:ext cx="17262475" cy="12077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smtClean="0"/>
            <a:t>Действительно ли ты сам выбираешь профессию?</a:t>
          </a:r>
          <a:endParaRPr lang="ru-RU" sz="3200" kern="1200"/>
        </a:p>
      </dsp:txBody>
      <dsp:txXfrm>
        <a:off x="0" y="2473"/>
        <a:ext cx="17262475" cy="1207764"/>
      </dsp:txXfrm>
    </dsp:sp>
    <dsp:sp modelId="{EAE41DD3-5660-49D7-B5E3-0C7249CE0F7F}">
      <dsp:nvSpPr>
        <dsp:cNvPr id="0" name=""/>
        <dsp:cNvSpPr/>
      </dsp:nvSpPr>
      <dsp:spPr>
        <a:xfrm>
          <a:off x="0" y="1223836"/>
          <a:ext cx="17262475" cy="12077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А может на твой выбор повлияли родители, которые не учитывают твои интересы или хотят таким образом реализовать свою невоплощённую мечту?</a:t>
          </a:r>
          <a:endParaRPr lang="ru-RU" sz="3200" kern="1200" dirty="0"/>
        </a:p>
      </dsp:txBody>
      <dsp:txXfrm>
        <a:off x="0" y="1223836"/>
        <a:ext cx="17262475" cy="1207764"/>
      </dsp:txXfrm>
    </dsp:sp>
    <dsp:sp modelId="{1F81AEC8-D390-4425-BF74-EE14B46241DE}">
      <dsp:nvSpPr>
        <dsp:cNvPr id="0" name=""/>
        <dsp:cNvSpPr/>
      </dsp:nvSpPr>
      <dsp:spPr>
        <a:xfrm>
          <a:off x="0" y="2445199"/>
          <a:ext cx="17262475" cy="12077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А может ты выбираешь «за компанию» с другом или подругой?</a:t>
          </a:r>
          <a:endParaRPr lang="ru-RU" sz="3200" kern="1200" dirty="0"/>
        </a:p>
      </dsp:txBody>
      <dsp:txXfrm>
        <a:off x="0" y="2445199"/>
        <a:ext cx="17262475" cy="1207764"/>
      </dsp:txXfrm>
    </dsp:sp>
    <dsp:sp modelId="{5253E2D1-2F3D-44A2-8C92-250B9CAE5F79}">
      <dsp:nvSpPr>
        <dsp:cNvPr id="0" name=""/>
        <dsp:cNvSpPr/>
      </dsp:nvSpPr>
      <dsp:spPr>
        <a:xfrm>
          <a:off x="0" y="3666562"/>
          <a:ext cx="17262475" cy="12077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А может ты выбираешь не профессию, а учебное заведение поближе к дому или то, в которое легче поступить?</a:t>
          </a:r>
          <a:endParaRPr lang="ru-RU" sz="3200" kern="1200" dirty="0"/>
        </a:p>
      </dsp:txBody>
      <dsp:txXfrm>
        <a:off x="0" y="3666562"/>
        <a:ext cx="17262475" cy="12077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3.png"/><Relationship Id="rId7" Type="http://schemas.openxmlformats.org/officeDocument/2006/relationships/slide" Target="slide2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22.xml"/><Relationship Id="rId5" Type="http://schemas.openxmlformats.org/officeDocument/2006/relationships/slide" Target="slide6.xml"/><Relationship Id="rId10" Type="http://schemas.openxmlformats.org/officeDocument/2006/relationships/hyperlink" Target="http://www.magrokol.ru/priyomnaya-komissiya.htm" TargetMode="External"/><Relationship Id="rId4" Type="http://schemas.openxmlformats.org/officeDocument/2006/relationships/slide" Target="slide7.xml"/><Relationship Id="rId9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12.xml"/><Relationship Id="rId7" Type="http://schemas.openxmlformats.org/officeDocument/2006/relationships/slide" Target="slide1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slide" Target="slide16.xml"/><Relationship Id="rId4" Type="http://schemas.openxmlformats.org/officeDocument/2006/relationships/image" Target="../media/image4.jpeg"/><Relationship Id="rId9" Type="http://schemas.openxmlformats.org/officeDocument/2006/relationships/slide" Target="slide1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image" Target="../media/image8.png"/><Relationship Id="rId7" Type="http://schemas.openxmlformats.org/officeDocument/2006/relationships/slide" Target="slide1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ir-center.ru/Pytyah/work/cznpy.asp?rn=%CA%EE%ED%E4%E8%ED%F1%EA%E8%E9%20%F0%E0%E9%EE%ED&amp;ActivityScopeNoStandart=True&amp;SearchType=1&amp;Region=86&amp;Okato=141544&amp;HideWithEmptySalary=False&amp;ShowOnlyWithEmployerInfo=False&amp;ShowOnlyWithHousing=False&amp;Sort=5&amp;PageSize=0&amp;SpecialCategories=False&amp;Grid-sort=&amp;Grid-page=1&amp;Grid-pageSize=25&amp;Grid-group=&amp;Grid-filter=" TargetMode="External"/><Relationship Id="rId5" Type="http://schemas.openxmlformats.org/officeDocument/2006/relationships/slide" Target="slide11.xml"/><Relationship Id="rId10" Type="http://schemas.openxmlformats.org/officeDocument/2006/relationships/slide" Target="slide3.xml"/><Relationship Id="rId4" Type="http://schemas.openxmlformats.org/officeDocument/2006/relationships/image" Target="../media/image9.png"/><Relationship Id="rId9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kolkovo.ru/public/media/documents/research/sedec/SKOLKOVO_SEDeC_Atlas_2.0.pdf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://rodn-i-k.narod.ru/vidi_testov/testi_po_proforientacii.html" TargetMode="External"/><Relationship Id="rId7" Type="http://schemas.openxmlformats.org/officeDocument/2006/relationships/image" Target="../media/image12.jpeg"/><Relationship Id="rId2" Type="http://schemas.openxmlformats.org/officeDocument/2006/relationships/hyperlink" Target="https://proforientator.ru/tests/test_konsultatsiya-net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3.xml"/><Relationship Id="rId4" Type="http://schemas.openxmlformats.org/officeDocument/2006/relationships/hyperlink" Target="https://onlinetestpad.com/ru/tests/psychological/proforientation" TargetMode="External"/><Relationship Id="rId9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hyperlink" Target="http://prof.biografguru.ru/" TargetMode="External"/><Relationship Id="rId7" Type="http://schemas.openxmlformats.org/officeDocument/2006/relationships/image" Target="../media/image17.jpeg"/><Relationship Id="rId2" Type="http://schemas.openxmlformats.org/officeDocument/2006/relationships/hyperlink" Target="https://proforientator.ru/professions/?COUNT=36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hyperlink" Target="https://www.navigatum.ru/videofilmyi-dlya-starsheklassnikov.html#film" TargetMode="External"/><Relationship Id="rId4" Type="http://schemas.openxmlformats.org/officeDocument/2006/relationships/hyperlink" Target="https://edunews.ru/professii/obzor/" TargetMode="External"/><Relationship Id="rId9" Type="http://schemas.openxmlformats.org/officeDocument/2006/relationships/hyperlink" Target="http://www.skolkovo.ru/public/media/documents/research/sedec/SKOLKOVO_SEDeC_Atlas_2.0.pdf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25.xml"/><Relationship Id="rId7" Type="http://schemas.openxmlformats.org/officeDocument/2006/relationships/slide" Target="slide28.xml"/><Relationship Id="rId12" Type="http://schemas.openxmlformats.org/officeDocument/2006/relationships/slide" Target="slide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7.xml"/><Relationship Id="rId11" Type="http://schemas.openxmlformats.org/officeDocument/2006/relationships/slide" Target="slide32.xml"/><Relationship Id="rId5" Type="http://schemas.openxmlformats.org/officeDocument/2006/relationships/slide" Target="slide26.xml"/><Relationship Id="rId10" Type="http://schemas.openxmlformats.org/officeDocument/2006/relationships/slide" Target="slide31.xml"/><Relationship Id="rId4" Type="http://schemas.openxmlformats.org/officeDocument/2006/relationships/slide" Target="slide24.xml"/><Relationship Id="rId9" Type="http://schemas.openxmlformats.org/officeDocument/2006/relationships/slide" Target="slide3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stroitelstvo/malyar.html" TargetMode="Externa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hyperlink" Target="https://edunews.ru/professii/obzor/stroitelstvo/shtukatur.html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tehnicheskie/svarshchik.html" TargetMode="Externa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transportnye/avtomehanik.html" TargetMode="External"/><Relationship Id="rId7" Type="http://schemas.openxmlformats.org/officeDocument/2006/relationships/image" Target="../media/image23.jpeg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hyperlink" Target="https://edunews.ru/professii/obzor/transportnye/voditel.html" TargetMode="External"/><Relationship Id="rId4" Type="http://schemas.openxmlformats.org/officeDocument/2006/relationships/hyperlink" Target="https://edunews.ru/professii/obzor/tehnicheskie/slesar-remontnik.htm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agrarnye/mekhanizator-selskogo-hozyajstva.html" TargetMode="Externa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pischa/povar-konditer.html" TargetMode="Externa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pedagogical/vospitatel-detskogo-sada.html" TargetMode="Externa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agrarnye/agronom.html" TargetMode="Externa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ofisnye-professii/dokumentoved.html" TargetMode="Externa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hyperlink" Target="https://edunews.ru/professii/obzor/ofisnye-professii/arhivarius.html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news.ru/professii/obzor/pischa/povar.html" TargetMode="Externa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hyperlink" Target="https://edunews.ru/professii/obzor/stroitelstvo/kamenshchik.htm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3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1028700"/>
            <a:ext cx="6737011" cy="4687216"/>
          </a:xfrm>
          <a:prstGeom prst="rect">
            <a:avLst/>
          </a:prstGeom>
          <a:solidFill>
            <a:srgbClr val="F9FFFF"/>
          </a:solidFill>
        </p:spPr>
      </p:sp>
      <p:sp>
        <p:nvSpPr>
          <p:cNvPr id="3" name="TextBox 3"/>
          <p:cNvSpPr txBox="1"/>
          <p:nvPr/>
        </p:nvSpPr>
        <p:spPr>
          <a:xfrm>
            <a:off x="-191102" y="3375112"/>
            <a:ext cx="9555306" cy="45397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1827"/>
              </a:lnSpc>
            </a:pPr>
            <a:r>
              <a:rPr lang="en-US" sz="10400" b="1" spc="-124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Как</a:t>
            </a:r>
            <a:r>
              <a:rPr lang="en-US" sz="10400" b="1" spc="-124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  <a:p>
            <a:pPr algn="r">
              <a:lnSpc>
                <a:spcPts val="11827"/>
              </a:lnSpc>
            </a:pPr>
            <a:r>
              <a:rPr lang="en-US" sz="10400" b="1" spc="-124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выбрать</a:t>
            </a:r>
            <a:r>
              <a:rPr lang="en-US" sz="10400" b="1" spc="-124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10400" b="1" spc="-124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профессию</a:t>
            </a:r>
            <a:endParaRPr lang="en-US" sz="10400" b="1" spc="-124" dirty="0">
              <a:solidFill>
                <a:srgbClr val="1867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pSp>
        <p:nvGrpSpPr>
          <p:cNvPr id="4" name="Group 4"/>
          <p:cNvGrpSpPr/>
          <p:nvPr/>
        </p:nvGrpSpPr>
        <p:grpSpPr>
          <a:xfrm rot="5400000">
            <a:off x="-5471" y="5471"/>
            <a:ext cx="6839052" cy="6828110"/>
            <a:chOff x="0" y="0"/>
            <a:chExt cx="6350000" cy="63398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867BE"/>
            </a:solidFill>
          </p:spPr>
        </p:sp>
      </p:grpSp>
      <p:grpSp>
        <p:nvGrpSpPr>
          <p:cNvPr id="6" name="Group 6"/>
          <p:cNvGrpSpPr/>
          <p:nvPr/>
        </p:nvGrpSpPr>
        <p:grpSpPr>
          <a:xfrm rot="-10800000">
            <a:off x="3968017" y="1028700"/>
            <a:ext cx="7019505" cy="2326103"/>
            <a:chOff x="0" y="0"/>
            <a:chExt cx="9359340" cy="3101471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0" y="0"/>
              <a:ext cx="9359340" cy="795544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0" y="795544"/>
              <a:ext cx="9359340" cy="795544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0" y="1510383"/>
              <a:ext cx="9359340" cy="795544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0" y="2305927"/>
              <a:ext cx="9359340" cy="795544"/>
            </a:xfrm>
            <a:prstGeom prst="rect">
              <a:avLst/>
            </a:prstGeom>
          </p:spPr>
        </p:pic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1551754" y="3861948"/>
            <a:ext cx="5571938" cy="3343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2"/>
          <p:cNvSpPr txBox="1"/>
          <p:nvPr/>
        </p:nvSpPr>
        <p:spPr>
          <a:xfrm>
            <a:off x="1915601" y="9072880"/>
            <a:ext cx="5850109" cy="4698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800" spc="84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Памятка</a:t>
            </a:r>
            <a:r>
              <a:rPr lang="en-US" sz="2800" spc="84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spc="84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</a:t>
            </a:r>
            <a:r>
              <a:rPr lang="en-US" sz="2800" spc="84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spc="84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абитуриентов</a:t>
            </a:r>
            <a:endParaRPr lang="en-US" sz="2800" spc="84" dirty="0">
              <a:solidFill>
                <a:srgbClr val="1867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0962698" y="7427595"/>
            <a:ext cx="6750050" cy="2462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2400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Богданова</a:t>
            </a:r>
            <a:r>
              <a:rPr lang="en-US" sz="2400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Ольга</a:t>
            </a:r>
            <a:r>
              <a:rPr lang="en-US" sz="2400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Александровна</a:t>
            </a:r>
            <a:endParaRPr lang="en-US" sz="2400" dirty="0">
              <a:solidFill>
                <a:srgbClr val="1867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4759"/>
              </a:lnSpc>
            </a:pPr>
            <a:r>
              <a:rPr lang="en-US" sz="2400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педагог-психолог</a:t>
            </a:r>
            <a:r>
              <a:rPr lang="en-US" sz="2400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lnSpc>
                <a:spcPts val="4759"/>
              </a:lnSpc>
            </a:pPr>
            <a:r>
              <a:rPr lang="en-US" sz="2400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 "</a:t>
            </a:r>
            <a:r>
              <a:rPr lang="en-US" sz="2400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Междуреченский</a:t>
            </a:r>
            <a:r>
              <a:rPr lang="en-US" sz="2400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агропромышленный</a:t>
            </a:r>
            <a:r>
              <a:rPr lang="en-US" sz="2400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колледж</a:t>
            </a:r>
            <a:r>
              <a:rPr lang="en-US" sz="2400" dirty="0">
                <a:solidFill>
                  <a:srgbClr val="1867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865298" y="879942"/>
            <a:ext cx="6192322" cy="25648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5040"/>
              </a:lnSpc>
            </a:pP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Лучшее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,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что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есть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 в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жизни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, -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возможность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заниматься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делом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,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которое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того</a:t>
            </a:r>
            <a:r>
              <a:rPr lang="en-US" sz="3600" dirty="0">
                <a:solidFill>
                  <a:srgbClr val="1C30A5"/>
                </a:solidFill>
                <a:latin typeface="Mistral" panose="03090702030407020403" pitchFamily="66" charset="0"/>
              </a:rPr>
              <a:t> </a:t>
            </a:r>
            <a:r>
              <a:rPr lang="en-US" sz="3600" dirty="0" err="1">
                <a:solidFill>
                  <a:srgbClr val="1C30A5"/>
                </a:solidFill>
                <a:latin typeface="Mistral" panose="03090702030407020403" pitchFamily="66" charset="0"/>
              </a:rPr>
              <a:t>стоит</a:t>
            </a:r>
            <a:endParaRPr lang="en-US" sz="3600" dirty="0">
              <a:solidFill>
                <a:srgbClr val="1C30A5"/>
              </a:solidFill>
              <a:latin typeface="Mistral" panose="03090702030407020403" pitchFamily="66" charset="0"/>
            </a:endParaRPr>
          </a:p>
          <a:p>
            <a:pPr algn="r">
              <a:lnSpc>
                <a:spcPts val="5040"/>
              </a:lnSpc>
            </a:pPr>
            <a:r>
              <a:rPr lang="en-US" sz="2800" i="1" dirty="0" err="1">
                <a:solidFill>
                  <a:srgbClr val="1C30A5"/>
                </a:solidFill>
                <a:latin typeface="Mistral" panose="03090702030407020403" pitchFamily="66" charset="0"/>
              </a:rPr>
              <a:t>Т.Рузвельт</a:t>
            </a:r>
            <a:endParaRPr lang="en-US" sz="2800" i="1" dirty="0">
              <a:solidFill>
                <a:srgbClr val="1C30A5"/>
              </a:solidFill>
              <a:latin typeface="Mistral" panose="03090702030407020403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73587"/>
            <a:ext cx="17373600" cy="8343900"/>
          </a:xfrm>
        </p:spPr>
        <p:txBody>
          <a:bodyPr>
            <a:noAutofit/>
          </a:bodyPr>
          <a:lstStyle/>
          <a:p>
            <a:pPr marL="0" indent="108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Ты закончил школу и множество самых разных вопросов возникает перед тобой. И, может быть, самый важный – какую профессию выбрать. </a:t>
            </a:r>
          </a:p>
          <a:p>
            <a:pPr marL="0" indent="108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Чтобы не </a:t>
            </a:r>
            <a:r>
              <a:rPr lang="ru-RU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ошибиться</a:t>
            </a: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 и быть уверенным в своём выборе, надо разобраться в самом себе, в своих возможностях, интересах, склонностях.</a:t>
            </a:r>
          </a:p>
          <a:p>
            <a:pPr marL="0" indent="108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И чтобы выбрать дело по душе стоит узнать подробнее о существующих профессиях, их спросе на рынке труда.</a:t>
            </a:r>
          </a:p>
          <a:p>
            <a:pPr marL="0" indent="108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Кроме того, тебе нужна информация о том, где и в каких учебных заведениях ты можешь получить выбранную профессию, специальность.</a:t>
            </a:r>
          </a:p>
          <a:p>
            <a:pPr marL="0" indent="108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Если ты остановил свой выбор на Междуреченском агропромышленном колледже, то тебе важно познакомиться с профессиями и специальностями, по которым осуществляется набор в 2020 году.</a:t>
            </a:r>
          </a:p>
          <a:p>
            <a:pPr marL="0" indent="108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Ответить тебе на все эти вопросы поможет наша информация. Пройдя по </a:t>
            </a:r>
            <a:r>
              <a:rPr lang="ru-RU" sz="2800" b="1" u="sng" dirty="0" smtClean="0">
                <a:solidFill>
                  <a:srgbClr val="FFCC00"/>
                </a:solidFill>
              </a:rPr>
              <a:t>гиперссылкам</a:t>
            </a: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ты узнаешь ещё больше.</a:t>
            </a:r>
          </a:p>
          <a:p>
            <a:pPr marL="0" indent="108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Мы надеемся, что ты сделаешь правильный выбор.</a:t>
            </a:r>
          </a:p>
          <a:p>
            <a:pPr marL="0" indent="108000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i="1" dirty="0" smtClean="0">
                <a:solidFill>
                  <a:srgbClr val="FFC000"/>
                </a:solidFill>
              </a:rPr>
              <a:t>Помни, что жизнь – это любовь. Научиться можно только тому, что любишь.</a:t>
            </a:r>
          </a:p>
          <a:p>
            <a:pPr marL="0" indent="108000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FFFF00"/>
                </a:solidFill>
              </a:rPr>
              <a:t>Удачи тебе!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4958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>
                <a:solidFill>
                  <a:schemeClr val="bg1"/>
                </a:solidFill>
              </a:rPr>
              <a:t>Дорогой друг!</a:t>
            </a:r>
            <a:endParaRPr lang="ru-RU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255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Выноска-облако 8"/>
          <p:cNvSpPr/>
          <p:nvPr/>
        </p:nvSpPr>
        <p:spPr>
          <a:xfrm>
            <a:off x="1595848" y="600213"/>
            <a:ext cx="2895600" cy="2362200"/>
          </a:xfrm>
          <a:prstGeom prst="cloudCallout">
            <a:avLst>
              <a:gd name="adj1" fmla="val 124531"/>
              <a:gd name="adj2" fmla="val 7540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FF00"/>
                </a:solidFill>
                <a:hlinkClick r:id="rId2" action="ppaction://hlinksldjump"/>
              </a:rPr>
              <a:t>Что такое профессия?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0" name="AutoShape 2" descr="Подростковые проблемы: как помочь ребенку выбрать профессию и ..."/>
          <p:cNvSpPr>
            <a:spLocks noChangeAspect="1" noChangeArrowheads="1"/>
          </p:cNvSpPr>
          <p:nvPr/>
        </p:nvSpPr>
        <p:spPr bwMode="auto">
          <a:xfrm>
            <a:off x="155574" y="-144463"/>
            <a:ext cx="3349625" cy="33496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115" y="4030163"/>
            <a:ext cx="4022438" cy="268326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Выноска-облако 12"/>
          <p:cNvSpPr/>
          <p:nvPr/>
        </p:nvSpPr>
        <p:spPr>
          <a:xfrm>
            <a:off x="3122024" y="7840509"/>
            <a:ext cx="2895600" cy="2362200"/>
          </a:xfrm>
          <a:prstGeom prst="cloudCallout">
            <a:avLst>
              <a:gd name="adj1" fmla="val 74907"/>
              <a:gd name="adj2" fmla="val -12429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hlinkClick r:id="rId4" action="ppaction://hlinksldjump"/>
              </a:rPr>
              <a:t>Ошибки при выборе профессии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Выноска-облако 13"/>
          <p:cNvSpPr/>
          <p:nvPr/>
        </p:nvSpPr>
        <p:spPr>
          <a:xfrm>
            <a:off x="880559" y="6191332"/>
            <a:ext cx="2895600" cy="2362200"/>
          </a:xfrm>
          <a:prstGeom prst="cloudCallout">
            <a:avLst>
              <a:gd name="adj1" fmla="val 122024"/>
              <a:gd name="adj2" fmla="val -7452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hlinkClick r:id="rId5" action="ppaction://hlinksldjump"/>
              </a:rPr>
              <a:t>Секреты выбора профессии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Выноска-облако 14"/>
          <p:cNvSpPr/>
          <p:nvPr/>
        </p:nvSpPr>
        <p:spPr>
          <a:xfrm>
            <a:off x="457200" y="3411445"/>
            <a:ext cx="3505200" cy="2362200"/>
          </a:xfrm>
          <a:prstGeom prst="cloudCallout">
            <a:avLst>
              <a:gd name="adj1" fmla="val 153102"/>
              <a:gd name="adj2" fmla="val -17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hlinkClick r:id="rId6" action="ppaction://hlinksldjump"/>
              </a:rPr>
              <a:t>Классификация  профессий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Выноска-облако 15"/>
          <p:cNvSpPr/>
          <p:nvPr/>
        </p:nvSpPr>
        <p:spPr>
          <a:xfrm>
            <a:off x="13335000" y="892806"/>
            <a:ext cx="2895600" cy="2362200"/>
          </a:xfrm>
          <a:prstGeom prst="cloudCallout">
            <a:avLst>
              <a:gd name="adj1" fmla="val -122587"/>
              <a:gd name="adj2" fmla="val 74174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hlinkClick r:id="rId7" action="ppaction://hlinksldjump"/>
              </a:rPr>
              <a:t>Хорошо ли я знаю себя?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14699343" y="2990270"/>
            <a:ext cx="2895600" cy="2362200"/>
          </a:xfrm>
          <a:prstGeom prst="cloudCallout">
            <a:avLst>
              <a:gd name="adj1" fmla="val -159179"/>
              <a:gd name="adj2" fmla="val 2563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hlinkClick r:id="rId8" action="ppaction://hlinksldjump"/>
              </a:rPr>
              <a:t>Полезные советы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Выноска-облако 17"/>
          <p:cNvSpPr/>
          <p:nvPr/>
        </p:nvSpPr>
        <p:spPr>
          <a:xfrm>
            <a:off x="6017624" y="68300"/>
            <a:ext cx="2895600" cy="2362200"/>
          </a:xfrm>
          <a:prstGeom prst="cloudCallout">
            <a:avLst>
              <a:gd name="adj1" fmla="val 9744"/>
              <a:gd name="adj2" fmla="val 102439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hlinkClick r:id="rId9" action="ppaction://hlinksldjump"/>
              </a:rPr>
              <a:t>Мир профессий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Выноска-облако 18"/>
          <p:cNvSpPr/>
          <p:nvPr/>
        </p:nvSpPr>
        <p:spPr>
          <a:xfrm>
            <a:off x="15115504" y="5773645"/>
            <a:ext cx="2895600" cy="2362200"/>
          </a:xfrm>
          <a:prstGeom prst="cloudCallout">
            <a:avLst>
              <a:gd name="adj1" fmla="val -164191"/>
              <a:gd name="adj2" fmla="val -3335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hlinkClick r:id="rId10"/>
              </a:rPr>
              <a:t>Куда пойти учиться?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Выноска-облако 19"/>
          <p:cNvSpPr/>
          <p:nvPr/>
        </p:nvSpPr>
        <p:spPr>
          <a:xfrm>
            <a:off x="10896600" y="7734300"/>
            <a:ext cx="4191000" cy="2362200"/>
          </a:xfrm>
          <a:prstGeom prst="cloudCallout">
            <a:avLst>
              <a:gd name="adj1" fmla="val -87499"/>
              <a:gd name="adj2" fmla="val -7759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hlinkClick r:id="rId11" action="ppaction://hlinksldjump"/>
              </a:rPr>
              <a:t>Профессии Междуреченского колледжа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Выноска-облако 22"/>
          <p:cNvSpPr/>
          <p:nvPr/>
        </p:nvSpPr>
        <p:spPr>
          <a:xfrm>
            <a:off x="9977849" y="68300"/>
            <a:ext cx="2895600" cy="2362200"/>
          </a:xfrm>
          <a:prstGeom prst="cloudCallout">
            <a:avLst>
              <a:gd name="adj1" fmla="val -60116"/>
              <a:gd name="adj2" fmla="val 104469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КЕМ БЫТЬ?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5" name="Выноска-облако 24"/>
          <p:cNvSpPr/>
          <p:nvPr/>
        </p:nvSpPr>
        <p:spPr>
          <a:xfrm>
            <a:off x="6806332" y="7924800"/>
            <a:ext cx="2895600" cy="2362200"/>
          </a:xfrm>
          <a:prstGeom prst="cloudCallout">
            <a:avLst>
              <a:gd name="adj1" fmla="val 17458"/>
              <a:gd name="adj2" fmla="val -92446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КУДА ПОСТУПАТЬ?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633408"/>
            <a:ext cx="16230600" cy="1923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000" b="1" dirty="0">
                <a:solidFill>
                  <a:srgbClr val="FFC000"/>
                </a:solidFill>
              </a:rPr>
              <a:t>Профессия -</a:t>
            </a:r>
            <a:r>
              <a:rPr lang="en-US" sz="4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4000" dirty="0">
                <a:solidFill>
                  <a:schemeClr val="bg1"/>
                </a:solidFill>
              </a:rPr>
              <a:t>вид </a:t>
            </a:r>
            <a:r>
              <a:rPr lang="en-US" sz="4000" dirty="0" err="1">
                <a:solidFill>
                  <a:schemeClr val="bg1"/>
                </a:solidFill>
              </a:rPr>
              <a:t>трудовой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деятельности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требующий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специальных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знаний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умений</a:t>
            </a:r>
            <a:r>
              <a:rPr lang="en-US" sz="4000" dirty="0">
                <a:solidFill>
                  <a:schemeClr val="bg1"/>
                </a:solidFill>
              </a:rPr>
              <a:t> и </a:t>
            </a:r>
            <a:r>
              <a:rPr lang="en-US" sz="4000" dirty="0" err="1">
                <a:solidFill>
                  <a:schemeClr val="bg1"/>
                </a:solidFill>
              </a:rPr>
              <a:t>навыков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приобретённых</a:t>
            </a:r>
            <a:r>
              <a:rPr lang="en-US" sz="4000" dirty="0">
                <a:solidFill>
                  <a:schemeClr val="bg1"/>
                </a:solidFill>
              </a:rPr>
              <a:t> в </a:t>
            </a:r>
            <a:r>
              <a:rPr lang="en-US" sz="4000" dirty="0" err="1">
                <a:solidFill>
                  <a:schemeClr val="bg1"/>
                </a:solidFill>
              </a:rPr>
              <a:t>результате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специального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обучения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подготовки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опыта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работы</a:t>
            </a:r>
            <a:r>
              <a:rPr lang="en-US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(</a:t>
            </a:r>
            <a:r>
              <a:rPr lang="ru-RU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например,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слесарь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повар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педагог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)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3185915"/>
            <a:ext cx="16230600" cy="2564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000" b="1" dirty="0" err="1">
                <a:solidFill>
                  <a:srgbClr val="FFC000"/>
                </a:solidFill>
              </a:rPr>
              <a:t>Специальность</a:t>
            </a:r>
            <a:r>
              <a:rPr lang="en-US" sz="4000" b="1" dirty="0">
                <a:solidFill>
                  <a:srgbClr val="FFC000"/>
                </a:solidFill>
              </a:rPr>
              <a:t> </a:t>
            </a:r>
            <a:r>
              <a:rPr lang="en-US" sz="3600" dirty="0">
                <a:solidFill>
                  <a:srgbClr val="FFFFFF"/>
                </a:solidFill>
                <a:latin typeface="Open Sans"/>
              </a:rPr>
              <a:t>- </a:t>
            </a:r>
            <a:r>
              <a:rPr lang="en-US" sz="4000" dirty="0" err="1">
                <a:solidFill>
                  <a:schemeClr val="bg1"/>
                </a:solidFill>
              </a:rPr>
              <a:t>более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узкая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область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приложения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духовных</a:t>
            </a:r>
            <a:r>
              <a:rPr lang="en-US" sz="4000" dirty="0">
                <a:solidFill>
                  <a:schemeClr val="bg1"/>
                </a:solidFill>
              </a:rPr>
              <a:t> и </a:t>
            </a:r>
            <a:r>
              <a:rPr lang="en-US" sz="4000" dirty="0" err="1">
                <a:solidFill>
                  <a:schemeClr val="bg1"/>
                </a:solidFill>
              </a:rPr>
              <a:t>физических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сил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человека</a:t>
            </a:r>
            <a:r>
              <a:rPr lang="en-US" sz="4000" dirty="0">
                <a:solidFill>
                  <a:schemeClr val="bg1"/>
                </a:solidFill>
              </a:rPr>
              <a:t> в </a:t>
            </a:r>
            <a:r>
              <a:rPr lang="en-US" sz="4000" dirty="0" err="1">
                <a:solidFill>
                  <a:schemeClr val="bg1"/>
                </a:solidFill>
              </a:rPr>
              <a:t>рамках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профессии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ограниченная</a:t>
            </a:r>
            <a:r>
              <a:rPr lang="en-US" sz="4000" dirty="0">
                <a:solidFill>
                  <a:schemeClr val="bg1"/>
                </a:solidFill>
              </a:rPr>
              <a:t> и </a:t>
            </a:r>
            <a:r>
              <a:rPr lang="en-US" sz="4000" dirty="0" err="1">
                <a:solidFill>
                  <a:schemeClr val="bg1"/>
                </a:solidFill>
              </a:rPr>
              <a:t>связанная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спецификой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орудий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труда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способов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действий</a:t>
            </a:r>
            <a:r>
              <a:rPr lang="en-US" sz="4000" dirty="0">
                <a:solidFill>
                  <a:schemeClr val="bg1"/>
                </a:solidFill>
              </a:rPr>
              <a:t> и </a:t>
            </a:r>
            <a:r>
              <a:rPr lang="en-US" sz="4000" dirty="0" err="1">
                <a:solidFill>
                  <a:schemeClr val="bg1"/>
                </a:solidFill>
              </a:rPr>
              <a:t>получаемых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результатов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endParaRPr lang="ru-RU" sz="4000" dirty="0" smtClean="0">
              <a:solidFill>
                <a:schemeClr val="bg1"/>
              </a:solidFill>
            </a:endParaRPr>
          </a:p>
          <a:p>
            <a:pPr algn="ctr">
              <a:lnSpc>
                <a:spcPts val="5040"/>
              </a:lnSpc>
            </a:pP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Open Sans Italics"/>
              </a:rPr>
              <a:t>(</a:t>
            </a:r>
            <a:r>
              <a:rPr lang="ru-RU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например,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автослесарь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кондитер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воспитатель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)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28700" y="6379624"/>
            <a:ext cx="15986944" cy="31811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000" b="1" dirty="0" err="1">
                <a:solidFill>
                  <a:srgbClr val="FFC000"/>
                </a:solidFill>
              </a:rPr>
              <a:t>Должность</a:t>
            </a:r>
            <a:r>
              <a:rPr lang="en-US" sz="4000" b="1" dirty="0">
                <a:solidFill>
                  <a:srgbClr val="FFC000"/>
                </a:solidFill>
              </a:rPr>
              <a:t> </a:t>
            </a:r>
            <a:r>
              <a:rPr lang="en-US" sz="3600" dirty="0">
                <a:solidFill>
                  <a:srgbClr val="FFFFFF"/>
                </a:solidFill>
                <a:latin typeface="Open Sans"/>
              </a:rPr>
              <a:t>- </a:t>
            </a:r>
            <a:r>
              <a:rPr lang="en-US" sz="4000" dirty="0" err="1">
                <a:solidFill>
                  <a:schemeClr val="bg1"/>
                </a:solidFill>
              </a:rPr>
              <a:t>место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занимаемое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человеком</a:t>
            </a:r>
            <a:r>
              <a:rPr lang="en-US" sz="4000" dirty="0">
                <a:solidFill>
                  <a:schemeClr val="bg1"/>
                </a:solidFill>
              </a:rPr>
              <a:t> в </a:t>
            </a:r>
            <a:r>
              <a:rPr lang="en-US" sz="4000" dirty="0" err="1">
                <a:solidFill>
                  <a:schemeClr val="bg1"/>
                </a:solidFill>
              </a:rPr>
              <a:t>структуре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ts val="5040"/>
              </a:lnSpc>
            </a:pPr>
            <a:r>
              <a:rPr lang="en-US" sz="4000" dirty="0" err="1">
                <a:solidFill>
                  <a:schemeClr val="bg1"/>
                </a:solidFill>
              </a:rPr>
              <a:t>конкретного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учреждения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предприятия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</a:p>
          <a:p>
            <a:pPr algn="ctr">
              <a:lnSpc>
                <a:spcPts val="5040"/>
              </a:lnSpc>
            </a:pPr>
            <a:r>
              <a:rPr lang="en-US" sz="4000" dirty="0" err="1">
                <a:solidFill>
                  <a:schemeClr val="bg1"/>
                </a:solidFill>
              </a:rPr>
              <a:t>сооответствующее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уровню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его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подготовки</a:t>
            </a:r>
            <a:r>
              <a:rPr lang="en-US" sz="4000" dirty="0">
                <a:solidFill>
                  <a:schemeClr val="bg1"/>
                </a:solidFill>
              </a:rPr>
              <a:t> и </a:t>
            </a:r>
            <a:r>
              <a:rPr lang="en-US" sz="4000" dirty="0" err="1">
                <a:solidFill>
                  <a:schemeClr val="bg1"/>
                </a:solidFill>
              </a:rPr>
              <a:t>кругу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выполняемых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обязанностей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(</a:t>
            </a:r>
            <a:r>
              <a:rPr lang="ru-RU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например,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бригадир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шеф-повар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старший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воспита</a:t>
            </a:r>
            <a:r>
              <a:rPr lang="ru-RU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те</a:t>
            </a:r>
            <a:r>
              <a:rPr lang="en-US" sz="4000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ль</a:t>
            </a:r>
            <a:r>
              <a:rPr lang="en-US" sz="4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) 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7015644" y="8970337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578793" y="306299"/>
            <a:ext cx="10304950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Классификация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профессий</a:t>
            </a:r>
            <a:endParaRPr lang="en-US" sz="54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7446878" y="1120967"/>
            <a:ext cx="8568779" cy="837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4000" dirty="0" err="1">
                <a:solidFill>
                  <a:schemeClr val="bg1"/>
                </a:solidFill>
              </a:rPr>
              <a:t>по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предмету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труда</a:t>
            </a:r>
            <a:r>
              <a:rPr lang="en-US" sz="4000" dirty="0">
                <a:solidFill>
                  <a:schemeClr val="bg1"/>
                </a:solidFill>
              </a:rPr>
              <a:t> (</a:t>
            </a:r>
            <a:r>
              <a:rPr lang="en-US" sz="4000" dirty="0" err="1">
                <a:solidFill>
                  <a:schemeClr val="bg1"/>
                </a:solidFill>
              </a:rPr>
              <a:t>по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Е.А.Климову</a:t>
            </a:r>
            <a:r>
              <a:rPr lang="en-US" sz="400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9" name="Управляющая кнопка: домой 8">
            <a:hlinkClick r:id="rId2" action="ppaction://hlinksldjump" highlightClick="1"/>
          </p:cNvPr>
          <p:cNvSpPr/>
          <p:nvPr/>
        </p:nvSpPr>
        <p:spPr>
          <a:xfrm>
            <a:off x="16992600" y="9150468"/>
            <a:ext cx="966216" cy="845447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557022" y="2474045"/>
            <a:ext cx="11252006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FFC000"/>
                </a:solidFill>
                <a:hlinkClick r:id="rId3" action="ppaction://hlinksldjump"/>
              </a:rPr>
              <a:t>Профессии типа «Человек-Человек» (Ч-Ч)</a:t>
            </a:r>
            <a:endParaRPr lang="ru-RU" sz="4400" b="1" dirty="0">
              <a:solidFill>
                <a:srgbClr val="FFC000"/>
              </a:solidFill>
            </a:endParaRPr>
          </a:p>
        </p:txBody>
      </p:sp>
      <p:pic>
        <p:nvPicPr>
          <p:cNvPr id="2050" name="Picture 2" descr="Топ 10 профессий для коммуникабельных людей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1475"/>
            <a:ext cx="5770044" cy="3255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 ближайшие 10 лет в России исчезнут почти 25% профессий | Sochi24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2275"/>
            <a:ext cx="5770044" cy="375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ТОП-10 самых оплачиваемых профессий в Серпухов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5770045" cy="3272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564279" y="3585682"/>
            <a:ext cx="11252006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FFC000"/>
                </a:solidFill>
                <a:hlinkClick r:id="rId7" action="ppaction://hlinksldjump"/>
              </a:rPr>
              <a:t>Профессии типа «</a:t>
            </a:r>
            <a:r>
              <a:rPr lang="ru-RU" sz="4400" b="1" dirty="0" smtClean="0">
                <a:solidFill>
                  <a:srgbClr val="FFC000"/>
                </a:solidFill>
                <a:hlinkClick r:id="rId7" action="ppaction://hlinksldjump"/>
              </a:rPr>
              <a:t>Человек-Техника» </a:t>
            </a:r>
            <a:r>
              <a:rPr lang="ru-RU" sz="4400" b="1" dirty="0">
                <a:solidFill>
                  <a:srgbClr val="FFC000"/>
                </a:solidFill>
                <a:hlinkClick r:id="rId7" action="ppaction://hlinksldjump"/>
              </a:rPr>
              <a:t>(</a:t>
            </a:r>
            <a:r>
              <a:rPr lang="ru-RU" sz="4400" b="1" dirty="0" smtClean="0">
                <a:solidFill>
                  <a:srgbClr val="FFC000"/>
                </a:solidFill>
                <a:hlinkClick r:id="rId7" action="ppaction://hlinksldjump"/>
              </a:rPr>
              <a:t>Ч-Т)</a:t>
            </a:r>
            <a:endParaRPr lang="ru-RU" sz="4400" b="1" dirty="0">
              <a:solidFill>
                <a:srgbClr val="FFC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64279" y="4767154"/>
            <a:ext cx="11252006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FFC000"/>
                </a:solidFill>
                <a:hlinkClick r:id="rId8" action="ppaction://hlinksldjump"/>
              </a:rPr>
              <a:t>Профессии типа «</a:t>
            </a:r>
            <a:r>
              <a:rPr lang="ru-RU" sz="4400" b="1" dirty="0" smtClean="0">
                <a:solidFill>
                  <a:srgbClr val="FFC000"/>
                </a:solidFill>
                <a:hlinkClick r:id="rId8" action="ppaction://hlinksldjump"/>
              </a:rPr>
              <a:t>Человек-Знаковая система» </a:t>
            </a:r>
            <a:r>
              <a:rPr lang="ru-RU" sz="4400" b="1" dirty="0">
                <a:solidFill>
                  <a:srgbClr val="FFC000"/>
                </a:solidFill>
                <a:hlinkClick r:id="rId8" action="ppaction://hlinksldjump"/>
              </a:rPr>
              <a:t>(</a:t>
            </a:r>
            <a:r>
              <a:rPr lang="ru-RU" sz="4400" b="1" dirty="0" smtClean="0">
                <a:solidFill>
                  <a:srgbClr val="FFC000"/>
                </a:solidFill>
                <a:hlinkClick r:id="rId8" action="ppaction://hlinksldjump"/>
              </a:rPr>
              <a:t>Ч-З)</a:t>
            </a:r>
            <a:endParaRPr lang="ru-RU" sz="4400" b="1" dirty="0">
              <a:solidFill>
                <a:srgbClr val="FFC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57022" y="6502440"/>
            <a:ext cx="11252006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FFC000"/>
                </a:solidFill>
                <a:hlinkClick r:id="rId9" action="ppaction://hlinksldjump"/>
              </a:rPr>
              <a:t>Профессии типа «</a:t>
            </a:r>
            <a:r>
              <a:rPr lang="ru-RU" sz="4400" b="1" dirty="0" smtClean="0">
                <a:solidFill>
                  <a:srgbClr val="FFC000"/>
                </a:solidFill>
                <a:hlinkClick r:id="rId9" action="ppaction://hlinksldjump"/>
              </a:rPr>
              <a:t>Человек-Художественный образ» </a:t>
            </a:r>
            <a:r>
              <a:rPr lang="ru-RU" sz="4400" b="1" dirty="0">
                <a:solidFill>
                  <a:srgbClr val="FFC000"/>
                </a:solidFill>
                <a:hlinkClick r:id="rId9" action="ppaction://hlinksldjump"/>
              </a:rPr>
              <a:t>(</a:t>
            </a:r>
            <a:r>
              <a:rPr lang="ru-RU" sz="4400" b="1" dirty="0" smtClean="0">
                <a:solidFill>
                  <a:srgbClr val="FFC000"/>
                </a:solidFill>
                <a:hlinkClick r:id="rId9" action="ppaction://hlinksldjump"/>
              </a:rPr>
              <a:t>Ч-Х)</a:t>
            </a:r>
            <a:endParaRPr lang="ru-RU" sz="4400" b="1" dirty="0">
              <a:solidFill>
                <a:srgbClr val="FFC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57022" y="8165009"/>
            <a:ext cx="11252006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FFC000"/>
                </a:solidFill>
                <a:hlinkClick r:id="rId10" action="ppaction://hlinksldjump"/>
              </a:rPr>
              <a:t>Профессии типа «</a:t>
            </a:r>
            <a:r>
              <a:rPr lang="ru-RU" sz="4400" b="1" dirty="0" smtClean="0">
                <a:solidFill>
                  <a:srgbClr val="FFC000"/>
                </a:solidFill>
                <a:hlinkClick r:id="rId10" action="ppaction://hlinksldjump"/>
              </a:rPr>
              <a:t>Человек-Природа» </a:t>
            </a:r>
            <a:r>
              <a:rPr lang="ru-RU" sz="4400" b="1" dirty="0">
                <a:solidFill>
                  <a:srgbClr val="FFC000"/>
                </a:solidFill>
                <a:hlinkClick r:id="rId10" action="ppaction://hlinksldjump"/>
              </a:rPr>
              <a:t>(</a:t>
            </a:r>
            <a:r>
              <a:rPr lang="ru-RU" sz="4400" b="1" dirty="0" smtClean="0">
                <a:solidFill>
                  <a:srgbClr val="FFC000"/>
                </a:solidFill>
                <a:hlinkClick r:id="rId10" action="ppaction://hlinksldjump"/>
              </a:rPr>
              <a:t>Ч-П)</a:t>
            </a:r>
            <a:endParaRPr lang="ru-RU" sz="4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609078" y="1761445"/>
            <a:ext cx="5317130" cy="526879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8860694" y="4859545"/>
            <a:ext cx="5316911" cy="526857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618694" y="4982625"/>
            <a:ext cx="5167919" cy="5120938"/>
          </a:xfrm>
          <a:prstGeom prst="rect">
            <a:avLst/>
          </a:prstGeom>
        </p:spPr>
      </p:pic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6609078" y="1761445"/>
            <a:ext cx="5317130" cy="5317130"/>
            <a:chOff x="0" y="0"/>
            <a:chExt cx="6355080" cy="635508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2B2838"/>
            </a:solid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8737531" y="4694333"/>
            <a:ext cx="5488605" cy="5488605"/>
            <a:chOff x="0" y="0"/>
            <a:chExt cx="6355080" cy="63550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2B2838"/>
            </a:solidFill>
          </p:spPr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4518037" y="4834988"/>
            <a:ext cx="5317690" cy="5317690"/>
            <a:chOff x="0" y="0"/>
            <a:chExt cx="6355080" cy="635508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2B2838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1028700" y="223902"/>
            <a:ext cx="16230600" cy="830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Что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влияет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на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выбор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профессии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786613" y="6958103"/>
            <a:ext cx="3985372" cy="2154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dirty="0" err="1">
                <a:solidFill>
                  <a:srgbClr val="FF1616"/>
                </a:solidFill>
                <a:hlinkClick r:id="rId5" action="ppaction://hlinksldjump"/>
              </a:rPr>
              <a:t>Мир</a:t>
            </a:r>
            <a:r>
              <a:rPr lang="en-US" sz="4000" dirty="0">
                <a:solidFill>
                  <a:srgbClr val="FF1616"/>
                </a:solidFill>
                <a:hlinkClick r:id="rId5" action="ppaction://hlinksldjump"/>
              </a:rPr>
              <a:t> </a:t>
            </a:r>
            <a:r>
              <a:rPr lang="en-US" sz="4000" dirty="0" err="1">
                <a:solidFill>
                  <a:srgbClr val="FF1616"/>
                </a:solidFill>
                <a:hlinkClick r:id="rId5" action="ppaction://hlinksldjump"/>
              </a:rPr>
              <a:t>профессий</a:t>
            </a:r>
            <a:endParaRPr lang="en-US" sz="4000" dirty="0">
              <a:solidFill>
                <a:srgbClr val="FF1616"/>
              </a:solidFill>
            </a:endParaRPr>
          </a:p>
          <a:p>
            <a:pPr algn="ctr">
              <a:lnSpc>
                <a:spcPts val="5600"/>
              </a:lnSpc>
            </a:pPr>
            <a:r>
              <a:rPr lang="en-US" sz="4000" dirty="0" err="1">
                <a:solidFill>
                  <a:srgbClr val="FF1616"/>
                </a:solidFill>
                <a:hlinkClick r:id="rId6"/>
              </a:rPr>
              <a:t>Необходимость</a:t>
            </a:r>
            <a:r>
              <a:rPr lang="en-US" sz="4000" dirty="0">
                <a:solidFill>
                  <a:srgbClr val="FF1616"/>
                </a:solidFill>
                <a:hlinkClick r:id="rId6"/>
              </a:rPr>
              <a:t> </a:t>
            </a:r>
            <a:r>
              <a:rPr lang="en-US" sz="4000" dirty="0" err="1">
                <a:solidFill>
                  <a:srgbClr val="FF1616"/>
                </a:solidFill>
                <a:hlinkClick r:id="rId6"/>
              </a:rPr>
              <a:t>профессий</a:t>
            </a:r>
            <a:endParaRPr lang="en-US" sz="4000" dirty="0">
              <a:solidFill>
                <a:srgbClr val="FF1616"/>
              </a:solidFill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1996304" y="1165442"/>
            <a:ext cx="5262996" cy="35009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3200" b="1" dirty="0">
                <a:solidFill>
                  <a:srgbClr val="FFC000"/>
                </a:solidFill>
              </a:rPr>
              <a:t>«ХОЧУ</a:t>
            </a:r>
            <a:r>
              <a:rPr lang="en-US" sz="3200" b="1" dirty="0" smtClean="0">
                <a:solidFill>
                  <a:srgbClr val="FFC000"/>
                </a:solidFill>
              </a:rPr>
              <a:t>»</a:t>
            </a:r>
            <a:r>
              <a:rPr lang="en-US" sz="3200" b="1" dirty="0" smtClean="0">
                <a:solidFill>
                  <a:srgbClr val="FFFFFF"/>
                </a:solidFill>
              </a:rPr>
              <a:t> </a:t>
            </a:r>
            <a:endParaRPr lang="ru-RU" sz="3200" b="1" dirty="0" smtClean="0">
              <a:solidFill>
                <a:srgbClr val="FFFFFF"/>
              </a:solidFill>
            </a:endParaRPr>
          </a:p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ru-RU" sz="3200" b="1" dirty="0" smtClean="0">
                <a:solidFill>
                  <a:srgbClr val="FFFFFF"/>
                </a:solidFill>
              </a:rPr>
              <a:t>Выбирая профессию, определи, </a:t>
            </a:r>
            <a:r>
              <a:rPr lang="ru-RU" sz="3200" b="1" u="sng" dirty="0" smtClean="0">
                <a:solidFill>
                  <a:srgbClr val="FFFFFF"/>
                </a:solidFill>
              </a:rPr>
              <a:t>что тебе интересно</a:t>
            </a:r>
            <a:r>
              <a:rPr lang="ru-RU" sz="3200" b="1" dirty="0" smtClean="0">
                <a:solidFill>
                  <a:srgbClr val="FFFFFF"/>
                </a:solidFill>
              </a:rPr>
              <a:t>, и </a:t>
            </a:r>
            <a:r>
              <a:rPr lang="ru-RU" sz="3200" b="1" u="sng" dirty="0" smtClean="0">
                <a:solidFill>
                  <a:srgbClr val="FFFFFF"/>
                </a:solidFill>
              </a:rPr>
              <a:t>чем бы ты хотел заниматься </a:t>
            </a:r>
            <a:r>
              <a:rPr lang="ru-RU" sz="3200" b="1" dirty="0" smtClean="0">
                <a:solidFill>
                  <a:srgbClr val="FFFFFF"/>
                </a:solidFill>
              </a:rPr>
              <a:t>каждый день на своём предполагаемом рабочем месте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02310" y="3150761"/>
            <a:ext cx="4352854" cy="7001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3200" b="1" dirty="0">
                <a:solidFill>
                  <a:srgbClr val="FFC000"/>
                </a:solidFill>
              </a:rPr>
              <a:t>«МОГУ» </a:t>
            </a:r>
            <a:endParaRPr lang="ru-RU" sz="3200" b="1" dirty="0" smtClean="0">
              <a:solidFill>
                <a:srgbClr val="FFC000"/>
              </a:solidFill>
            </a:endParaRPr>
          </a:p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3200" dirty="0" smtClean="0">
                <a:solidFill>
                  <a:srgbClr val="FFFFFF"/>
                </a:solidFill>
              </a:rPr>
              <a:t> </a:t>
            </a:r>
            <a:r>
              <a:rPr lang="en-US" sz="3200" b="1" dirty="0" err="1">
                <a:solidFill>
                  <a:srgbClr val="FFFFFF"/>
                </a:solidFill>
              </a:rPr>
              <a:t>Разные</a:t>
            </a:r>
            <a:r>
              <a:rPr lang="en-US" sz="3200" b="1" dirty="0">
                <a:solidFill>
                  <a:srgbClr val="FFFFFF"/>
                </a:solidFill>
              </a:rPr>
              <a:t> </a:t>
            </a:r>
            <a:r>
              <a:rPr lang="en-US" sz="3200" b="1" dirty="0" err="1">
                <a:solidFill>
                  <a:srgbClr val="FFFFFF"/>
                </a:solidFill>
              </a:rPr>
              <a:t>профессии</a:t>
            </a:r>
            <a:r>
              <a:rPr lang="en-US" sz="3200" b="1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требуют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от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человека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определённых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личностных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качеств</a:t>
            </a:r>
            <a:r>
              <a:rPr lang="en-US" sz="3200" b="1" u="sng" dirty="0">
                <a:solidFill>
                  <a:srgbClr val="FFFFFF"/>
                </a:solidFill>
              </a:rPr>
              <a:t>,  </a:t>
            </a:r>
            <a:r>
              <a:rPr lang="en-US" sz="3200" b="1" u="sng" dirty="0" err="1">
                <a:solidFill>
                  <a:srgbClr val="FFFFFF"/>
                </a:solidFill>
              </a:rPr>
              <a:t>определённого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поведения</a:t>
            </a:r>
            <a:r>
              <a:rPr lang="en-US" sz="3200" b="1" u="sng" dirty="0">
                <a:solidFill>
                  <a:srgbClr val="FFFFFF"/>
                </a:solidFill>
              </a:rPr>
              <a:t>, </a:t>
            </a:r>
            <a:r>
              <a:rPr lang="en-US" sz="3200" b="1" u="sng" dirty="0" err="1">
                <a:solidFill>
                  <a:srgbClr val="FFFFFF"/>
                </a:solidFill>
              </a:rPr>
              <a:t>способностей</a:t>
            </a:r>
            <a:r>
              <a:rPr lang="en-US" sz="3200" b="1" u="sng" dirty="0">
                <a:solidFill>
                  <a:srgbClr val="FFFFFF"/>
                </a:solidFill>
              </a:rPr>
              <a:t> и </a:t>
            </a:r>
            <a:r>
              <a:rPr lang="en-US" sz="3200" b="1" u="sng" dirty="0" err="1">
                <a:solidFill>
                  <a:srgbClr val="FFFFFF"/>
                </a:solidFill>
              </a:rPr>
              <a:t>возможностей</a:t>
            </a:r>
            <a:r>
              <a:rPr lang="ru-RU" sz="3200" b="1" dirty="0">
                <a:solidFill>
                  <a:srgbClr val="FFFFFF"/>
                </a:solidFill>
              </a:rPr>
              <a:t>. Если они у </a:t>
            </a:r>
            <a:r>
              <a:rPr lang="ru-RU" sz="3200" b="1" dirty="0" smtClean="0">
                <a:solidFill>
                  <a:srgbClr val="FFFFFF"/>
                </a:solidFill>
              </a:rPr>
              <a:t>тебя есть</a:t>
            </a:r>
            <a:r>
              <a:rPr lang="ru-RU" sz="3200" b="1" dirty="0">
                <a:solidFill>
                  <a:srgbClr val="FFFFFF"/>
                </a:solidFill>
              </a:rPr>
              <a:t>, то ты сможешь достигнуть высокого уровня профессионального мастерства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4285282" y="5446423"/>
            <a:ext cx="3638287" cy="3984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3200" b="1" dirty="0">
                <a:solidFill>
                  <a:srgbClr val="FFC000"/>
                </a:solidFill>
              </a:rPr>
              <a:t>«НАДО</a:t>
            </a:r>
            <a:r>
              <a:rPr lang="en-US" sz="3200" b="1" dirty="0" smtClean="0">
                <a:solidFill>
                  <a:srgbClr val="FFC000"/>
                </a:solidFill>
              </a:rPr>
              <a:t>»</a:t>
            </a:r>
            <a:endParaRPr lang="ru-RU" sz="3200" b="1" dirty="0" smtClean="0">
              <a:solidFill>
                <a:srgbClr val="FFC000"/>
              </a:solidFill>
            </a:endParaRPr>
          </a:p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3200" b="1" dirty="0" smtClean="0">
                <a:solidFill>
                  <a:srgbClr val="FFFFFF"/>
                </a:solidFill>
              </a:rPr>
              <a:t> </a:t>
            </a:r>
            <a:r>
              <a:rPr lang="en-US" sz="3200" b="1" dirty="0" err="1">
                <a:solidFill>
                  <a:srgbClr val="FFFFFF"/>
                </a:solidFill>
              </a:rPr>
              <a:t>Каждый</a:t>
            </a:r>
            <a:r>
              <a:rPr lang="en-US" sz="3200" b="1" dirty="0">
                <a:solidFill>
                  <a:srgbClr val="FFFFFF"/>
                </a:solidFill>
              </a:rPr>
              <a:t> </a:t>
            </a:r>
            <a:r>
              <a:rPr lang="en-US" sz="3200" b="1" dirty="0" err="1">
                <a:solidFill>
                  <a:srgbClr val="FFFFFF"/>
                </a:solidFill>
              </a:rPr>
              <a:t>год</a:t>
            </a:r>
            <a:r>
              <a:rPr lang="en-US" sz="3200" b="1" dirty="0">
                <a:solidFill>
                  <a:srgbClr val="FFFFFF"/>
                </a:solidFill>
              </a:rPr>
              <a:t> в </a:t>
            </a:r>
            <a:r>
              <a:rPr lang="en-US" sz="3200" b="1" dirty="0" err="1">
                <a:solidFill>
                  <a:srgbClr val="FFFFFF"/>
                </a:solidFill>
              </a:rPr>
              <a:t>мире</a:t>
            </a:r>
            <a:r>
              <a:rPr lang="en-US" sz="3200" b="1" dirty="0">
                <a:solidFill>
                  <a:srgbClr val="FFFFFF"/>
                </a:solidFill>
              </a:rPr>
              <a:t> </a:t>
            </a:r>
            <a:r>
              <a:rPr lang="en-US" sz="3200" b="1" dirty="0" err="1">
                <a:solidFill>
                  <a:srgbClr val="FFFFFF"/>
                </a:solidFill>
              </a:rPr>
              <a:t>появляются</a:t>
            </a:r>
            <a:r>
              <a:rPr lang="en-US" sz="3200" b="1" dirty="0">
                <a:solidFill>
                  <a:srgbClr val="FFFFFF"/>
                </a:solidFill>
              </a:rPr>
              <a:t> </a:t>
            </a:r>
            <a:r>
              <a:rPr lang="en-US" sz="3200" b="1" dirty="0" err="1">
                <a:solidFill>
                  <a:srgbClr val="FFFFFF"/>
                </a:solidFill>
              </a:rPr>
              <a:t>новые</a:t>
            </a:r>
            <a:r>
              <a:rPr lang="en-US" sz="3200" b="1" dirty="0">
                <a:solidFill>
                  <a:srgbClr val="FFFFFF"/>
                </a:solidFill>
              </a:rPr>
              <a:t> </a:t>
            </a:r>
            <a:r>
              <a:rPr lang="en-US" sz="3200" b="1" dirty="0" err="1">
                <a:solidFill>
                  <a:srgbClr val="FFFFFF"/>
                </a:solidFill>
              </a:rPr>
              <a:t>профессии</a:t>
            </a:r>
            <a:r>
              <a:rPr lang="en-US" sz="3200" b="1" dirty="0">
                <a:solidFill>
                  <a:srgbClr val="FFFFFF"/>
                </a:solidFill>
              </a:rPr>
              <a:t>. </a:t>
            </a:r>
            <a:r>
              <a:rPr lang="en-US" sz="3200" b="1" dirty="0" err="1">
                <a:solidFill>
                  <a:srgbClr val="FFFFFF"/>
                </a:solidFill>
              </a:rPr>
              <a:t>Важно</a:t>
            </a:r>
            <a:r>
              <a:rPr lang="en-US" sz="3200" b="1" dirty="0">
                <a:solidFill>
                  <a:srgbClr val="FFFFFF"/>
                </a:solidFill>
              </a:rPr>
              <a:t> </a:t>
            </a:r>
            <a:r>
              <a:rPr lang="en-US" sz="3200" b="1" dirty="0" err="1">
                <a:solidFill>
                  <a:srgbClr val="FFFFFF"/>
                </a:solidFill>
              </a:rPr>
              <a:t>знать</a:t>
            </a:r>
            <a:r>
              <a:rPr lang="en-US" sz="3200" b="1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спрос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на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рынке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труда</a:t>
            </a:r>
            <a:r>
              <a:rPr lang="en-US" sz="3200" b="1" u="sng" dirty="0">
                <a:solidFill>
                  <a:srgbClr val="FFFFFF"/>
                </a:solidFill>
              </a:rPr>
              <a:t> и </a:t>
            </a:r>
            <a:r>
              <a:rPr lang="en-US" sz="3200" b="1" u="sng" dirty="0" err="1">
                <a:solidFill>
                  <a:srgbClr val="FFFFFF"/>
                </a:solidFill>
              </a:rPr>
              <a:t>возможность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</a:rPr>
              <a:t>трудоустройства</a:t>
            </a:r>
            <a:r>
              <a:rPr lang="en-US" sz="3200" b="1" u="sng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218547" y="3238913"/>
            <a:ext cx="3850906" cy="1513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dirty="0" err="1">
                <a:solidFill>
                  <a:srgbClr val="C9E265"/>
                </a:solidFill>
                <a:hlinkClick r:id="rId7" action="ppaction://hlinksldjump"/>
              </a:rPr>
              <a:t>Интересы</a:t>
            </a:r>
            <a:endParaRPr lang="en-US" sz="4200" dirty="0">
              <a:solidFill>
                <a:srgbClr val="C9E265"/>
              </a:solidFill>
              <a:hlinkClick r:id="rId7" action="ppaction://hlinksldjump"/>
            </a:endParaRPr>
          </a:p>
          <a:p>
            <a:pPr algn="ctr">
              <a:lnSpc>
                <a:spcPts val="5880"/>
              </a:lnSpc>
            </a:pPr>
            <a:r>
              <a:rPr lang="en-US" sz="4200" dirty="0" err="1">
                <a:solidFill>
                  <a:srgbClr val="C9E265"/>
                </a:solidFill>
                <a:hlinkClick r:id="rId7" action="ppaction://hlinksldjump"/>
              </a:rPr>
              <a:t>склонности</a:t>
            </a:r>
            <a:endParaRPr lang="en-US" sz="4200" dirty="0">
              <a:solidFill>
                <a:srgbClr val="C9E265"/>
              </a:solidFill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5129940" y="6954037"/>
            <a:ext cx="3485555" cy="2269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dirty="0" err="1">
                <a:solidFill>
                  <a:srgbClr val="FFDE59"/>
                </a:solidFill>
                <a:hlinkClick r:id="rId8" action="ppaction://hlinksldjump"/>
              </a:rPr>
              <a:t>Способности</a:t>
            </a:r>
            <a:endParaRPr lang="en-US" sz="4200" dirty="0">
              <a:solidFill>
                <a:srgbClr val="FFDE59"/>
              </a:solidFill>
            </a:endParaRPr>
          </a:p>
          <a:p>
            <a:pPr algn="ctr">
              <a:lnSpc>
                <a:spcPts val="5880"/>
              </a:lnSpc>
            </a:pPr>
            <a:r>
              <a:rPr lang="en-US" sz="4200" dirty="0" err="1">
                <a:solidFill>
                  <a:srgbClr val="FFDE59"/>
                </a:solidFill>
                <a:hlinkClick r:id="rId9" action="ppaction://hlinksldjump"/>
              </a:rPr>
              <a:t>Состояние</a:t>
            </a:r>
            <a:r>
              <a:rPr lang="en-US" sz="4200" dirty="0">
                <a:solidFill>
                  <a:srgbClr val="FFDE59"/>
                </a:solidFill>
                <a:hlinkClick r:id="rId9" action="ppaction://hlinksldjump"/>
              </a:rPr>
              <a:t> </a:t>
            </a:r>
            <a:r>
              <a:rPr lang="en-US" sz="4200" dirty="0" err="1">
                <a:solidFill>
                  <a:srgbClr val="FFDE59"/>
                </a:solidFill>
                <a:hlinkClick r:id="rId9" action="ppaction://hlinksldjump"/>
              </a:rPr>
              <a:t>здоровья</a:t>
            </a:r>
            <a:endParaRPr lang="en-US" sz="4200" dirty="0">
              <a:solidFill>
                <a:srgbClr val="FFDE59"/>
              </a:solidFill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8204969" y="2302828"/>
            <a:ext cx="187806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ХОЧУ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971190" y="5871436"/>
            <a:ext cx="2370901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МОГУ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269555" y="5697763"/>
            <a:ext cx="221485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НАДО</a:t>
            </a:r>
          </a:p>
        </p:txBody>
      </p:sp>
      <p:sp>
        <p:nvSpPr>
          <p:cNvPr id="21" name="Управляющая кнопка: домой 20">
            <a:hlinkClick r:id="rId10" action="ppaction://hlinksldjump" highlightClick="1"/>
          </p:cNvPr>
          <p:cNvSpPr/>
          <p:nvPr/>
        </p:nvSpPr>
        <p:spPr>
          <a:xfrm>
            <a:off x="17508987" y="9380651"/>
            <a:ext cx="699516" cy="772027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14"/>
          <p:cNvSpPr txBox="1"/>
          <p:nvPr/>
        </p:nvSpPr>
        <p:spPr>
          <a:xfrm>
            <a:off x="1516655" y="1428482"/>
            <a:ext cx="4352854" cy="100027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ru-RU" sz="3200" b="1" dirty="0" smtClean="0">
                <a:solidFill>
                  <a:srgbClr val="FFFFFF"/>
                </a:solidFill>
              </a:rPr>
              <a:t>Удачный выбор профессии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28" name="Равнобедренный треугольник 27"/>
          <p:cNvSpPr/>
          <p:nvPr/>
        </p:nvSpPr>
        <p:spPr>
          <a:xfrm>
            <a:off x="8888996" y="6049392"/>
            <a:ext cx="825396" cy="831225"/>
          </a:xfrm>
          <a:prstGeom prst="triangle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693082" y="2510319"/>
            <a:ext cx="5630863" cy="4074058"/>
          </a:xfrm>
          <a:prstGeom prst="straightConnector1">
            <a:avLst/>
          </a:prstGeom>
          <a:ln w="76200">
            <a:prstDash val="sysDot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66749" y="189892"/>
            <a:ext cx="16954500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Чтобы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не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ошибиться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в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выборе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профессии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54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необходимо</a:t>
            </a:r>
            <a:r>
              <a: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: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12762" y="1638300"/>
            <a:ext cx="17262475" cy="8002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60" lvl="1" indent="-367030">
              <a:lnSpc>
                <a:spcPts val="4759"/>
              </a:lnSpc>
              <a:buFont typeface="Arial"/>
              <a:buChar char="•"/>
            </a:pP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Проанализировать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свои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интересы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склонности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и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способности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к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видам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труда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или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профессии</a:t>
            </a:r>
            <a:endParaRPr lang="en-US" sz="3400" dirty="0">
              <a:solidFill>
                <a:srgbClr val="FFFFFF"/>
              </a:solidFill>
              <a:latin typeface="Open Sans"/>
            </a:endParaRPr>
          </a:p>
          <a:p>
            <a:pPr marL="734060" lvl="1" indent="-367030">
              <a:lnSpc>
                <a:spcPts val="4759"/>
              </a:lnSpc>
              <a:buFont typeface="Arial"/>
              <a:buChar char="•"/>
            </a:pP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Ознакомиться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с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содержанием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и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условиями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работы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по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профессии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(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орудия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труда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основные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функции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работника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требуемые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знания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результат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труда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организация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труда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)</a:t>
            </a:r>
          </a:p>
          <a:p>
            <a:pPr marL="734060" lvl="1" indent="-367030">
              <a:lnSpc>
                <a:spcPts val="4759"/>
              </a:lnSpc>
              <a:buFont typeface="Arial"/>
              <a:buChar char="•"/>
            </a:pPr>
            <a:r>
              <a:rPr lang="en-US" sz="3400" dirty="0" err="1" smtClean="0">
                <a:solidFill>
                  <a:srgbClr val="FFFFFF"/>
                </a:solidFill>
                <a:latin typeface="Open Sans"/>
              </a:rPr>
              <a:t>Изучи</a:t>
            </a:r>
            <a:r>
              <a:rPr lang="ru-RU" sz="3400" dirty="0" smtClean="0">
                <a:solidFill>
                  <a:srgbClr val="FFFFFF"/>
                </a:solidFill>
                <a:latin typeface="Open Sans"/>
              </a:rPr>
              <a:t>т</a:t>
            </a:r>
            <a:r>
              <a:rPr lang="en-US" sz="3400" dirty="0" smtClean="0">
                <a:solidFill>
                  <a:srgbClr val="FFFFFF"/>
                </a:solidFill>
                <a:latin typeface="Open Sans"/>
              </a:rPr>
              <a:t>ь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требования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предъявляемые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профессией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к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состоянию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здоровья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и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личным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качествам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человека</a:t>
            </a:r>
            <a:endParaRPr lang="en-US" sz="3400" dirty="0">
              <a:solidFill>
                <a:srgbClr val="FFFFFF"/>
              </a:solidFill>
              <a:latin typeface="Open Sans"/>
            </a:endParaRPr>
          </a:p>
          <a:p>
            <a:pPr marL="734060" lvl="1" indent="-367030">
              <a:lnSpc>
                <a:spcPts val="4759"/>
              </a:lnSpc>
              <a:buFont typeface="Arial"/>
              <a:buChar char="•"/>
            </a:pP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Узнать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пути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получения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профессии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 (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обучение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на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курсах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в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ССУЗах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ВУЗах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)</a:t>
            </a:r>
          </a:p>
          <a:p>
            <a:pPr marL="734060" lvl="1" indent="-367030">
              <a:lnSpc>
                <a:spcPts val="4759"/>
              </a:lnSpc>
              <a:buFont typeface="Arial"/>
              <a:buChar char="•"/>
            </a:pP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Выяснить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где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можно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работать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по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выбранной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профессии</a:t>
            </a:r>
            <a:endParaRPr lang="en-US" sz="3400" dirty="0">
              <a:solidFill>
                <a:srgbClr val="FFFFFF"/>
              </a:solidFill>
              <a:latin typeface="Open Sans"/>
            </a:endParaRPr>
          </a:p>
          <a:p>
            <a:pPr marL="734060" lvl="1" indent="-367030">
              <a:lnSpc>
                <a:spcPts val="4759"/>
              </a:lnSpc>
              <a:buFont typeface="Arial"/>
              <a:buChar char="•"/>
            </a:pP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Побеседовать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со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специалистами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посетить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их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рабочие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места</a:t>
            </a:r>
            <a:endParaRPr lang="en-US" sz="3400" dirty="0">
              <a:solidFill>
                <a:srgbClr val="FFFFFF"/>
              </a:solidFill>
              <a:latin typeface="Open Sans"/>
            </a:endParaRPr>
          </a:p>
          <a:p>
            <a:pPr marL="734060" lvl="1" indent="-367030">
              <a:lnSpc>
                <a:spcPts val="4759"/>
              </a:lnSpc>
              <a:buFont typeface="Arial"/>
              <a:buChar char="•"/>
            </a:pP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Получить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консультацию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психолога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учесть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советы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врача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endParaRPr lang="ru-RU" sz="3400" dirty="0" smtClean="0">
              <a:solidFill>
                <a:srgbClr val="FFFFFF"/>
              </a:solidFill>
              <a:latin typeface="Open Sans"/>
            </a:endParaRPr>
          </a:p>
          <a:p>
            <a:pPr marL="734060" lvl="1" indent="-367030">
              <a:lnSpc>
                <a:spcPts val="4759"/>
              </a:lnSpc>
              <a:buFont typeface="Arial"/>
              <a:buChar char="•"/>
            </a:pPr>
            <a:r>
              <a:rPr lang="ru-RU" sz="3400" dirty="0" smtClean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 smtClean="0">
                <a:solidFill>
                  <a:srgbClr val="FFFFFF"/>
                </a:solidFill>
                <a:latin typeface="Open Sans"/>
              </a:rPr>
              <a:t>Почитать</a:t>
            </a:r>
            <a:r>
              <a:rPr lang="en-US" sz="3400" dirty="0" smtClean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справочную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литературу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о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профессии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,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информацию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на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тему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"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Куда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пойти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400" dirty="0" err="1">
                <a:solidFill>
                  <a:srgbClr val="FFFFFF"/>
                </a:solidFill>
                <a:latin typeface="Open Sans"/>
              </a:rPr>
              <a:t>учиться</a:t>
            </a:r>
            <a:r>
              <a:rPr lang="en-US" sz="3400" dirty="0">
                <a:solidFill>
                  <a:srgbClr val="FFFFFF"/>
                </a:solidFill>
                <a:latin typeface="Open Sans"/>
              </a:rPr>
              <a:t>?".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738092" y="90297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66749" y="114300"/>
            <a:ext cx="16954500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ru-RU" sz="54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Возможные ошибки при </a:t>
            </a:r>
            <a:r>
              <a:rPr lang="en-US" sz="5400" b="1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выборе</a:t>
            </a:r>
            <a:r>
              <a:rPr lang="en-US" sz="54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профессии</a:t>
            </a:r>
            <a:endParaRPr lang="en-US" sz="54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486679177"/>
              </p:ext>
            </p:extLst>
          </p:nvPr>
        </p:nvGraphicFramePr>
        <p:xfrm>
          <a:off x="512762" y="1275581"/>
          <a:ext cx="17262475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Управляющая кнопка: домой 3">
            <a:hlinkClick r:id="rId7" action="ppaction://hlinksldjump" highlightClick="1"/>
          </p:cNvPr>
          <p:cNvSpPr/>
          <p:nvPr/>
        </p:nvSpPr>
        <p:spPr>
          <a:xfrm>
            <a:off x="17343183" y="9416004"/>
            <a:ext cx="864108" cy="7376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2"/>
          <p:cNvSpPr txBox="1"/>
          <p:nvPr/>
        </p:nvSpPr>
        <p:spPr>
          <a:xfrm>
            <a:off x="495590" y="6306413"/>
            <a:ext cx="17020751" cy="38472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indent="-5715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ru-RU" sz="3000" b="1" dirty="0" smtClean="0">
                <a:solidFill>
                  <a:srgbClr val="FFC000"/>
                </a:solidFill>
              </a:rPr>
              <a:t>Незнание своих способностей, здоровья, неумение соотнести их с требованиями профессии могут привести к ошибочному выбору.</a:t>
            </a:r>
          </a:p>
          <a:p>
            <a:pPr marL="571500" indent="-5715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ru-RU" sz="3000" b="1" i="1" dirty="0" smtClean="0">
                <a:solidFill>
                  <a:srgbClr val="FFC000"/>
                </a:solidFill>
              </a:rPr>
              <a:t>Ошибочным является перенос своего интереса к школьному предмету на будущую профессию.</a:t>
            </a:r>
          </a:p>
          <a:p>
            <a:pPr marL="571500" indent="-5715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ru-RU" sz="3000" b="1" i="1" dirty="0" smtClean="0">
                <a:solidFill>
                  <a:srgbClr val="FFC000"/>
                </a:solidFill>
              </a:rPr>
              <a:t>Ошибочно выбирать профессию без учета её </a:t>
            </a:r>
            <a:r>
              <a:rPr lang="ru-RU" sz="3000" b="1" i="1" dirty="0" err="1" smtClean="0">
                <a:solidFill>
                  <a:srgbClr val="FFC000"/>
                </a:solidFill>
              </a:rPr>
              <a:t>конкурентноспособнотси</a:t>
            </a:r>
            <a:r>
              <a:rPr lang="ru-RU" sz="3000" b="1" i="1" dirty="0" smtClean="0">
                <a:solidFill>
                  <a:srgbClr val="FFC000"/>
                </a:solidFill>
              </a:rPr>
              <a:t> на рынке труд своего региона. Неверно делать выбор, не имея достаточно информации о профессии, увлёкшись ее внешней стороной или престижностью.</a:t>
            </a:r>
            <a:endParaRPr lang="en-US" sz="3000" i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803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5800" y="495300"/>
            <a:ext cx="7457608" cy="2570959"/>
            <a:chOff x="-1016000" y="-532590"/>
            <a:chExt cx="9943478" cy="3427943"/>
          </a:xfrm>
        </p:grpSpPr>
        <p:sp>
          <p:nvSpPr>
            <p:cNvPr id="3" name="TextBox 3"/>
            <p:cNvSpPr txBox="1"/>
            <p:nvPr/>
          </p:nvSpPr>
          <p:spPr>
            <a:xfrm>
              <a:off x="-1016000" y="-532590"/>
              <a:ext cx="9136591" cy="8207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87"/>
                </a:lnSpc>
              </a:pPr>
              <a:endParaRPr lang="en-US" sz="4000" dirty="0">
                <a:solidFill>
                  <a:srgbClr val="F3D640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2221095"/>
              <a:ext cx="8927478" cy="6742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267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194925" y="2267283"/>
            <a:ext cx="16803067" cy="1416669"/>
            <a:chOff x="0" y="-152400"/>
            <a:chExt cx="22404089" cy="1888892"/>
          </a:xfrm>
        </p:grpSpPr>
        <p:sp>
          <p:nvSpPr>
            <p:cNvPr id="7" name="TextBox 7"/>
            <p:cNvSpPr txBox="1"/>
            <p:nvPr/>
          </p:nvSpPr>
          <p:spPr>
            <a:xfrm>
              <a:off x="0" y="-152400"/>
              <a:ext cx="22404089" cy="1360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145"/>
                </a:lnSpc>
              </a:pPr>
              <a:r>
                <a:rPr lang="en-US" sz="2961" b="1" spc="207" dirty="0">
                  <a:solidFill>
                    <a:srgbClr val="FF5757"/>
                  </a:solidFill>
                </a:rPr>
                <a:t>ТОЛЬКО ВОТ КАК СРЕДИ ТАКОГО КОЛИЧЕСТВА ПРОФЕССИЙ </a:t>
              </a:r>
            </a:p>
            <a:p>
              <a:pPr algn="ctr">
                <a:lnSpc>
                  <a:spcPts val="4145"/>
                </a:lnSpc>
              </a:pPr>
              <a:r>
                <a:rPr lang="en-US" sz="2961" b="1" spc="207" dirty="0">
                  <a:solidFill>
                    <a:srgbClr val="FF5757"/>
                  </a:solidFill>
                </a:rPr>
                <a:t>НАЙТИ ТО ЗАВЕТНОЕ, ЕДИНСТВЕННОЕ, СВОЁ?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1373405"/>
              <a:ext cx="20689215" cy="36308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28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8433" y="3607752"/>
            <a:ext cx="17571133" cy="60060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06780" lvl="1" indent="-453390" algn="just">
              <a:lnSpc>
                <a:spcPts val="5880"/>
              </a:lnSpc>
              <a:buFont typeface="Arial"/>
              <a:buChar char="•"/>
            </a:pPr>
            <a:r>
              <a:rPr lang="en-US" sz="4200" dirty="0" err="1">
                <a:solidFill>
                  <a:srgbClr val="FFFFFF"/>
                </a:solidFill>
              </a:rPr>
              <a:t>Разберись</a:t>
            </a:r>
            <a:r>
              <a:rPr lang="en-US" sz="4200" dirty="0">
                <a:solidFill>
                  <a:srgbClr val="FFFFFF"/>
                </a:solidFill>
              </a:rPr>
              <a:t>, </a:t>
            </a:r>
            <a:r>
              <a:rPr lang="en-US" sz="4200" dirty="0" err="1">
                <a:solidFill>
                  <a:srgbClr val="FFFFFF"/>
                </a:solidFill>
              </a:rPr>
              <a:t>что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вызывает</a:t>
            </a:r>
            <a:r>
              <a:rPr lang="en-US" sz="4200" dirty="0">
                <a:solidFill>
                  <a:srgbClr val="FFFFFF"/>
                </a:solidFill>
              </a:rPr>
              <a:t> у </a:t>
            </a:r>
            <a:r>
              <a:rPr lang="en-US" sz="4200" dirty="0" err="1">
                <a:solidFill>
                  <a:srgbClr val="FFFFFF"/>
                </a:solidFill>
              </a:rPr>
              <a:t>тебя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интерес</a:t>
            </a:r>
            <a:r>
              <a:rPr lang="en-US" sz="4200" dirty="0">
                <a:solidFill>
                  <a:srgbClr val="FFFFFF"/>
                </a:solidFill>
              </a:rPr>
              <a:t>: </a:t>
            </a:r>
            <a:r>
              <a:rPr lang="en-US" sz="4200" dirty="0" err="1">
                <a:solidFill>
                  <a:srgbClr val="FFFFFF"/>
                </a:solidFill>
              </a:rPr>
              <a:t>сама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деятельность</a:t>
            </a:r>
            <a:r>
              <a:rPr lang="en-US" sz="4200" dirty="0">
                <a:solidFill>
                  <a:srgbClr val="FFFFFF"/>
                </a:solidFill>
              </a:rPr>
              <a:t> (</a:t>
            </a:r>
            <a:r>
              <a:rPr lang="en-US" sz="4200" dirty="0" err="1">
                <a:solidFill>
                  <a:srgbClr val="FFFFFF"/>
                </a:solidFill>
              </a:rPr>
              <a:t>процесс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приготовления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борща</a:t>
            </a:r>
            <a:r>
              <a:rPr lang="en-US" sz="4200" dirty="0">
                <a:solidFill>
                  <a:srgbClr val="FFFFFF"/>
                </a:solidFill>
              </a:rPr>
              <a:t>) </a:t>
            </a:r>
            <a:r>
              <a:rPr lang="en-US" sz="4200" dirty="0" err="1">
                <a:solidFill>
                  <a:srgbClr val="FFFFFF"/>
                </a:solidFill>
              </a:rPr>
              <a:t>или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её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результат</a:t>
            </a:r>
            <a:r>
              <a:rPr lang="en-US" sz="4200" dirty="0">
                <a:solidFill>
                  <a:srgbClr val="FFFFFF"/>
                </a:solidFill>
              </a:rPr>
              <a:t> (</a:t>
            </a:r>
            <a:r>
              <a:rPr lang="en-US" sz="4200" dirty="0" err="1">
                <a:solidFill>
                  <a:srgbClr val="FFFFFF"/>
                </a:solidFill>
              </a:rPr>
              <a:t>сам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борщ</a:t>
            </a:r>
            <a:r>
              <a:rPr lang="en-US" sz="4200" dirty="0">
                <a:solidFill>
                  <a:srgbClr val="FFFFFF"/>
                </a:solidFill>
              </a:rPr>
              <a:t>)?</a:t>
            </a:r>
          </a:p>
          <a:p>
            <a:pPr marL="906780" lvl="1" indent="-453390" algn="just">
              <a:lnSpc>
                <a:spcPts val="5880"/>
              </a:lnSpc>
              <a:buFont typeface="Arial"/>
              <a:buChar char="•"/>
            </a:pPr>
            <a:r>
              <a:rPr lang="en-US" sz="4200" dirty="0" err="1">
                <a:solidFill>
                  <a:srgbClr val="FFFFFF"/>
                </a:solidFill>
              </a:rPr>
              <a:t>Не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путай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призвание</a:t>
            </a:r>
            <a:r>
              <a:rPr lang="en-US" sz="4200" dirty="0">
                <a:solidFill>
                  <a:srgbClr val="FFFFFF"/>
                </a:solidFill>
              </a:rPr>
              <a:t> с </a:t>
            </a:r>
            <a:r>
              <a:rPr lang="en-US" sz="4200" dirty="0" err="1">
                <a:solidFill>
                  <a:srgbClr val="FFFFFF"/>
                </a:solidFill>
              </a:rPr>
              <a:t>признанием</a:t>
            </a:r>
            <a:r>
              <a:rPr lang="en-US" sz="4200" dirty="0">
                <a:solidFill>
                  <a:srgbClr val="FFFFFF"/>
                </a:solidFill>
              </a:rPr>
              <a:t>. </a:t>
            </a:r>
            <a:r>
              <a:rPr lang="en-US" sz="4200" dirty="0" err="1">
                <a:solidFill>
                  <a:srgbClr val="FFFFFF"/>
                </a:solidFill>
              </a:rPr>
              <a:t>Не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место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красит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человека</a:t>
            </a:r>
            <a:r>
              <a:rPr lang="en-US" sz="4200" dirty="0">
                <a:solidFill>
                  <a:srgbClr val="FFFFFF"/>
                </a:solidFill>
              </a:rPr>
              <a:t>, а </a:t>
            </a:r>
            <a:r>
              <a:rPr lang="en-US" sz="4200" dirty="0" err="1">
                <a:solidFill>
                  <a:srgbClr val="FFFFFF"/>
                </a:solidFill>
              </a:rPr>
              <a:t>человек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место</a:t>
            </a:r>
            <a:r>
              <a:rPr lang="en-US" sz="4200" dirty="0">
                <a:solidFill>
                  <a:srgbClr val="FFFFFF"/>
                </a:solidFill>
              </a:rPr>
              <a:t>!</a:t>
            </a:r>
          </a:p>
          <a:p>
            <a:pPr marL="906780" lvl="1" indent="-453390" algn="just">
              <a:lnSpc>
                <a:spcPts val="5880"/>
              </a:lnSpc>
              <a:buFont typeface="Arial"/>
              <a:buChar char="•"/>
            </a:pPr>
            <a:r>
              <a:rPr lang="en-US" sz="4200" dirty="0" err="1">
                <a:solidFill>
                  <a:srgbClr val="FFFFFF"/>
                </a:solidFill>
              </a:rPr>
              <a:t>Не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поддавайся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рекламным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стереотипам</a:t>
            </a:r>
            <a:r>
              <a:rPr lang="en-US" sz="4200" dirty="0">
                <a:solidFill>
                  <a:srgbClr val="FFFFFF"/>
                </a:solidFill>
              </a:rPr>
              <a:t>. </a:t>
            </a:r>
            <a:r>
              <a:rPr lang="en-US" sz="4200" dirty="0" err="1">
                <a:solidFill>
                  <a:srgbClr val="FFFFFF"/>
                </a:solidFill>
              </a:rPr>
              <a:t>Узнай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не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только</a:t>
            </a:r>
            <a:r>
              <a:rPr lang="en-US" sz="4200" dirty="0">
                <a:solidFill>
                  <a:srgbClr val="FFFFFF"/>
                </a:solidFill>
              </a:rPr>
              <a:t> о </a:t>
            </a:r>
            <a:r>
              <a:rPr lang="en-US" sz="4200" dirty="0" err="1">
                <a:solidFill>
                  <a:srgbClr val="FFFFFF"/>
                </a:solidFill>
              </a:rPr>
              <a:t>радужной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стороне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профессии</a:t>
            </a:r>
            <a:r>
              <a:rPr lang="en-US" sz="4200" dirty="0">
                <a:solidFill>
                  <a:srgbClr val="FFFFFF"/>
                </a:solidFill>
              </a:rPr>
              <a:t>, </a:t>
            </a:r>
            <a:r>
              <a:rPr lang="en-US" sz="4200" dirty="0" err="1">
                <a:solidFill>
                  <a:srgbClr val="FFFFFF"/>
                </a:solidFill>
              </a:rPr>
              <a:t>но</a:t>
            </a:r>
            <a:r>
              <a:rPr lang="en-US" sz="4200" dirty="0">
                <a:solidFill>
                  <a:srgbClr val="FFFFFF"/>
                </a:solidFill>
              </a:rPr>
              <a:t> и о </a:t>
            </a:r>
            <a:r>
              <a:rPr lang="en-US" sz="4200" dirty="0" err="1">
                <a:solidFill>
                  <a:srgbClr val="FFFFFF"/>
                </a:solidFill>
              </a:rPr>
              <a:t>её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теневой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стороне</a:t>
            </a:r>
            <a:r>
              <a:rPr lang="en-US" sz="4200" dirty="0">
                <a:solidFill>
                  <a:srgbClr val="FFFFFF"/>
                </a:solidFill>
              </a:rPr>
              <a:t>.</a:t>
            </a:r>
          </a:p>
          <a:p>
            <a:pPr marL="906780" lvl="1" indent="-453390" algn="just">
              <a:lnSpc>
                <a:spcPts val="5880"/>
              </a:lnSpc>
              <a:buFont typeface="Arial"/>
              <a:buChar char="•"/>
            </a:pPr>
            <a:r>
              <a:rPr lang="en-US" sz="4200" dirty="0" err="1">
                <a:solidFill>
                  <a:srgbClr val="FFFFFF"/>
                </a:solidFill>
              </a:rPr>
              <a:t>Мечтай</a:t>
            </a:r>
            <a:r>
              <a:rPr lang="en-US" sz="4200" dirty="0">
                <a:solidFill>
                  <a:srgbClr val="FFFFFF"/>
                </a:solidFill>
              </a:rPr>
              <a:t> о </a:t>
            </a:r>
            <a:r>
              <a:rPr lang="en-US" sz="4200" dirty="0" err="1">
                <a:solidFill>
                  <a:srgbClr val="FFFFFF"/>
                </a:solidFill>
              </a:rPr>
              <a:t>большем</a:t>
            </a:r>
            <a:r>
              <a:rPr lang="en-US" sz="4200" dirty="0">
                <a:solidFill>
                  <a:srgbClr val="FFFFFF"/>
                </a:solidFill>
              </a:rPr>
              <a:t>, </a:t>
            </a:r>
            <a:r>
              <a:rPr lang="en-US" sz="4200" dirty="0" err="1">
                <a:solidFill>
                  <a:srgbClr val="FFFFFF"/>
                </a:solidFill>
              </a:rPr>
              <a:t>но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радуйся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пока</a:t>
            </a:r>
            <a:r>
              <a:rPr lang="en-US" sz="4200" dirty="0">
                <a:solidFill>
                  <a:srgbClr val="FFFFFF"/>
                </a:solidFill>
              </a:rPr>
              <a:t> и </a:t>
            </a:r>
            <a:r>
              <a:rPr lang="en-US" sz="4200" dirty="0" err="1">
                <a:solidFill>
                  <a:srgbClr val="FFFFFF"/>
                </a:solidFill>
              </a:rPr>
              <a:t>малому</a:t>
            </a:r>
            <a:r>
              <a:rPr lang="en-US" sz="4200" dirty="0">
                <a:solidFill>
                  <a:srgbClr val="FFFFFF"/>
                </a:solidFill>
              </a:rPr>
              <a:t>!  "</a:t>
            </a:r>
            <a:r>
              <a:rPr lang="en-US" sz="4200" dirty="0" err="1">
                <a:solidFill>
                  <a:srgbClr val="FFFFFF"/>
                </a:solidFill>
              </a:rPr>
              <a:t>Москва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не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сразу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строилась</a:t>
            </a:r>
            <a:r>
              <a:rPr lang="en-US" sz="4200" dirty="0">
                <a:solidFill>
                  <a:srgbClr val="FFFFFF"/>
                </a:solidFill>
              </a:rPr>
              <a:t>....".</a:t>
            </a:r>
          </a:p>
        </p:txBody>
      </p:sp>
      <p:sp>
        <p:nvSpPr>
          <p:cNvPr id="10" name="Управляющая кнопка: домой 9">
            <a:hlinkClick r:id="rId2" action="ppaction://hlinksldjump" highlightClick="1"/>
          </p:cNvPr>
          <p:cNvSpPr/>
          <p:nvPr/>
        </p:nvSpPr>
        <p:spPr>
          <a:xfrm>
            <a:off x="16702284" y="8999664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194925" y="744599"/>
            <a:ext cx="61975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787"/>
              </a:lnSpc>
            </a:pPr>
            <a:r>
              <a:rPr lang="en-US" sz="3600" dirty="0" err="1">
                <a:solidFill>
                  <a:srgbClr val="F3D640"/>
                </a:solidFill>
                <a:latin typeface="Monotype Corsiva" panose="03010101010201010101" pitchFamily="66" charset="0"/>
              </a:rPr>
              <a:t>Жизнь</a:t>
            </a:r>
            <a:r>
              <a:rPr lang="en-US" sz="3600" dirty="0">
                <a:solidFill>
                  <a:srgbClr val="F3D640"/>
                </a:solidFill>
                <a:latin typeface="Monotype Corsiva" panose="03010101010201010101" pitchFamily="66" charset="0"/>
              </a:rPr>
              <a:t> - </a:t>
            </a:r>
            <a:r>
              <a:rPr lang="en-US" sz="3600" dirty="0" err="1">
                <a:solidFill>
                  <a:srgbClr val="F3D640"/>
                </a:solidFill>
                <a:latin typeface="Monotype Corsiva" panose="03010101010201010101" pitchFamily="66" charset="0"/>
              </a:rPr>
              <a:t>это</a:t>
            </a:r>
            <a:r>
              <a:rPr lang="en-US" sz="3600" dirty="0">
                <a:solidFill>
                  <a:srgbClr val="F3D640"/>
                </a:solidFill>
                <a:latin typeface="Monotype Corsiva" panose="03010101010201010101" pitchFamily="66" charset="0"/>
              </a:rPr>
              <a:t>, </a:t>
            </a:r>
            <a:r>
              <a:rPr lang="en-US" sz="3600" dirty="0" err="1">
                <a:solidFill>
                  <a:srgbClr val="F3D640"/>
                </a:solidFill>
                <a:latin typeface="Monotype Corsiva" panose="03010101010201010101" pitchFamily="66" charset="0"/>
              </a:rPr>
              <a:t>прежде</a:t>
            </a:r>
            <a:r>
              <a:rPr lang="en-US" sz="3600" dirty="0">
                <a:solidFill>
                  <a:srgbClr val="F3D640"/>
                </a:solidFill>
                <a:latin typeface="Monotype Corsiva" panose="03010101010201010101" pitchFamily="66" charset="0"/>
              </a:rPr>
              <a:t> </a:t>
            </a:r>
            <a:r>
              <a:rPr lang="en-US" sz="3600" dirty="0" err="1">
                <a:solidFill>
                  <a:srgbClr val="F3D640"/>
                </a:solidFill>
                <a:latin typeface="Monotype Corsiva" panose="03010101010201010101" pitchFamily="66" charset="0"/>
              </a:rPr>
              <a:t>всего</a:t>
            </a:r>
            <a:r>
              <a:rPr lang="en-US" sz="3600" dirty="0">
                <a:solidFill>
                  <a:srgbClr val="F3D640"/>
                </a:solidFill>
                <a:latin typeface="Monotype Corsiva" panose="03010101010201010101" pitchFamily="66" charset="0"/>
              </a:rPr>
              <a:t>, </a:t>
            </a:r>
            <a:r>
              <a:rPr lang="en-US" sz="3600" dirty="0" err="1">
                <a:solidFill>
                  <a:srgbClr val="F3D640"/>
                </a:solidFill>
                <a:latin typeface="Monotype Corsiva" panose="03010101010201010101" pitchFamily="66" charset="0"/>
              </a:rPr>
              <a:t>лю</a:t>
            </a:r>
            <a:r>
              <a:rPr lang="ru-RU" sz="3600" dirty="0">
                <a:solidFill>
                  <a:srgbClr val="F3D640"/>
                </a:solidFill>
                <a:latin typeface="Monotype Corsiva" panose="03010101010201010101" pitchFamily="66" charset="0"/>
              </a:rPr>
              <a:t>б</a:t>
            </a:r>
            <a:r>
              <a:rPr lang="en-US" sz="3600" dirty="0" err="1">
                <a:solidFill>
                  <a:srgbClr val="F3D640"/>
                </a:solidFill>
                <a:latin typeface="Monotype Corsiva" panose="03010101010201010101" pitchFamily="66" charset="0"/>
              </a:rPr>
              <a:t>овь</a:t>
            </a:r>
            <a:r>
              <a:rPr lang="en-US" sz="3600" dirty="0">
                <a:solidFill>
                  <a:srgbClr val="F3D640"/>
                </a:solidFill>
                <a:latin typeface="Monotype Corsiva" panose="03010101010201010101" pitchFamily="66" charset="0"/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782721" y="381018"/>
            <a:ext cx="8470588" cy="1308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774"/>
              </a:lnSpc>
            </a:pP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Научиться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можно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только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тому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, </a:t>
            </a:r>
            <a:endParaRPr lang="ru-RU" sz="3600" dirty="0" smtClean="0">
              <a:solidFill>
                <a:srgbClr val="7ED957"/>
              </a:solidFill>
              <a:latin typeface="Monotype Corsiva" panose="03010101010201010101" pitchFamily="66" charset="0"/>
            </a:endParaRPr>
          </a:p>
          <a:p>
            <a:pPr algn="ctr">
              <a:lnSpc>
                <a:spcPts val="4774"/>
              </a:lnSpc>
            </a:pPr>
            <a:r>
              <a:rPr lang="en-US" sz="3600" dirty="0" err="1" smtClean="0">
                <a:solidFill>
                  <a:srgbClr val="7ED957"/>
                </a:solidFill>
                <a:latin typeface="Monotype Corsiva" panose="03010101010201010101" pitchFamily="66" charset="0"/>
              </a:rPr>
              <a:t>что</a:t>
            </a:r>
            <a:r>
              <a:rPr lang="en-US" sz="3600" dirty="0" smtClean="0">
                <a:solidFill>
                  <a:srgbClr val="7ED957"/>
                </a:solidFill>
                <a:latin typeface="Monotype Corsiva" panose="03010101010201010101" pitchFamily="66" charset="0"/>
              </a:rPr>
              <a:t>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любишь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, и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понять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только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то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,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что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 </a:t>
            </a:r>
            <a:r>
              <a:rPr lang="en-US" sz="3600" dirty="0" err="1">
                <a:solidFill>
                  <a:srgbClr val="7ED957"/>
                </a:solidFill>
                <a:latin typeface="Monotype Corsiva" panose="03010101010201010101" pitchFamily="66" charset="0"/>
              </a:rPr>
              <a:t>любишь</a:t>
            </a:r>
            <a:r>
              <a:rPr lang="en-US" sz="3600" dirty="0">
                <a:solidFill>
                  <a:srgbClr val="7ED957"/>
                </a:solidFill>
                <a:latin typeface="Monotype Corsiva" panose="03010101010201010101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57200" y="1089178"/>
            <a:ext cx="17373600" cy="1923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ru-RU" sz="4000" i="1" dirty="0" smtClean="0">
                <a:solidFill>
                  <a:srgbClr val="FFCC00"/>
                </a:solidFill>
              </a:rPr>
              <a:t>Выбирая профессию, необходимо знать и учитывать отклонения в состоянии здоровья. Понятием «здоровья» определяется правильная, нормальная жизнедеятельность организма</a:t>
            </a:r>
            <a:endParaRPr lang="en-US" sz="4000" i="1" dirty="0">
              <a:solidFill>
                <a:srgbClr val="FFCC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457200" y="3097643"/>
            <a:ext cx="17373600" cy="32060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Существует понятие </a:t>
            </a:r>
            <a:r>
              <a:rPr lang="ru-RU" sz="3600" b="1" dirty="0" smtClean="0">
                <a:solidFill>
                  <a:schemeClr val="bg1"/>
                </a:solidFill>
              </a:rPr>
              <a:t>медицинских противопоказаний </a:t>
            </a:r>
            <a:r>
              <a:rPr lang="ru-RU" sz="3600" dirty="0" smtClean="0">
                <a:solidFill>
                  <a:schemeClr val="bg1"/>
                </a:solidFill>
              </a:rPr>
              <a:t>к выбору профессии, видов работ, форм профессиональной подготовки. </a:t>
            </a:r>
          </a:p>
          <a:p>
            <a:pPr algn="ctr">
              <a:lnSpc>
                <a:spcPts val="5040"/>
              </a:lnSpc>
            </a:pPr>
            <a:r>
              <a:rPr lang="ru-RU" sz="3600" b="1" i="1" dirty="0" smtClean="0">
                <a:solidFill>
                  <a:srgbClr val="FFCC00"/>
                </a:solidFill>
              </a:rPr>
              <a:t>Противопоказания</a:t>
            </a:r>
            <a:r>
              <a:rPr lang="ru-RU" sz="3600" i="1" dirty="0" smtClean="0">
                <a:solidFill>
                  <a:schemeClr val="bg1"/>
                </a:solidFill>
              </a:rPr>
              <a:t> – это научно-обоснованные утверждения о том, какие занятия не рекомендуются или категорически недопустимы при тех или иных нарушениях состояния здоровья, заболеваниях.</a:t>
            </a:r>
            <a:endParaRPr lang="en-US" sz="3600" i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48614" y="6339603"/>
            <a:ext cx="17373600" cy="38472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ru-RU" sz="3600" i="1" dirty="0" smtClean="0">
                <a:solidFill>
                  <a:srgbClr val="FFCC00"/>
                </a:solidFill>
              </a:rPr>
              <a:t>Медицинские противопоказания в своём заключении бывают:</a:t>
            </a:r>
          </a:p>
          <a:p>
            <a:pPr marL="742950" indent="-742950" algn="ctr">
              <a:lnSpc>
                <a:spcPts val="5040"/>
              </a:lnSpc>
              <a:buAutoNum type="arabicParenR"/>
            </a:pP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Профессионально пригоден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i="1" dirty="0" smtClean="0">
                <a:solidFill>
                  <a:schemeClr val="bg1"/>
                </a:solidFill>
              </a:rPr>
              <a:t>(нарушения здоровья отсутствуют)</a:t>
            </a:r>
          </a:p>
          <a:p>
            <a:pPr marL="742950" indent="-742950" algn="ctr">
              <a:lnSpc>
                <a:spcPts val="5040"/>
              </a:lnSpc>
              <a:buAutoNum type="arabicParenR"/>
            </a:pPr>
            <a:r>
              <a:rPr lang="ru-RU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О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граниченно  пригоден </a:t>
            </a:r>
            <a:r>
              <a:rPr lang="ru-RU" sz="3600" i="1" dirty="0" smtClean="0">
                <a:solidFill>
                  <a:schemeClr val="bg1"/>
                </a:solidFill>
              </a:rPr>
              <a:t>(имеются нарушения здоровья, которые при работе по той или иной профессии могут  усугубить имеющиеся заболевания)</a:t>
            </a:r>
          </a:p>
          <a:p>
            <a:pPr marL="742950" indent="-742950" algn="ctr">
              <a:lnSpc>
                <a:spcPts val="5040"/>
              </a:lnSpc>
              <a:buAutoNum type="arabicParenR"/>
            </a:pP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Профессионально непригоден</a:t>
            </a:r>
            <a:r>
              <a:rPr lang="ru-RU" sz="36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600" i="1" dirty="0" smtClean="0">
                <a:solidFill>
                  <a:schemeClr val="bg1"/>
                </a:solidFill>
              </a:rPr>
              <a:t>(имеются значительные отклонения в состоянии здоровья)</a:t>
            </a:r>
            <a:endParaRPr lang="en-US" sz="3600" i="1" dirty="0">
              <a:solidFill>
                <a:schemeClr val="bg1"/>
              </a:solidFill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7377206" y="9454939"/>
            <a:ext cx="890016" cy="810060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419600" y="114300"/>
            <a:ext cx="8991600" cy="1143000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solidFill>
                  <a:schemeClr val="bg1"/>
                </a:solidFill>
              </a:rPr>
              <a:t>Здоровье и выбор профессии</a:t>
            </a:r>
            <a:endParaRPr lang="ru-RU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817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2242" y="162664"/>
            <a:ext cx="16954500" cy="9330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ru-RU" sz="54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Мир профессий</a:t>
            </a:r>
            <a:endParaRPr lang="en-US" sz="54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42242" y="1122904"/>
            <a:ext cx="5254451" cy="7386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7030" lvl="1" algn="ctr">
              <a:lnSpc>
                <a:spcPts val="4759"/>
              </a:lnSpc>
            </a:pPr>
            <a:r>
              <a:rPr lang="ru-RU" sz="3600" dirty="0">
                <a:solidFill>
                  <a:schemeClr val="bg1"/>
                </a:solidFill>
              </a:rPr>
              <a:t>Мир профессий насчитывает </a:t>
            </a:r>
            <a:r>
              <a:rPr lang="ru-RU" sz="3600" b="1" dirty="0">
                <a:solidFill>
                  <a:schemeClr val="bg1"/>
                </a:solidFill>
              </a:rPr>
              <a:t>свыше </a:t>
            </a:r>
            <a:r>
              <a:rPr lang="ru-RU" sz="3600" b="1" dirty="0" smtClean="0">
                <a:solidFill>
                  <a:schemeClr val="bg1"/>
                </a:solidFill>
              </a:rPr>
              <a:t>  </a:t>
            </a:r>
          </a:p>
          <a:p>
            <a:pPr marL="367030" lvl="1" algn="ctr">
              <a:lnSpc>
                <a:spcPts val="4759"/>
              </a:lnSpc>
            </a:pPr>
            <a:r>
              <a:rPr lang="ru-RU" sz="3600" b="1" dirty="0" smtClean="0">
                <a:solidFill>
                  <a:schemeClr val="bg1"/>
                </a:solidFill>
              </a:rPr>
              <a:t>50 </a:t>
            </a:r>
            <a:r>
              <a:rPr lang="ru-RU" sz="3600" b="1" dirty="0">
                <a:solidFill>
                  <a:schemeClr val="bg1"/>
                </a:solidFill>
              </a:rPr>
              <a:t>тысяч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smtClean="0">
                <a:solidFill>
                  <a:schemeClr val="bg1"/>
                </a:solidFill>
              </a:rPr>
              <a:t>и </a:t>
            </a:r>
            <a:r>
              <a:rPr lang="ru-RU" sz="3600" dirty="0">
                <a:solidFill>
                  <a:schemeClr val="bg1"/>
                </a:solidFill>
              </a:rPr>
              <a:t>не является чем-то застывшим. 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Он </a:t>
            </a:r>
            <a:r>
              <a:rPr lang="ru-RU" sz="3600" b="1" dirty="0">
                <a:solidFill>
                  <a:schemeClr val="bg1"/>
                </a:solidFill>
              </a:rPr>
              <a:t>динамичен</a:t>
            </a:r>
            <a:r>
              <a:rPr lang="ru-RU" sz="3600" dirty="0">
                <a:solidFill>
                  <a:schemeClr val="bg1"/>
                </a:solidFill>
              </a:rPr>
              <a:t>, появляются и развиваются новые виды деятельности, отмирают и исчезают </a:t>
            </a:r>
            <a:r>
              <a:rPr lang="ru-RU" sz="3600" dirty="0" smtClean="0">
                <a:solidFill>
                  <a:schemeClr val="bg1"/>
                </a:solidFill>
              </a:rPr>
              <a:t>устаревшие, </a:t>
            </a:r>
            <a:r>
              <a:rPr lang="ru-RU" sz="3600" dirty="0">
                <a:solidFill>
                  <a:schemeClr val="bg1"/>
                </a:solidFill>
              </a:rPr>
              <a:t>дробятся или объединяются реально существующие.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738092" y="90297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399110" y="1122904"/>
            <a:ext cx="6572249" cy="8094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В 2015 году был создан </a:t>
            </a:r>
          </a:p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«Атлас </a:t>
            </a:r>
            <a:r>
              <a:rPr lang="ru-RU" sz="3600" dirty="0">
                <a:solidFill>
                  <a:schemeClr val="bg1"/>
                </a:solidFill>
              </a:rPr>
              <a:t>новых </a:t>
            </a:r>
            <a:r>
              <a:rPr lang="ru-RU" sz="3600" dirty="0" smtClean="0">
                <a:solidFill>
                  <a:schemeClr val="bg1"/>
                </a:solidFill>
              </a:rPr>
              <a:t>профессий». </a:t>
            </a:r>
          </a:p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Это </a:t>
            </a:r>
            <a:r>
              <a:rPr lang="ru-RU" sz="3600" dirty="0">
                <a:solidFill>
                  <a:schemeClr val="bg1"/>
                </a:solidFill>
              </a:rPr>
              <a:t>альманах перспективных отраслей и профессий на ближайшие 15–20 лет. 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Он </a:t>
            </a:r>
            <a:r>
              <a:rPr lang="ru-RU" sz="3600" dirty="0">
                <a:solidFill>
                  <a:schemeClr val="bg1"/>
                </a:solidFill>
              </a:rPr>
              <a:t>поможет понять, какие отрасли будут активно развиваться, какие в них будут рождаться новые технологии, продукты, практики управления и какие новые специалисты потребуются работодателям.</a:t>
            </a:r>
          </a:p>
        </p:txBody>
      </p:sp>
      <p:pic>
        <p:nvPicPr>
          <p:cNvPr id="3074" name="Picture 2" descr="Фрагмент сайта &quot;Атлас новых профессии&quot;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663" y="4610100"/>
            <a:ext cx="6372715" cy="53218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2"/>
          <p:cNvSpPr txBox="1"/>
          <p:nvPr/>
        </p:nvSpPr>
        <p:spPr>
          <a:xfrm>
            <a:off x="5890592" y="1426918"/>
            <a:ext cx="5257800" cy="25648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ru-RU" sz="4000" i="1" dirty="0" smtClean="0">
                <a:solidFill>
                  <a:srgbClr val="FFCC00"/>
                </a:solidFill>
                <a:hlinkClick r:id="rId4"/>
              </a:rPr>
              <a:t>АТЛАС НОВЫХ ПРОФЕССИЙ – </a:t>
            </a:r>
          </a:p>
          <a:p>
            <a:pPr algn="ctr">
              <a:lnSpc>
                <a:spcPts val="5040"/>
              </a:lnSpc>
            </a:pPr>
            <a:r>
              <a:rPr lang="ru-RU" sz="4000" i="1" dirty="0" smtClean="0">
                <a:solidFill>
                  <a:srgbClr val="FFCC00"/>
                </a:solidFill>
                <a:hlinkClick r:id="rId4"/>
              </a:rPr>
              <a:t>КАК ВЫБРАТЬ БУДУЩЕЕ УЖЕ СЕГОДНЯ</a:t>
            </a:r>
            <a:endParaRPr lang="en-US" sz="4000" i="1" dirty="0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798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66800" y="3399918"/>
            <a:ext cx="16230600" cy="1445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buSzPts val="1000"/>
              <a:tabLst>
                <a:tab pos="182880" algn="l"/>
              </a:tabLst>
            </a:pP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Это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такие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профессии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как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воспитатель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социальный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работник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адвокат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продавец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учитель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врач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менеджер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психолог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тренер 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и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другие</a:t>
            </a:r>
            <a:endParaRPr lang="en-US" sz="36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676400" y="6213436"/>
            <a:ext cx="17145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Умение устанавливать и поддерживать контакты общения </a:t>
            </a: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Умение понимать психофизиологическое состояние людей </a:t>
            </a: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Умение оказывать влияние на других людей </a:t>
            </a: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Умение проявлять выдержку, спокойствие, доброжелательность </a:t>
            </a: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Наличие речевых способностей 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 smtClean="0">
                <a:solidFill>
                  <a:schemeClr val="bg1"/>
                </a:solidFill>
              </a:rPr>
              <a:t>Развитие </a:t>
            </a:r>
            <a:r>
              <a:rPr lang="ru-RU" sz="3600" dirty="0">
                <a:solidFill>
                  <a:schemeClr val="bg1"/>
                </a:solidFill>
              </a:rPr>
              <a:t>словесно-логического мышления не ниже среднего уровня</a:t>
            </a:r>
          </a:p>
        </p:txBody>
      </p:sp>
      <p:sp>
        <p:nvSpPr>
          <p:cNvPr id="10" name="TextBox 3"/>
          <p:cNvSpPr txBox="1"/>
          <p:nvPr/>
        </p:nvSpPr>
        <p:spPr>
          <a:xfrm>
            <a:off x="2435066" y="250950"/>
            <a:ext cx="14355043" cy="9330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4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ПРОФЕССИИ ТИПА 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</a:t>
            </a:r>
            <a:r>
              <a:rPr lang="en-US" sz="54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ЧЕЛОВЕК-ЧЕЛОВЕК" (Ч-Ч)</a:t>
            </a:r>
          </a:p>
        </p:txBody>
      </p:sp>
      <p:sp>
        <p:nvSpPr>
          <p:cNvPr id="11" name="TextBox 3"/>
          <p:cNvSpPr txBox="1"/>
          <p:nvPr/>
        </p:nvSpPr>
        <p:spPr>
          <a:xfrm>
            <a:off x="883547" y="1295513"/>
            <a:ext cx="16874158" cy="184665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Если тебе нравится заниматься обслуживанием, лечением, обучением,  воспитанием людей, защитой их прав </a:t>
            </a:r>
            <a:r>
              <a:rPr lang="ru-RU" sz="3600" dirty="0">
                <a:solidFill>
                  <a:schemeClr val="bg1"/>
                </a:solidFill>
              </a:rPr>
              <a:t>и </a:t>
            </a:r>
            <a:r>
              <a:rPr lang="ru-RU" sz="3600" dirty="0" smtClean="0">
                <a:solidFill>
                  <a:schemeClr val="bg1"/>
                </a:solidFill>
              </a:rPr>
              <a:t>безопасности, руководством людьми,                    то этот тип профессий для тебя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95800" y="5180292"/>
            <a:ext cx="906427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dirty="0" smtClean="0"/>
              <a:t>Требования профессии этого типа к человеку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205326" y="3698155"/>
            <a:ext cx="16230600" cy="2269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buSzPts val="1000"/>
              <a:tabLst>
                <a:tab pos="182880" algn="l"/>
              </a:tabLst>
            </a:pP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Это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такие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профессии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как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слесарь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тракторист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водитель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повар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технолог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инженер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столяр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строитель, каменщик, сварщик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и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другие</a:t>
            </a:r>
            <a:endParaRPr lang="en-US" sz="36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ctr">
              <a:lnSpc>
                <a:spcPts val="5880"/>
              </a:lnSpc>
              <a:buSzPts val="1000"/>
              <a:tabLst>
                <a:tab pos="182880" algn="l"/>
              </a:tabLst>
            </a:pPr>
            <a:endParaRPr lang="en-US" sz="36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646583" y="6431868"/>
            <a:ext cx="17145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1000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Высокий уровень развития: </a:t>
            </a:r>
          </a:p>
          <a:p>
            <a:pPr marL="342900" indent="-342900"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наглядно-образного мышления </a:t>
            </a:r>
          </a:p>
          <a:p>
            <a:pPr marL="342900" indent="-342900"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пространственных представлений </a:t>
            </a:r>
          </a:p>
          <a:p>
            <a:pPr marL="342900" indent="-342900"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технической осведомленности и сообразительности </a:t>
            </a:r>
          </a:p>
          <a:p>
            <a:pPr marL="342900" indent="-342900">
              <a:buSzPts val="1000"/>
              <a:buFont typeface="Symbol" panose="05050102010706020507" pitchFamily="18" charset="2"/>
              <a:buChar char=""/>
              <a:tabLst>
                <a:tab pos="182880" algn="l"/>
              </a:tabLst>
            </a:pPr>
            <a:r>
              <a:rPr lang="ru-RU" sz="3600" dirty="0">
                <a:solidFill>
                  <a:schemeClr val="bg1"/>
                </a:solidFill>
              </a:rPr>
              <a:t>хороших двигательных навыков, ловкости </a:t>
            </a:r>
          </a:p>
        </p:txBody>
      </p:sp>
      <p:sp>
        <p:nvSpPr>
          <p:cNvPr id="10" name="TextBox 3"/>
          <p:cNvSpPr txBox="1"/>
          <p:nvPr/>
        </p:nvSpPr>
        <p:spPr>
          <a:xfrm>
            <a:off x="2528227" y="128039"/>
            <a:ext cx="14355043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4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ПРОФЕССИИ ТИПА 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"ЧЕЛОВЕК-</a:t>
            </a:r>
            <a:r>
              <a:rPr lang="ru-RU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ТЕХНИКА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 </a:t>
            </a:r>
            <a:r>
              <a:rPr lang="en-US" sz="54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(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Ч-</a:t>
            </a:r>
            <a:r>
              <a:rPr lang="ru-RU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Т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)</a:t>
            </a:r>
            <a:endParaRPr lang="en-US" sz="5400" b="1" dirty="0">
              <a:solidFill>
                <a:srgbClr val="FFCC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883547" y="1295513"/>
            <a:ext cx="16874158" cy="24622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Если тебе нравится </a:t>
            </a:r>
            <a:r>
              <a:rPr lang="ru-RU" sz="3600" dirty="0" smtClean="0"/>
              <a:t>управлять машинами, ремонтировать оборудование, </a:t>
            </a:r>
          </a:p>
          <a:p>
            <a:pPr marL="367030" lvl="1" algn="ctr">
              <a:lnSpc>
                <a:spcPts val="4759"/>
              </a:lnSpc>
            </a:pPr>
            <a:r>
              <a:rPr lang="ru-RU" sz="3600" dirty="0" smtClean="0"/>
              <a:t>собирать </a:t>
            </a:r>
            <a:r>
              <a:rPr lang="ru-RU" sz="3600" dirty="0"/>
              <a:t>и налаживать </a:t>
            </a:r>
            <a:r>
              <a:rPr lang="ru-RU" sz="3600" dirty="0" smtClean="0"/>
              <a:t>технику, обрабатывать </a:t>
            </a:r>
            <a:r>
              <a:rPr lang="ru-RU" sz="3600" dirty="0"/>
              <a:t>материалы, изготавливать различные предметы и </a:t>
            </a:r>
            <a:r>
              <a:rPr lang="ru-RU" sz="3600" dirty="0" smtClean="0"/>
              <a:t>вещи, заниматься </a:t>
            </a:r>
            <a:r>
              <a:rPr lang="ru-RU" sz="3600" dirty="0"/>
              <a:t>строительством</a:t>
            </a:r>
            <a:r>
              <a:rPr lang="ru-RU" sz="3600" dirty="0" smtClean="0">
                <a:solidFill>
                  <a:schemeClr val="bg1"/>
                </a:solidFill>
              </a:rPr>
              <a:t>, </a:t>
            </a:r>
          </a:p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то этот тип профессий для тебя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95800" y="5357909"/>
            <a:ext cx="906427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dirty="0" smtClean="0"/>
              <a:t>Требования профессии этого типа к человеку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189381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54608" y="3636128"/>
            <a:ext cx="16230600" cy="1445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buSzPts val="1000"/>
              <a:tabLst>
                <a:tab pos="182880" algn="l"/>
              </a:tabLst>
            </a:pP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Это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такие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профессии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как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кассир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бухгалтер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программист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переводчик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экономист,  библиограф, фармацевт, секретарь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и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другие</a:t>
            </a:r>
            <a:endParaRPr lang="en-US" sz="36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13816" y="6645176"/>
            <a:ext cx="17145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·  Способность  к </a:t>
            </a:r>
            <a:r>
              <a:rPr lang="ru-RU" sz="3600" dirty="0">
                <a:solidFill>
                  <a:schemeClr val="bg1"/>
                </a:solidFill>
              </a:rPr>
              <a:t>отвлеченному </a:t>
            </a:r>
            <a:r>
              <a:rPr lang="ru-RU" sz="3600" dirty="0" smtClean="0">
                <a:solidFill>
                  <a:schemeClr val="bg1"/>
                </a:solidFill>
              </a:rPr>
              <a:t>мышлению, к </a:t>
            </a:r>
            <a:r>
              <a:rPr lang="ru-RU" sz="3600" dirty="0">
                <a:solidFill>
                  <a:schemeClr val="bg1"/>
                </a:solidFill>
              </a:rPr>
              <a:t>оперированию числами, символами 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 smtClean="0">
                <a:solidFill>
                  <a:schemeClr val="bg1"/>
                </a:solidFill>
              </a:rPr>
              <a:t>Развитый уровень математического  </a:t>
            </a:r>
            <a:r>
              <a:rPr lang="ru-RU" sz="3600" dirty="0">
                <a:solidFill>
                  <a:schemeClr val="bg1"/>
                </a:solidFill>
              </a:rPr>
              <a:t>и словесно-логического </a:t>
            </a:r>
            <a:r>
              <a:rPr lang="ru-RU" sz="3600" dirty="0" smtClean="0">
                <a:solidFill>
                  <a:schemeClr val="bg1"/>
                </a:solidFill>
              </a:rPr>
              <a:t>мышления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 smtClean="0">
                <a:solidFill>
                  <a:schemeClr val="bg1"/>
                </a:solidFill>
              </a:rPr>
              <a:t>Хорошая память, способность к длительной концентрации внимания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 smtClean="0">
                <a:solidFill>
                  <a:schemeClr val="bg1"/>
                </a:solidFill>
              </a:rPr>
              <a:t>Усидчивость, терпение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10" name="TextBox 3"/>
          <p:cNvSpPr txBox="1"/>
          <p:nvPr/>
        </p:nvSpPr>
        <p:spPr>
          <a:xfrm>
            <a:off x="381001" y="128039"/>
            <a:ext cx="17378386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4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ПРОФЕССИИ ТИПА 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"ЧЕЛОВЕК-</a:t>
            </a:r>
            <a:r>
              <a:rPr lang="ru-RU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ЗНАКОВАЯ СИСТЕМА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 </a:t>
            </a:r>
            <a:r>
              <a:rPr lang="en-US" sz="54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(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Ч-</a:t>
            </a:r>
            <a:r>
              <a:rPr lang="ru-RU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З</a:t>
            </a:r>
            <a:r>
              <a:rPr lang="en-US" sz="54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)</a:t>
            </a:r>
            <a:endParaRPr lang="en-US" sz="5400" b="1" dirty="0">
              <a:solidFill>
                <a:srgbClr val="FFCC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381001" y="1458891"/>
            <a:ext cx="17577815" cy="184665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Если тебе нравится</a:t>
            </a:r>
            <a:r>
              <a:rPr lang="ru-RU" sz="3600" dirty="0" smtClean="0"/>
              <a:t> </a:t>
            </a:r>
            <a:r>
              <a:rPr lang="ru-RU" sz="3600" dirty="0"/>
              <a:t>обрабатывать тексты и </a:t>
            </a:r>
            <a:r>
              <a:rPr lang="ru-RU" sz="3600" dirty="0" smtClean="0"/>
              <a:t>таблицы, производить </a:t>
            </a:r>
            <a:r>
              <a:rPr lang="ru-RU" sz="3600" dirty="0"/>
              <a:t>расчеты и </a:t>
            </a:r>
            <a:r>
              <a:rPr lang="ru-RU" sz="3600" dirty="0" smtClean="0"/>
              <a:t>вычисления, перерабатывать информацию, работать </a:t>
            </a:r>
            <a:r>
              <a:rPr lang="ru-RU" sz="3600" dirty="0"/>
              <a:t>с чертежами, картами и </a:t>
            </a:r>
            <a:r>
              <a:rPr lang="ru-RU" sz="3600" dirty="0" smtClean="0"/>
              <a:t>схемами, принимать </a:t>
            </a:r>
            <a:r>
              <a:rPr lang="ru-RU" sz="3600" dirty="0"/>
              <a:t>и передавать сигналы и </a:t>
            </a:r>
            <a:r>
              <a:rPr lang="ru-RU" sz="3600" dirty="0" smtClean="0"/>
              <a:t>сообщения, </a:t>
            </a:r>
            <a:r>
              <a:rPr lang="ru-RU" sz="3600" dirty="0" smtClean="0">
                <a:solidFill>
                  <a:schemeClr val="bg1"/>
                </a:solidFill>
              </a:rPr>
              <a:t>то этот тип профессий для тебя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38056" y="5442466"/>
            <a:ext cx="906427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dirty="0" smtClean="0"/>
              <a:t>Требования профессии этого типа к человеку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129874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54608" y="4713753"/>
            <a:ext cx="16230600" cy="1107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Это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такие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профессии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музыкант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фотограф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журналист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артист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дизайнер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хореограф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архитектор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и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другие</a:t>
            </a:r>
            <a:endParaRPr lang="en-US" sz="36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13816" y="6645176"/>
            <a:ext cx="17145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lt1"/>
                </a:solidFill>
              </a:rPr>
              <a:t>Высоко </a:t>
            </a:r>
            <a:r>
              <a:rPr lang="ru-RU" sz="3600" dirty="0">
                <a:solidFill>
                  <a:schemeClr val="lt1"/>
                </a:solidFill>
              </a:rPr>
              <a:t>развитые: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lt1"/>
                </a:solidFill>
              </a:rPr>
              <a:t>художественный вкус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lt1"/>
                </a:solidFill>
              </a:rPr>
              <a:t>эстетическая чувствительность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lt1"/>
                </a:solidFill>
              </a:rPr>
              <a:t>богатое и яркое воображение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lt1"/>
                </a:solidFill>
              </a:rPr>
              <a:t>образное мышление </a:t>
            </a:r>
            <a:endParaRPr lang="ru-RU" sz="3600" dirty="0" smtClean="0">
              <a:solidFill>
                <a:schemeClr val="lt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 smtClean="0">
                <a:solidFill>
                  <a:schemeClr val="lt1"/>
                </a:solidFill>
              </a:rPr>
              <a:t>нестандартное мышление</a:t>
            </a:r>
            <a:endParaRPr lang="ru-RU" sz="3600" dirty="0">
              <a:solidFill>
                <a:schemeClr val="lt1"/>
              </a:solidFill>
            </a:endParaRPr>
          </a:p>
        </p:txBody>
      </p:sp>
      <p:sp>
        <p:nvSpPr>
          <p:cNvPr id="10" name="TextBox 3"/>
          <p:cNvSpPr txBox="1"/>
          <p:nvPr/>
        </p:nvSpPr>
        <p:spPr>
          <a:xfrm>
            <a:off x="381001" y="128039"/>
            <a:ext cx="17378386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48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ПРОФЕССИИ ТИПА </a:t>
            </a:r>
            <a:r>
              <a:rPr lang="en-US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"ЧЕЛОВЕК-</a:t>
            </a:r>
            <a:r>
              <a:rPr lang="ru-RU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ХУДОЖЕСТВЕННЫЙ ОБРАЗ</a:t>
            </a:r>
            <a:r>
              <a:rPr lang="en-US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 </a:t>
            </a:r>
            <a:r>
              <a:rPr lang="en-US" sz="48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(</a:t>
            </a:r>
            <a:r>
              <a:rPr lang="en-US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Ч-</a:t>
            </a:r>
            <a:r>
              <a:rPr lang="ru-RU" sz="48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Х</a:t>
            </a:r>
            <a:r>
              <a:rPr lang="en-US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)</a:t>
            </a:r>
            <a:endParaRPr lang="en-US" sz="4800" b="1" dirty="0">
              <a:solidFill>
                <a:srgbClr val="FFCC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381001" y="1458891"/>
            <a:ext cx="17577815" cy="30777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Если тебе нравится </a:t>
            </a:r>
            <a:r>
              <a:rPr lang="ru-RU" sz="3600" dirty="0"/>
              <a:t>заниматься художественным </a:t>
            </a:r>
            <a:r>
              <a:rPr lang="ru-RU" sz="3600" dirty="0" smtClean="0"/>
              <a:t>оформлением, рисовать</a:t>
            </a:r>
            <a:r>
              <a:rPr lang="ru-RU" sz="3600" dirty="0"/>
              <a:t>, </a:t>
            </a:r>
            <a:r>
              <a:rPr lang="ru-RU" sz="3600" dirty="0" smtClean="0"/>
              <a:t>фотографировать, создавать </a:t>
            </a:r>
            <a:r>
              <a:rPr lang="ru-RU" sz="3600" dirty="0"/>
              <a:t>произведения искусства </a:t>
            </a:r>
            <a:r>
              <a:rPr lang="ru-RU" sz="3600" dirty="0" smtClean="0"/>
              <a:t>, выступать </a:t>
            </a:r>
            <a:r>
              <a:rPr lang="ru-RU" sz="3600" dirty="0"/>
              <a:t>на </a:t>
            </a:r>
            <a:r>
              <a:rPr lang="ru-RU" sz="3600" dirty="0" smtClean="0"/>
              <a:t>сцене, изготавливать </a:t>
            </a:r>
            <a:r>
              <a:rPr lang="ru-RU" sz="3600" dirty="0"/>
              <a:t>своими руками красивые вещи</a:t>
            </a:r>
            <a:r>
              <a:rPr lang="ru-RU" sz="3600" dirty="0" smtClean="0"/>
              <a:t>, </a:t>
            </a:r>
            <a:r>
              <a:rPr lang="ru-RU" sz="3600" dirty="0" smtClean="0">
                <a:solidFill>
                  <a:schemeClr val="bg1"/>
                </a:solidFill>
              </a:rPr>
              <a:t>то этот тип профессий для тебя. </a:t>
            </a:r>
          </a:p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Сюда относятся специальности, связанные с изобразительной, музыкальной, литературно-художественной, актёрской деятельностью.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38056" y="5998845"/>
            <a:ext cx="906427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dirty="0" smtClean="0"/>
              <a:t>Требования профессии этого типа к человеку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409875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54608" y="3757376"/>
            <a:ext cx="16230600" cy="1107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Это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такие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профессии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как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озеленител</a:t>
            </a:r>
            <a:r>
              <a:rPr lang="ru-RU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ь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ветеринар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цветовод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рыбовод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фермер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химик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агроном</a:t>
            </a:r>
            <a:r>
              <a:rPr lang="en-US" sz="36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и </a:t>
            </a:r>
            <a:r>
              <a:rPr lang="en-US" sz="36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другие</a:t>
            </a:r>
            <a:r>
              <a:rPr 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.</a:t>
            </a: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13816" y="6204402"/>
            <a:ext cx="17145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Наличие: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bg1"/>
                </a:solidFill>
              </a:rPr>
              <a:t>наблюдательности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bg1"/>
                </a:solidFill>
              </a:rPr>
              <a:t>способности ориентироваться в условиях непредсказуемости и </a:t>
            </a:r>
            <a:r>
              <a:rPr lang="ru-RU" sz="3600" dirty="0" err="1">
                <a:solidFill>
                  <a:schemeClr val="bg1"/>
                </a:solidFill>
              </a:rPr>
              <a:t>отсроченности</a:t>
            </a:r>
            <a:r>
              <a:rPr lang="ru-RU" sz="3600" dirty="0">
                <a:solidFill>
                  <a:schemeClr val="bg1"/>
                </a:solidFill>
              </a:rPr>
              <a:t> результатов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bg1"/>
                </a:solidFill>
              </a:rPr>
              <a:t>прогностических способностей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bg1"/>
                </a:solidFill>
              </a:rPr>
              <a:t>умение менять цели в зависимости от условий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 smtClean="0">
                <a:solidFill>
                  <a:schemeClr val="bg1"/>
                </a:solidFill>
              </a:rPr>
              <a:t>выносливости. терпеливости </a:t>
            </a:r>
            <a:r>
              <a:rPr lang="ru-RU" sz="3600" dirty="0">
                <a:solidFill>
                  <a:schemeClr val="bg1"/>
                </a:solidFill>
              </a:rPr>
              <a:t>к недостатку комфорта в работе </a:t>
            </a:r>
          </a:p>
        </p:txBody>
      </p:sp>
      <p:sp>
        <p:nvSpPr>
          <p:cNvPr id="10" name="TextBox 3"/>
          <p:cNvSpPr txBox="1"/>
          <p:nvPr/>
        </p:nvSpPr>
        <p:spPr>
          <a:xfrm>
            <a:off x="381001" y="128039"/>
            <a:ext cx="17378386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48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ПРОФЕССИИ ТИПА </a:t>
            </a:r>
            <a:r>
              <a:rPr lang="en-US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"ЧЕЛОВЕК-</a:t>
            </a:r>
            <a:r>
              <a:rPr lang="ru-RU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ПРИРОДА</a:t>
            </a:r>
            <a:r>
              <a:rPr lang="en-US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" </a:t>
            </a:r>
            <a:r>
              <a:rPr lang="en-US" sz="48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(</a:t>
            </a:r>
            <a:r>
              <a:rPr lang="en-US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Ч-</a:t>
            </a:r>
            <a:r>
              <a:rPr lang="ru-RU" sz="4800" b="1" dirty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П</a:t>
            </a:r>
            <a:r>
              <a:rPr lang="en-US" sz="4800" b="1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)</a:t>
            </a:r>
            <a:endParaRPr lang="en-US" sz="4800" b="1" dirty="0">
              <a:solidFill>
                <a:srgbClr val="FFCC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381001" y="1458891"/>
            <a:ext cx="17577815" cy="184665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367030" lvl="1" algn="ctr">
              <a:lnSpc>
                <a:spcPts val="4759"/>
              </a:lnSpc>
            </a:pPr>
            <a:r>
              <a:rPr lang="ru-RU" sz="3600" dirty="0" smtClean="0">
                <a:solidFill>
                  <a:schemeClr val="bg1"/>
                </a:solidFill>
              </a:rPr>
              <a:t>Если тебе нравится </a:t>
            </a:r>
            <a:r>
              <a:rPr lang="ru-RU" sz="3600" dirty="0" smtClean="0"/>
              <a:t>ухаживать </a:t>
            </a:r>
            <a:r>
              <a:rPr lang="ru-RU" sz="3600" dirty="0"/>
              <a:t>за </a:t>
            </a:r>
            <a:r>
              <a:rPr lang="ru-RU" sz="3600" dirty="0" smtClean="0"/>
              <a:t>животными, заготавливать </a:t>
            </a:r>
            <a:r>
              <a:rPr lang="ru-RU" sz="3600" dirty="0"/>
              <a:t>продукты (грибы, ягоды, </a:t>
            </a:r>
            <a:r>
              <a:rPr lang="ru-RU" sz="3600" dirty="0" smtClean="0"/>
              <a:t>рыбу), работать </a:t>
            </a:r>
            <a:r>
              <a:rPr lang="ru-RU" sz="3600" dirty="0"/>
              <a:t>на открытом </a:t>
            </a:r>
            <a:r>
              <a:rPr lang="ru-RU" sz="3600" dirty="0" smtClean="0"/>
              <a:t>воздухе, выращивать </a:t>
            </a:r>
            <a:r>
              <a:rPr lang="ru-RU" sz="3600" dirty="0"/>
              <a:t>овощи и </a:t>
            </a:r>
            <a:r>
              <a:rPr lang="ru-RU" sz="3600" dirty="0" smtClean="0"/>
              <a:t>фрукты, иметь </a:t>
            </a:r>
            <a:r>
              <a:rPr lang="ru-RU" sz="3600" dirty="0"/>
              <a:t>дело с природой</a:t>
            </a:r>
            <a:r>
              <a:rPr lang="ru-RU" sz="3600" dirty="0" smtClean="0"/>
              <a:t>, </a:t>
            </a:r>
            <a:r>
              <a:rPr lang="ru-RU" sz="3600" dirty="0" smtClean="0">
                <a:solidFill>
                  <a:schemeClr val="bg1"/>
                </a:solidFill>
              </a:rPr>
              <a:t>то этот тип профессий для тебя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38056" y="5223963"/>
            <a:ext cx="906427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dirty="0" smtClean="0"/>
              <a:t>Требования профессии этого типа к человеку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176208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494665"/>
            <a:ext cx="16230600" cy="9310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400" dirty="0" err="1">
                <a:solidFill>
                  <a:srgbClr val="F3D640"/>
                </a:solidFill>
              </a:rPr>
              <a:t>Склонность</a:t>
            </a:r>
            <a:r>
              <a:rPr lang="en-US" sz="5400" dirty="0">
                <a:solidFill>
                  <a:srgbClr val="F3D640"/>
                </a:solidFill>
              </a:rPr>
              <a:t> </a:t>
            </a:r>
            <a:r>
              <a:rPr lang="en-US" sz="5400" dirty="0">
                <a:solidFill>
                  <a:srgbClr val="FFFFFF"/>
                </a:solidFill>
              </a:rPr>
              <a:t>- </a:t>
            </a:r>
            <a:r>
              <a:rPr lang="en-US" sz="5400" dirty="0" err="1">
                <a:solidFill>
                  <a:srgbClr val="FFFFFF"/>
                </a:solidFill>
              </a:rPr>
              <a:t>стремление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заниматься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какой-либо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определённой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  <a:hlinkClick r:id="rId2" action="ppaction://hlinksldjump"/>
              </a:rPr>
              <a:t>деятельностью</a:t>
            </a:r>
            <a:r>
              <a:rPr lang="en-US" sz="5400" dirty="0">
                <a:solidFill>
                  <a:srgbClr val="FFFFFF"/>
                </a:solidFill>
              </a:rPr>
              <a:t>. </a:t>
            </a:r>
          </a:p>
          <a:p>
            <a:pPr algn="ctr">
              <a:lnSpc>
                <a:spcPts val="7279"/>
              </a:lnSpc>
            </a:pPr>
            <a:r>
              <a:rPr lang="en-US" sz="5400" dirty="0" err="1">
                <a:solidFill>
                  <a:srgbClr val="F3D640"/>
                </a:solidFill>
              </a:rPr>
              <a:t>Интерес</a:t>
            </a:r>
            <a:r>
              <a:rPr lang="en-US" sz="5400" dirty="0">
                <a:solidFill>
                  <a:srgbClr val="F3D640"/>
                </a:solidFill>
              </a:rPr>
              <a:t> </a:t>
            </a:r>
            <a:r>
              <a:rPr lang="en-US" sz="5400" dirty="0">
                <a:solidFill>
                  <a:srgbClr val="FFFFFF"/>
                </a:solidFill>
              </a:rPr>
              <a:t>- </a:t>
            </a:r>
            <a:r>
              <a:rPr lang="en-US" sz="5400" dirty="0" err="1">
                <a:solidFill>
                  <a:srgbClr val="FFFFFF"/>
                </a:solidFill>
              </a:rPr>
              <a:t>избирательное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отношение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личности</a:t>
            </a:r>
            <a:r>
              <a:rPr lang="en-US" sz="5400" dirty="0">
                <a:solidFill>
                  <a:srgbClr val="FFFFFF"/>
                </a:solidFill>
              </a:rPr>
              <a:t> к </a:t>
            </a:r>
            <a:r>
              <a:rPr lang="en-US" sz="5400" dirty="0" err="1">
                <a:solidFill>
                  <a:srgbClr val="FFFFFF"/>
                </a:solidFill>
              </a:rPr>
              <a:t>объекту</a:t>
            </a:r>
            <a:r>
              <a:rPr lang="en-US" sz="5400" dirty="0">
                <a:solidFill>
                  <a:srgbClr val="FFFFFF"/>
                </a:solidFill>
              </a:rPr>
              <a:t> в </a:t>
            </a:r>
            <a:r>
              <a:rPr lang="en-US" sz="5400" dirty="0" err="1">
                <a:solidFill>
                  <a:srgbClr val="FFFFFF"/>
                </a:solidFill>
              </a:rPr>
              <a:t>силу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его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жизненной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значимости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или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эмоциональной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привлекательности</a:t>
            </a:r>
            <a:r>
              <a:rPr lang="en-US" sz="5400" dirty="0">
                <a:solidFill>
                  <a:srgbClr val="FFFFFF"/>
                </a:solidFill>
              </a:rPr>
              <a:t>. </a:t>
            </a:r>
            <a:r>
              <a:rPr lang="en-US" sz="5400" dirty="0" err="1">
                <a:solidFill>
                  <a:srgbClr val="FFFFFF"/>
                </a:solidFill>
              </a:rPr>
              <a:t>Стремление</a:t>
            </a:r>
            <a:r>
              <a:rPr lang="en-US" sz="5400" dirty="0">
                <a:solidFill>
                  <a:srgbClr val="FFFFFF"/>
                </a:solidFill>
              </a:rPr>
              <a:t> к </a:t>
            </a:r>
            <a:r>
              <a:rPr lang="en-US" sz="5400" dirty="0" err="1">
                <a:solidFill>
                  <a:srgbClr val="FFFFFF"/>
                </a:solidFill>
              </a:rPr>
              <a:t>познанию</a:t>
            </a:r>
            <a:r>
              <a:rPr lang="en-US" sz="5400" dirty="0">
                <a:solidFill>
                  <a:srgbClr val="FFFFFF"/>
                </a:solidFill>
              </a:rPr>
              <a:t>, </a:t>
            </a:r>
            <a:r>
              <a:rPr lang="en-US" sz="5400" dirty="0" err="1">
                <a:solidFill>
                  <a:srgbClr val="FFFFFF"/>
                </a:solidFill>
              </a:rPr>
              <a:t>желание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ознакомиться</a:t>
            </a:r>
            <a:r>
              <a:rPr lang="en-US" sz="5400" dirty="0">
                <a:solidFill>
                  <a:srgbClr val="FFFFFF"/>
                </a:solidFill>
              </a:rPr>
              <a:t> с </a:t>
            </a:r>
            <a:r>
              <a:rPr lang="en-US" sz="5400" dirty="0" err="1">
                <a:solidFill>
                  <a:srgbClr val="FFFFFF"/>
                </a:solidFill>
              </a:rPr>
              <a:t>каким-либо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предметом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или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явлением</a:t>
            </a:r>
            <a:r>
              <a:rPr lang="en-US" sz="5400" dirty="0">
                <a:solidFill>
                  <a:srgbClr val="FFFFFF"/>
                </a:solidFill>
              </a:rPr>
              <a:t>, </a:t>
            </a:r>
            <a:r>
              <a:rPr lang="en-US" sz="5400" dirty="0" err="1">
                <a:solidFill>
                  <a:srgbClr val="FFFFFF"/>
                </a:solidFill>
              </a:rPr>
              <a:t>изучить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его</a:t>
            </a:r>
            <a:r>
              <a:rPr lang="en-US" sz="5400" dirty="0">
                <a:solidFill>
                  <a:srgbClr val="FFFFFF"/>
                </a:solidFill>
              </a:rPr>
              <a:t>, </a:t>
            </a:r>
            <a:r>
              <a:rPr lang="en-US" sz="5400" dirty="0" err="1">
                <a:solidFill>
                  <a:srgbClr val="FFFFFF"/>
                </a:solidFill>
              </a:rPr>
              <a:t>воспринимать</a:t>
            </a:r>
            <a:r>
              <a:rPr lang="en-US" sz="5400" dirty="0">
                <a:solidFill>
                  <a:srgbClr val="FFFFFF"/>
                </a:solidFill>
              </a:rPr>
              <a:t>, </a:t>
            </a:r>
            <a:r>
              <a:rPr lang="en-US" sz="5400" dirty="0" err="1">
                <a:solidFill>
                  <a:srgbClr val="FFFFFF"/>
                </a:solidFill>
              </a:rPr>
              <a:t>думать</a:t>
            </a:r>
            <a:r>
              <a:rPr lang="en-US" sz="5400" dirty="0">
                <a:solidFill>
                  <a:srgbClr val="FFFFFF"/>
                </a:solidFill>
              </a:rPr>
              <a:t> о </a:t>
            </a:r>
            <a:r>
              <a:rPr lang="en-US" sz="5400" dirty="0" err="1">
                <a:solidFill>
                  <a:srgbClr val="FFFFFF"/>
                </a:solidFill>
              </a:rPr>
              <a:t>нём</a:t>
            </a:r>
            <a:r>
              <a:rPr lang="en-US" sz="5400" dirty="0">
                <a:solidFill>
                  <a:srgbClr val="FFFFFF"/>
                </a:solidFill>
              </a:rPr>
              <a:t>. </a:t>
            </a:r>
          </a:p>
          <a:p>
            <a:pPr algn="ctr">
              <a:lnSpc>
                <a:spcPts val="7280"/>
              </a:lnSpc>
            </a:pPr>
            <a:r>
              <a:rPr lang="en-US" sz="5400" dirty="0" err="1">
                <a:solidFill>
                  <a:srgbClr val="FFFFFF"/>
                </a:solidFill>
              </a:rPr>
              <a:t>интересы</a:t>
            </a:r>
            <a:r>
              <a:rPr lang="en-US" sz="5400" dirty="0">
                <a:solidFill>
                  <a:srgbClr val="FFFFFF"/>
                </a:solidFill>
              </a:rPr>
              <a:t> и </a:t>
            </a:r>
            <a:r>
              <a:rPr lang="en-US" sz="5400" dirty="0" err="1">
                <a:solidFill>
                  <a:srgbClr val="FFFFFF"/>
                </a:solidFill>
              </a:rPr>
              <a:t>склонности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могут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быть</a:t>
            </a:r>
            <a:r>
              <a:rPr lang="en-US" sz="5400" dirty="0">
                <a:solidFill>
                  <a:srgbClr val="FFFFFF"/>
                </a:solidFill>
              </a:rPr>
              <a:t> а </a:t>
            </a:r>
            <a:r>
              <a:rPr lang="en-US" sz="5400" dirty="0" err="1">
                <a:solidFill>
                  <a:srgbClr val="FFFFFF"/>
                </a:solidFill>
              </a:rPr>
              <a:t>одному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или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разным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объектам</a:t>
            </a:r>
            <a:r>
              <a:rPr lang="en-US" sz="5400" dirty="0">
                <a:solidFill>
                  <a:srgbClr val="FFFFFF"/>
                </a:solidFill>
              </a:rPr>
              <a:t> и </a:t>
            </a:r>
            <a:r>
              <a:rPr lang="en-US" sz="5400" dirty="0" err="1">
                <a:solidFill>
                  <a:srgbClr val="FFFFFF"/>
                </a:solidFill>
              </a:rPr>
              <a:t>видам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деятельности</a:t>
            </a:r>
            <a:r>
              <a:rPr lang="en-US" sz="5400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495800" y="21535"/>
            <a:ext cx="10426824" cy="9021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b="1" dirty="0" err="1" smtClean="0">
                <a:solidFill>
                  <a:schemeClr val="bg1"/>
                </a:solidFill>
                <a:latin typeface="+mj-lt"/>
              </a:rPr>
              <a:t>Виды</a:t>
            </a:r>
            <a:r>
              <a:rPr lang="ru-RU" sz="52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5200" b="1" dirty="0" err="1" smtClean="0">
                <a:solidFill>
                  <a:schemeClr val="bg1"/>
                </a:solidFill>
                <a:latin typeface="+mj-lt"/>
              </a:rPr>
              <a:t>склонностей</a:t>
            </a:r>
            <a:endParaRPr lang="en-US" sz="5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457200" y="1072197"/>
            <a:ext cx="17221200" cy="82972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5040"/>
              </a:lnSpc>
            </a:pPr>
            <a:r>
              <a:rPr lang="en-US" sz="3600" dirty="0" smtClean="0">
                <a:solidFill>
                  <a:srgbClr val="FFC000"/>
                </a:solidFill>
              </a:rPr>
              <a:t>С</a:t>
            </a:r>
            <a:r>
              <a:rPr lang="ru-RU" sz="3600" dirty="0" err="1" smtClean="0">
                <a:solidFill>
                  <a:srgbClr val="FFC000"/>
                </a:solidFill>
              </a:rPr>
              <a:t>клонность</a:t>
            </a:r>
            <a:r>
              <a:rPr lang="ru-RU" sz="3600" dirty="0" smtClean="0">
                <a:solidFill>
                  <a:srgbClr val="FFC000"/>
                </a:solidFill>
              </a:rPr>
              <a:t> к работе с</a:t>
            </a:r>
            <a:r>
              <a:rPr lang="en-US" sz="3600" dirty="0" smtClean="0">
                <a:solidFill>
                  <a:srgbClr val="FFC000"/>
                </a:solidFill>
              </a:rPr>
              <a:t> </a:t>
            </a:r>
            <a:r>
              <a:rPr lang="en-US" sz="3600" dirty="0" err="1">
                <a:solidFill>
                  <a:srgbClr val="FFC000"/>
                </a:solidFill>
              </a:rPr>
              <a:t>людьми</a:t>
            </a:r>
            <a:r>
              <a:rPr lang="en-US" sz="3600" dirty="0">
                <a:solidFill>
                  <a:srgbClr val="FFC000"/>
                </a:solidFill>
              </a:rPr>
              <a:t> </a:t>
            </a:r>
            <a:r>
              <a:rPr lang="en-US" sz="3600" dirty="0" smtClean="0">
                <a:solidFill>
                  <a:srgbClr val="FFFFFF"/>
                </a:solidFill>
              </a:rPr>
              <a:t>– </a:t>
            </a:r>
            <a:r>
              <a:rPr lang="ru-RU" sz="3600" dirty="0" smtClean="0">
                <a:solidFill>
                  <a:srgbClr val="FFFFFF"/>
                </a:solidFill>
              </a:rPr>
              <a:t>это, когда </a:t>
            </a:r>
            <a:r>
              <a:rPr lang="en-US" sz="3600" dirty="0" err="1" smtClean="0">
                <a:solidFill>
                  <a:srgbClr val="FFFFFF"/>
                </a:solidFill>
              </a:rPr>
              <a:t>человеку</a:t>
            </a:r>
            <a:r>
              <a:rPr lang="en-US" sz="3600" dirty="0" smtClean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нравится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шефская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воспитательная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работа</a:t>
            </a:r>
            <a:r>
              <a:rPr lang="en-US" sz="3600" dirty="0">
                <a:solidFill>
                  <a:srgbClr val="FFFFFF"/>
                </a:solidFill>
              </a:rPr>
              <a:t> с </a:t>
            </a:r>
            <a:r>
              <a:rPr lang="en-US" sz="3600" dirty="0" err="1">
                <a:solidFill>
                  <a:srgbClr val="FFFFFF"/>
                </a:solidFill>
              </a:rPr>
              <a:t>младшими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школьниками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общественно-организаторская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работа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среди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сверстников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занятия</a:t>
            </a:r>
            <a:r>
              <a:rPr lang="en-US" sz="3600" dirty="0">
                <a:solidFill>
                  <a:srgbClr val="FFFFFF"/>
                </a:solidFill>
              </a:rPr>
              <a:t> с </a:t>
            </a:r>
            <a:r>
              <a:rPr lang="en-US" sz="3600" dirty="0" err="1">
                <a:solidFill>
                  <a:srgbClr val="FFFFFF"/>
                </a:solidFill>
              </a:rPr>
              <a:t>младшими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дома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во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дворе</a:t>
            </a:r>
            <a:r>
              <a:rPr lang="en-US" sz="3600" dirty="0">
                <a:solidFill>
                  <a:srgbClr val="FFFFFF"/>
                </a:solidFill>
              </a:rPr>
              <a:t>, в </a:t>
            </a:r>
            <a:r>
              <a:rPr lang="en-US" sz="3600" dirty="0" err="1">
                <a:solidFill>
                  <a:srgbClr val="FFFFFF"/>
                </a:solidFill>
              </a:rPr>
              <a:t>детском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саду</a:t>
            </a:r>
            <a:r>
              <a:rPr lang="en-US" sz="3600" dirty="0">
                <a:solidFill>
                  <a:srgbClr val="FFFFFF"/>
                </a:solidFill>
              </a:rPr>
              <a:t>.</a:t>
            </a:r>
          </a:p>
          <a:p>
            <a:pPr algn="just">
              <a:lnSpc>
                <a:spcPts val="5040"/>
              </a:lnSpc>
            </a:pPr>
            <a:r>
              <a:rPr lang="en-US" sz="3600" dirty="0">
                <a:solidFill>
                  <a:srgbClr val="FFC000"/>
                </a:solidFill>
              </a:rPr>
              <a:t>С</a:t>
            </a:r>
            <a:r>
              <a:rPr lang="ru-RU" sz="3600" dirty="0" err="1">
                <a:solidFill>
                  <a:srgbClr val="FFC000"/>
                </a:solidFill>
              </a:rPr>
              <a:t>клонность</a:t>
            </a:r>
            <a:r>
              <a:rPr lang="ru-RU" sz="3600" dirty="0">
                <a:solidFill>
                  <a:srgbClr val="FFC000"/>
                </a:solidFill>
              </a:rPr>
              <a:t> к работе с</a:t>
            </a:r>
            <a:r>
              <a:rPr lang="en-US" sz="3600" dirty="0" smtClean="0">
                <a:solidFill>
                  <a:srgbClr val="FFC000"/>
                </a:solidFill>
              </a:rPr>
              <a:t> </a:t>
            </a:r>
            <a:r>
              <a:rPr lang="en-US" sz="3600" dirty="0" err="1" smtClean="0">
                <a:solidFill>
                  <a:srgbClr val="FFC000"/>
                </a:solidFill>
              </a:rPr>
              <a:t>техникой</a:t>
            </a:r>
            <a:r>
              <a:rPr lang="en-US" sz="3600" dirty="0" smtClean="0">
                <a:solidFill>
                  <a:srgbClr val="FFFFFF"/>
                </a:solidFill>
              </a:rPr>
              <a:t> – </a:t>
            </a:r>
            <a:r>
              <a:rPr lang="en-US" sz="3600" dirty="0" err="1" smtClean="0">
                <a:solidFill>
                  <a:srgbClr val="FFFFFF"/>
                </a:solidFill>
              </a:rPr>
              <a:t>это</a:t>
            </a:r>
            <a:r>
              <a:rPr lang="ru-RU" sz="3600" dirty="0" smtClean="0">
                <a:solidFill>
                  <a:srgbClr val="FFFFFF"/>
                </a:solidFill>
              </a:rPr>
              <a:t>,</a:t>
            </a:r>
            <a:r>
              <a:rPr lang="en-US" sz="3600" dirty="0" smtClean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когда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нравятся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лабораторные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практические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по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физике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химии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электронике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выполнение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работ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на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уроках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технологии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занятия</a:t>
            </a:r>
            <a:r>
              <a:rPr lang="en-US" sz="3600" dirty="0">
                <a:solidFill>
                  <a:srgbClr val="FFFFFF"/>
                </a:solidFill>
              </a:rPr>
              <a:t> в </a:t>
            </a:r>
            <a:r>
              <a:rPr lang="en-US" sz="3600" dirty="0" err="1">
                <a:solidFill>
                  <a:srgbClr val="FFFFFF"/>
                </a:solidFill>
              </a:rPr>
              <a:t>технических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кружках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моделирование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конструирование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ремонт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техники</a:t>
            </a:r>
            <a:r>
              <a:rPr lang="en-US" sz="3600" dirty="0">
                <a:solidFill>
                  <a:srgbClr val="FFFFFF"/>
                </a:solidFill>
              </a:rPr>
              <a:t>.</a:t>
            </a:r>
          </a:p>
          <a:p>
            <a:pPr algn="just">
              <a:lnSpc>
                <a:spcPts val="5040"/>
              </a:lnSpc>
            </a:pPr>
            <a:r>
              <a:rPr lang="en-US" sz="3600" dirty="0">
                <a:solidFill>
                  <a:srgbClr val="FFC000"/>
                </a:solidFill>
              </a:rPr>
              <a:t>С</a:t>
            </a:r>
            <a:r>
              <a:rPr lang="ru-RU" sz="3600" dirty="0" err="1">
                <a:solidFill>
                  <a:srgbClr val="FFC000"/>
                </a:solidFill>
              </a:rPr>
              <a:t>клонность</a:t>
            </a:r>
            <a:r>
              <a:rPr lang="ru-RU" sz="3600" dirty="0">
                <a:solidFill>
                  <a:srgbClr val="FFC000"/>
                </a:solidFill>
              </a:rPr>
              <a:t> к работе с</a:t>
            </a:r>
            <a:r>
              <a:rPr lang="en-US" sz="3600" dirty="0" smtClean="0">
                <a:solidFill>
                  <a:srgbClr val="FFC000"/>
                </a:solidFill>
              </a:rPr>
              <a:t> </a:t>
            </a:r>
            <a:r>
              <a:rPr lang="en-US" sz="3600" dirty="0" err="1">
                <a:solidFill>
                  <a:srgbClr val="FFC000"/>
                </a:solidFill>
              </a:rPr>
              <a:t>условными</a:t>
            </a:r>
            <a:r>
              <a:rPr lang="en-US" sz="3600" dirty="0">
                <a:solidFill>
                  <a:srgbClr val="FFC000"/>
                </a:solidFill>
              </a:rPr>
              <a:t> </a:t>
            </a:r>
            <a:r>
              <a:rPr lang="en-US" sz="3600" dirty="0" err="1">
                <a:solidFill>
                  <a:srgbClr val="FFC000"/>
                </a:solidFill>
              </a:rPr>
              <a:t>знаками</a:t>
            </a:r>
            <a:r>
              <a:rPr lang="en-US" sz="3600" dirty="0">
                <a:solidFill>
                  <a:srgbClr val="FFC000"/>
                </a:solidFill>
              </a:rPr>
              <a:t> </a:t>
            </a:r>
            <a:r>
              <a:rPr lang="en-US" sz="3600" dirty="0">
                <a:solidFill>
                  <a:srgbClr val="FFFFFF"/>
                </a:solidFill>
              </a:rPr>
              <a:t>- </a:t>
            </a:r>
            <a:r>
              <a:rPr lang="en-US" sz="3600" dirty="0" err="1">
                <a:solidFill>
                  <a:srgbClr val="FFFFFF"/>
                </a:solidFill>
              </a:rPr>
              <a:t>это</a:t>
            </a:r>
            <a:r>
              <a:rPr lang="ru-RU" sz="3600" dirty="0">
                <a:solidFill>
                  <a:srgbClr val="FFFFFF"/>
                </a:solidFill>
              </a:rPr>
              <a:t>,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когда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ru-RU" sz="3600" dirty="0" smtClean="0">
                <a:solidFill>
                  <a:srgbClr val="FFFFFF"/>
                </a:solidFill>
              </a:rPr>
              <a:t>нравится </a:t>
            </a:r>
            <a:r>
              <a:rPr lang="en-US" sz="3600" dirty="0" err="1" smtClean="0">
                <a:solidFill>
                  <a:srgbClr val="FFFFFF"/>
                </a:solidFill>
              </a:rPr>
              <a:t>выполн</a:t>
            </a:r>
            <a:r>
              <a:rPr lang="ru-RU" sz="3600" dirty="0" smtClean="0">
                <a:solidFill>
                  <a:srgbClr val="FFFFFF"/>
                </a:solidFill>
              </a:rPr>
              <a:t>ять работу, связанную с </a:t>
            </a:r>
            <a:r>
              <a:rPr lang="en-US" sz="3600" dirty="0" err="1" smtClean="0">
                <a:solidFill>
                  <a:srgbClr val="FFFFFF"/>
                </a:solidFill>
              </a:rPr>
              <a:t>подсчет</a:t>
            </a:r>
            <a:r>
              <a:rPr lang="ru-RU" sz="3600" dirty="0" err="1" smtClean="0">
                <a:solidFill>
                  <a:srgbClr val="FFFFFF"/>
                </a:solidFill>
              </a:rPr>
              <a:t>ами</a:t>
            </a:r>
            <a:r>
              <a:rPr lang="en-US" sz="3600" dirty="0" smtClean="0">
                <a:solidFill>
                  <a:srgbClr val="FFFFFF"/>
                </a:solidFill>
              </a:rPr>
              <a:t>, </a:t>
            </a:r>
            <a:r>
              <a:rPr lang="en-US" sz="3600" dirty="0" err="1" smtClean="0">
                <a:solidFill>
                  <a:srgbClr val="FFFFFF"/>
                </a:solidFill>
              </a:rPr>
              <a:t>чертеж</a:t>
            </a:r>
            <a:r>
              <a:rPr lang="ru-RU" sz="3600" dirty="0" err="1" smtClean="0">
                <a:solidFill>
                  <a:srgbClr val="FFFFFF"/>
                </a:solidFill>
              </a:rPr>
              <a:t>ами</a:t>
            </a:r>
            <a:r>
              <a:rPr lang="en-US" sz="3600" dirty="0" smtClean="0">
                <a:solidFill>
                  <a:srgbClr val="FFFFFF"/>
                </a:solidFill>
              </a:rPr>
              <a:t>, </a:t>
            </a:r>
            <a:r>
              <a:rPr lang="en-US" sz="3600" dirty="0" err="1" smtClean="0">
                <a:solidFill>
                  <a:srgbClr val="FFFFFF"/>
                </a:solidFill>
              </a:rPr>
              <a:t>схем</a:t>
            </a:r>
            <a:r>
              <a:rPr lang="ru-RU" sz="3600" dirty="0" err="1" smtClean="0">
                <a:solidFill>
                  <a:srgbClr val="FFFFFF"/>
                </a:solidFill>
              </a:rPr>
              <a:t>ами</a:t>
            </a:r>
            <a:r>
              <a:rPr lang="en-US" sz="3600" dirty="0" smtClean="0">
                <a:solidFill>
                  <a:srgbClr val="FFFFFF"/>
                </a:solidFill>
              </a:rPr>
              <a:t>, </a:t>
            </a:r>
            <a:r>
              <a:rPr lang="en-US" sz="3600" dirty="0" err="1" smtClean="0">
                <a:solidFill>
                  <a:srgbClr val="FFFFFF"/>
                </a:solidFill>
              </a:rPr>
              <a:t>программирование</a:t>
            </a:r>
            <a:r>
              <a:rPr lang="ru-RU" sz="3600" dirty="0" smtClean="0">
                <a:solidFill>
                  <a:srgbClr val="FFFFFF"/>
                </a:solidFill>
              </a:rPr>
              <a:t>м</a:t>
            </a:r>
            <a:r>
              <a:rPr lang="en-US" sz="3600" dirty="0" smtClean="0">
                <a:solidFill>
                  <a:srgbClr val="FFFFFF"/>
                </a:solidFill>
              </a:rPr>
              <a:t>.</a:t>
            </a:r>
            <a:endParaRPr lang="en-US" sz="3600" dirty="0">
              <a:solidFill>
                <a:srgbClr val="FFFFFF"/>
              </a:solidFill>
            </a:endParaRPr>
          </a:p>
          <a:p>
            <a:pPr algn="just">
              <a:lnSpc>
                <a:spcPts val="5040"/>
              </a:lnSpc>
            </a:pPr>
            <a:r>
              <a:rPr lang="en-US" sz="3600" dirty="0">
                <a:solidFill>
                  <a:srgbClr val="FFC000"/>
                </a:solidFill>
              </a:rPr>
              <a:t>С</a:t>
            </a:r>
            <a:r>
              <a:rPr lang="ru-RU" sz="3600" dirty="0" err="1">
                <a:solidFill>
                  <a:srgbClr val="FFC000"/>
                </a:solidFill>
              </a:rPr>
              <a:t>клонность</a:t>
            </a:r>
            <a:r>
              <a:rPr lang="ru-RU" sz="3600" dirty="0">
                <a:solidFill>
                  <a:srgbClr val="FFC000"/>
                </a:solidFill>
              </a:rPr>
              <a:t> к работе с</a:t>
            </a:r>
            <a:r>
              <a:rPr lang="en-US" sz="3600" dirty="0" smtClean="0">
                <a:solidFill>
                  <a:srgbClr val="FFC000"/>
                </a:solidFill>
              </a:rPr>
              <a:t> </a:t>
            </a:r>
            <a:r>
              <a:rPr lang="en-US" sz="3600" dirty="0" err="1">
                <a:solidFill>
                  <a:srgbClr val="FFC000"/>
                </a:solidFill>
              </a:rPr>
              <a:t>художественными</a:t>
            </a:r>
            <a:r>
              <a:rPr lang="en-US" sz="3600" dirty="0">
                <a:solidFill>
                  <a:srgbClr val="FFC000"/>
                </a:solidFill>
              </a:rPr>
              <a:t> </a:t>
            </a:r>
            <a:r>
              <a:rPr lang="en-US" sz="3600" dirty="0" err="1">
                <a:solidFill>
                  <a:srgbClr val="FFC000"/>
                </a:solidFill>
              </a:rPr>
              <a:t>образами</a:t>
            </a:r>
            <a:r>
              <a:rPr lang="en-US" sz="3600" dirty="0">
                <a:solidFill>
                  <a:srgbClr val="FFC000"/>
                </a:solidFill>
              </a:rPr>
              <a:t> </a:t>
            </a:r>
            <a:r>
              <a:rPr lang="en-US" sz="3600" dirty="0">
                <a:solidFill>
                  <a:srgbClr val="FFFFFF"/>
                </a:solidFill>
              </a:rPr>
              <a:t>- </a:t>
            </a:r>
            <a:r>
              <a:rPr lang="en-US" sz="3600" dirty="0" err="1">
                <a:solidFill>
                  <a:srgbClr val="FFFFFF"/>
                </a:solidFill>
              </a:rPr>
              <a:t>это</a:t>
            </a:r>
            <a:r>
              <a:rPr lang="ru-RU" sz="3600" dirty="0">
                <a:solidFill>
                  <a:srgbClr val="FFFFFF"/>
                </a:solidFill>
              </a:rPr>
              <a:t>,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когда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ru-RU" sz="3600" dirty="0">
                <a:solidFill>
                  <a:srgbClr val="FFFFFF"/>
                </a:solidFill>
              </a:rPr>
              <a:t>нравится </a:t>
            </a:r>
            <a:r>
              <a:rPr lang="en-US" sz="3600" dirty="0" err="1" smtClean="0">
                <a:solidFill>
                  <a:srgbClr val="FFFFFF"/>
                </a:solidFill>
              </a:rPr>
              <a:t>рисова</a:t>
            </a:r>
            <a:r>
              <a:rPr lang="ru-RU" sz="3600" dirty="0" err="1" smtClean="0">
                <a:solidFill>
                  <a:srgbClr val="FFFFFF"/>
                </a:solidFill>
              </a:rPr>
              <a:t>ть</a:t>
            </a:r>
            <a:r>
              <a:rPr lang="en-US" sz="3600" dirty="0" smtClean="0">
                <a:solidFill>
                  <a:srgbClr val="FFFFFF"/>
                </a:solidFill>
              </a:rPr>
              <a:t>, </a:t>
            </a:r>
            <a:r>
              <a:rPr lang="en-US" sz="3600" dirty="0" err="1" smtClean="0">
                <a:solidFill>
                  <a:srgbClr val="FFFFFF"/>
                </a:solidFill>
              </a:rPr>
              <a:t>пе</a:t>
            </a:r>
            <a:r>
              <a:rPr lang="ru-RU" sz="3600" dirty="0" err="1" smtClean="0">
                <a:solidFill>
                  <a:srgbClr val="FFFFFF"/>
                </a:solidFill>
              </a:rPr>
              <a:t>ть</a:t>
            </a:r>
            <a:r>
              <a:rPr lang="ru-RU" sz="3600" dirty="0" smtClean="0">
                <a:solidFill>
                  <a:srgbClr val="FFFFFF"/>
                </a:solidFill>
              </a:rPr>
              <a:t>, </a:t>
            </a:r>
            <a:r>
              <a:rPr lang="en-US" sz="3600" dirty="0" err="1" smtClean="0">
                <a:solidFill>
                  <a:srgbClr val="FFFFFF"/>
                </a:solidFill>
              </a:rPr>
              <a:t>заняти</a:t>
            </a:r>
            <a:r>
              <a:rPr lang="ru-RU" sz="3600" dirty="0" smtClean="0">
                <a:solidFill>
                  <a:srgbClr val="FFFFFF"/>
                </a:solidFill>
              </a:rPr>
              <a:t>я</a:t>
            </a:r>
            <a:r>
              <a:rPr lang="en-US" sz="3600" dirty="0" smtClean="0">
                <a:solidFill>
                  <a:srgbClr val="FFFFFF"/>
                </a:solidFill>
              </a:rPr>
              <a:t> </a:t>
            </a:r>
            <a:r>
              <a:rPr lang="en-US" sz="3600" dirty="0">
                <a:solidFill>
                  <a:srgbClr val="FFFFFF"/>
                </a:solidFill>
              </a:rPr>
              <a:t>в </a:t>
            </a:r>
            <a:r>
              <a:rPr lang="en-US" sz="3600" dirty="0" err="1">
                <a:solidFill>
                  <a:srgbClr val="FFFFFF"/>
                </a:solidFill>
              </a:rPr>
              <a:t>кружках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творческой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направленности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изостудии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выступление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на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сцене</a:t>
            </a:r>
            <a:r>
              <a:rPr lang="en-US" sz="3600" dirty="0">
                <a:solidFill>
                  <a:srgbClr val="FFFFFF"/>
                </a:solidFill>
              </a:rPr>
              <a:t>.</a:t>
            </a:r>
          </a:p>
          <a:p>
            <a:pPr algn="just">
              <a:lnSpc>
                <a:spcPts val="5040"/>
              </a:lnSpc>
            </a:pPr>
            <a:r>
              <a:rPr lang="en-US" sz="3600" dirty="0">
                <a:solidFill>
                  <a:srgbClr val="FFC000"/>
                </a:solidFill>
              </a:rPr>
              <a:t>С</a:t>
            </a:r>
            <a:r>
              <a:rPr lang="ru-RU" sz="3600" dirty="0" err="1">
                <a:solidFill>
                  <a:srgbClr val="FFC000"/>
                </a:solidFill>
              </a:rPr>
              <a:t>клонность</a:t>
            </a:r>
            <a:r>
              <a:rPr lang="ru-RU" sz="3600" dirty="0">
                <a:solidFill>
                  <a:srgbClr val="FFC000"/>
                </a:solidFill>
              </a:rPr>
              <a:t> к работе с</a:t>
            </a:r>
            <a:r>
              <a:rPr lang="en-US" sz="3600" dirty="0" smtClean="0">
                <a:solidFill>
                  <a:srgbClr val="FFC000"/>
                </a:solidFill>
              </a:rPr>
              <a:t> </a:t>
            </a:r>
            <a:r>
              <a:rPr lang="en-US" sz="3600" dirty="0" err="1">
                <a:solidFill>
                  <a:srgbClr val="FFC000"/>
                </a:solidFill>
              </a:rPr>
              <a:t>растениями</a:t>
            </a:r>
            <a:r>
              <a:rPr lang="en-US" sz="3600" dirty="0">
                <a:solidFill>
                  <a:srgbClr val="FFC000"/>
                </a:solidFill>
              </a:rPr>
              <a:t> и </a:t>
            </a:r>
            <a:r>
              <a:rPr lang="en-US" sz="3600" dirty="0" err="1">
                <a:solidFill>
                  <a:srgbClr val="FFC000"/>
                </a:solidFill>
              </a:rPr>
              <a:t>животными</a:t>
            </a:r>
            <a:r>
              <a:rPr lang="en-US" sz="3600" dirty="0">
                <a:solidFill>
                  <a:srgbClr val="FFC000"/>
                </a:solidFill>
              </a:rPr>
              <a:t> </a:t>
            </a:r>
            <a:r>
              <a:rPr lang="en-US" sz="3600" dirty="0">
                <a:solidFill>
                  <a:srgbClr val="FFFFFF"/>
                </a:solidFill>
              </a:rPr>
              <a:t>- </a:t>
            </a:r>
            <a:r>
              <a:rPr lang="en-US" sz="3600" dirty="0" err="1">
                <a:solidFill>
                  <a:srgbClr val="FFFFFF"/>
                </a:solidFill>
              </a:rPr>
              <a:t>это</a:t>
            </a:r>
            <a:r>
              <a:rPr lang="ru-RU" sz="3600" dirty="0">
                <a:solidFill>
                  <a:srgbClr val="FFFFFF"/>
                </a:solidFill>
              </a:rPr>
              <a:t>,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когда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ru-RU" sz="3600" dirty="0">
                <a:solidFill>
                  <a:srgbClr val="FFFFFF"/>
                </a:solidFill>
              </a:rPr>
              <a:t>нравится </a:t>
            </a:r>
            <a:r>
              <a:rPr lang="en-US" sz="3600" dirty="0" err="1">
                <a:solidFill>
                  <a:srgbClr val="FFFFFF"/>
                </a:solidFill>
              </a:rPr>
              <a:t>выполн</a:t>
            </a:r>
            <a:r>
              <a:rPr lang="ru-RU" sz="3600" dirty="0">
                <a:solidFill>
                  <a:srgbClr val="FFFFFF"/>
                </a:solidFill>
              </a:rPr>
              <a:t>ять </a:t>
            </a:r>
            <a:r>
              <a:rPr lang="en-US" sz="3600" dirty="0" err="1" smtClean="0">
                <a:solidFill>
                  <a:srgbClr val="FFFFFF"/>
                </a:solidFill>
              </a:rPr>
              <a:t>лаборатнорно-практические</a:t>
            </a:r>
            <a:r>
              <a:rPr lang="en-US" sz="3600" dirty="0" smtClean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работы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по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 smtClean="0">
                <a:solidFill>
                  <a:srgbClr val="FFFFFF"/>
                </a:solidFill>
              </a:rPr>
              <a:t>биологии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работы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на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участке</a:t>
            </a:r>
            <a:r>
              <a:rPr lang="en-US" sz="3600" dirty="0">
                <a:solidFill>
                  <a:srgbClr val="FFFFFF"/>
                </a:solidFill>
              </a:rPr>
              <a:t>, в </a:t>
            </a:r>
            <a:r>
              <a:rPr lang="en-US" sz="3600" dirty="0" err="1">
                <a:solidFill>
                  <a:srgbClr val="FFFFFF"/>
                </a:solidFill>
              </a:rPr>
              <a:t>саду</a:t>
            </a:r>
            <a:r>
              <a:rPr lang="en-US" sz="3600" dirty="0">
                <a:solidFill>
                  <a:srgbClr val="FFFFFF"/>
                </a:solidFill>
              </a:rPr>
              <a:t>, в </a:t>
            </a:r>
            <a:r>
              <a:rPr lang="en-US" sz="3600" dirty="0" err="1">
                <a:solidFill>
                  <a:srgbClr val="FFFFFF"/>
                </a:solidFill>
              </a:rPr>
              <a:t>огороде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теплице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уход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за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животными</a:t>
            </a:r>
            <a:endParaRPr lang="en-US" sz="3600" dirty="0">
              <a:solidFill>
                <a:srgbClr val="FFFFFF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66800" y="423906"/>
            <a:ext cx="16230600" cy="90392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400" b="1" dirty="0" err="1">
                <a:solidFill>
                  <a:srgbClr val="FFC000"/>
                </a:solidFill>
              </a:rPr>
              <a:t>Способности</a:t>
            </a:r>
            <a:r>
              <a:rPr lang="en-US" sz="4400" dirty="0">
                <a:solidFill>
                  <a:schemeClr val="bg1"/>
                </a:solidFill>
              </a:rPr>
              <a:t> - </a:t>
            </a:r>
            <a:r>
              <a:rPr lang="en-US" sz="4400" dirty="0" err="1">
                <a:solidFill>
                  <a:schemeClr val="bg1"/>
                </a:solidFill>
              </a:rPr>
              <a:t>индивидуально-психологические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особенности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человека</a:t>
            </a:r>
            <a:r>
              <a:rPr lang="en-US" sz="4400" dirty="0">
                <a:solidFill>
                  <a:schemeClr val="bg1"/>
                </a:solidFill>
              </a:rPr>
              <a:t>, </a:t>
            </a:r>
            <a:r>
              <a:rPr lang="en-US" sz="4400" dirty="0" err="1">
                <a:solidFill>
                  <a:schemeClr val="bg1"/>
                </a:solidFill>
              </a:rPr>
              <a:t>проявляющиеся</a:t>
            </a:r>
            <a:r>
              <a:rPr lang="en-US" sz="4400" dirty="0">
                <a:solidFill>
                  <a:schemeClr val="bg1"/>
                </a:solidFill>
              </a:rPr>
              <a:t> в </a:t>
            </a:r>
            <a:r>
              <a:rPr lang="en-US" sz="4400" dirty="0" err="1">
                <a:solidFill>
                  <a:schemeClr val="bg1"/>
                </a:solidFill>
              </a:rPr>
              <a:t>деятельности</a:t>
            </a:r>
            <a:r>
              <a:rPr lang="en-US" sz="4400" dirty="0">
                <a:solidFill>
                  <a:schemeClr val="bg1"/>
                </a:solidFill>
              </a:rPr>
              <a:t> и </a:t>
            </a:r>
            <a:r>
              <a:rPr lang="en-US" sz="4400" dirty="0" err="1">
                <a:solidFill>
                  <a:schemeClr val="bg1"/>
                </a:solidFill>
              </a:rPr>
              <a:t>являющиеся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условием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её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успешности</a:t>
            </a:r>
            <a:r>
              <a:rPr lang="en-US" sz="4400" dirty="0">
                <a:solidFill>
                  <a:schemeClr val="bg1"/>
                </a:solidFill>
              </a:rPr>
              <a:t>.</a:t>
            </a:r>
          </a:p>
          <a:p>
            <a:pPr algn="ctr">
              <a:lnSpc>
                <a:spcPts val="5880"/>
              </a:lnSpc>
            </a:pPr>
            <a:r>
              <a:rPr lang="ru-RU" sz="4400" b="1" dirty="0">
                <a:solidFill>
                  <a:srgbClr val="FFC000"/>
                </a:solidFill>
              </a:rPr>
              <a:t>О</a:t>
            </a:r>
            <a:r>
              <a:rPr lang="en-US" sz="4400" b="1" dirty="0" err="1">
                <a:solidFill>
                  <a:srgbClr val="FFC000"/>
                </a:solidFill>
              </a:rPr>
              <a:t>бщие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4400" b="1" dirty="0" err="1">
                <a:solidFill>
                  <a:srgbClr val="FFC000"/>
                </a:solidFill>
              </a:rPr>
              <a:t>способности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4400" dirty="0">
                <a:solidFill>
                  <a:schemeClr val="bg1"/>
                </a:solidFill>
              </a:rPr>
              <a:t>- </a:t>
            </a:r>
            <a:r>
              <a:rPr lang="en-US" sz="4400" dirty="0" err="1">
                <a:solidFill>
                  <a:schemeClr val="bg1"/>
                </a:solidFill>
              </a:rPr>
              <a:t>способность</a:t>
            </a:r>
            <a:r>
              <a:rPr lang="en-US" sz="4400" dirty="0">
                <a:solidFill>
                  <a:schemeClr val="bg1"/>
                </a:solidFill>
              </a:rPr>
              <a:t> к </a:t>
            </a:r>
            <a:r>
              <a:rPr lang="en-US" sz="4400" dirty="0" err="1">
                <a:solidFill>
                  <a:schemeClr val="bg1"/>
                </a:solidFill>
              </a:rPr>
              <a:t>овладению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знаниями</a:t>
            </a:r>
            <a:r>
              <a:rPr lang="en-US" sz="4400" dirty="0">
                <a:solidFill>
                  <a:schemeClr val="bg1"/>
                </a:solidFill>
              </a:rPr>
              <a:t>, </a:t>
            </a:r>
            <a:r>
              <a:rPr lang="en-US" sz="4400" dirty="0" err="1">
                <a:solidFill>
                  <a:schemeClr val="bg1"/>
                </a:solidFill>
              </a:rPr>
              <a:t>интеллект</a:t>
            </a:r>
            <a:r>
              <a:rPr lang="en-US" sz="4400" dirty="0">
                <a:solidFill>
                  <a:schemeClr val="bg1"/>
                </a:solidFill>
              </a:rPr>
              <a:t>.</a:t>
            </a:r>
          </a:p>
          <a:p>
            <a:pPr algn="ctr">
              <a:lnSpc>
                <a:spcPts val="5880"/>
              </a:lnSpc>
            </a:pPr>
            <a:r>
              <a:rPr lang="ru-RU" sz="4400" b="1" dirty="0">
                <a:solidFill>
                  <a:srgbClr val="FFC000"/>
                </a:solidFill>
              </a:rPr>
              <a:t>С</a:t>
            </a:r>
            <a:r>
              <a:rPr lang="en-US" sz="4400" b="1" dirty="0" err="1">
                <a:solidFill>
                  <a:srgbClr val="FFC000"/>
                </a:solidFill>
              </a:rPr>
              <a:t>пециальные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4400" b="1" dirty="0" err="1">
                <a:solidFill>
                  <a:srgbClr val="FFC000"/>
                </a:solidFill>
              </a:rPr>
              <a:t>способности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4400" dirty="0">
                <a:solidFill>
                  <a:schemeClr val="bg1"/>
                </a:solidFill>
              </a:rPr>
              <a:t>- </a:t>
            </a:r>
            <a:r>
              <a:rPr lang="en-US" sz="4400" dirty="0" err="1">
                <a:solidFill>
                  <a:schemeClr val="bg1"/>
                </a:solidFill>
              </a:rPr>
              <a:t>обеспечивают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достижение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высоких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результатов</a:t>
            </a:r>
            <a:r>
              <a:rPr lang="en-US" sz="4400" dirty="0">
                <a:solidFill>
                  <a:schemeClr val="bg1"/>
                </a:solidFill>
              </a:rPr>
              <a:t> в </a:t>
            </a:r>
            <a:r>
              <a:rPr lang="en-US" sz="4400" dirty="0" err="1">
                <a:solidFill>
                  <a:schemeClr val="bg1"/>
                </a:solidFill>
              </a:rPr>
              <a:t>специльных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областях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деятельности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r>
              <a:rPr lang="en-US" sz="4400" dirty="0" smtClean="0">
                <a:solidFill>
                  <a:schemeClr val="bg1"/>
                </a:solidFill>
              </a:rPr>
              <a:t>(в </a:t>
            </a:r>
            <a:r>
              <a:rPr lang="en-US" sz="4400" dirty="0" err="1">
                <a:solidFill>
                  <a:schemeClr val="bg1"/>
                </a:solidFill>
              </a:rPr>
              <a:t>музыке</a:t>
            </a:r>
            <a:r>
              <a:rPr lang="en-US" sz="4400" dirty="0">
                <a:solidFill>
                  <a:schemeClr val="bg1"/>
                </a:solidFill>
              </a:rPr>
              <a:t>, </a:t>
            </a:r>
            <a:r>
              <a:rPr lang="en-US" sz="4400" dirty="0" err="1">
                <a:solidFill>
                  <a:schemeClr val="bg1"/>
                </a:solidFill>
              </a:rPr>
              <a:t>математике</a:t>
            </a:r>
            <a:r>
              <a:rPr lang="en-US" sz="4400" dirty="0">
                <a:solidFill>
                  <a:schemeClr val="bg1"/>
                </a:solidFill>
              </a:rPr>
              <a:t>, </a:t>
            </a:r>
            <a:r>
              <a:rPr lang="en-US" sz="4400" dirty="0" err="1">
                <a:solidFill>
                  <a:schemeClr val="bg1"/>
                </a:solidFill>
              </a:rPr>
              <a:t>живописи</a:t>
            </a:r>
            <a:r>
              <a:rPr lang="en-US" sz="4400" dirty="0">
                <a:solidFill>
                  <a:schemeClr val="bg1"/>
                </a:solidFill>
              </a:rPr>
              <a:t>)</a:t>
            </a:r>
          </a:p>
          <a:p>
            <a:pPr algn="ctr">
              <a:lnSpc>
                <a:spcPts val="5880"/>
              </a:lnSpc>
            </a:pPr>
            <a:r>
              <a:rPr lang="en-US" sz="4400" b="1" dirty="0" err="1">
                <a:solidFill>
                  <a:srgbClr val="FFC000"/>
                </a:solidFill>
              </a:rPr>
              <a:t>Практические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4400" b="1" dirty="0" err="1">
                <a:solidFill>
                  <a:srgbClr val="FFC000"/>
                </a:solidFill>
              </a:rPr>
              <a:t>способности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4400" dirty="0">
                <a:solidFill>
                  <a:schemeClr val="bg1"/>
                </a:solidFill>
              </a:rPr>
              <a:t>- </a:t>
            </a:r>
            <a:r>
              <a:rPr lang="en-US" sz="4400" dirty="0" err="1">
                <a:solidFill>
                  <a:schemeClr val="bg1"/>
                </a:solidFill>
              </a:rPr>
              <a:t>успешность</a:t>
            </a:r>
            <a:r>
              <a:rPr lang="en-US" sz="4400" dirty="0">
                <a:solidFill>
                  <a:schemeClr val="bg1"/>
                </a:solidFill>
              </a:rPr>
              <a:t> в </a:t>
            </a:r>
            <a:r>
              <a:rPr lang="en-US" sz="4400" dirty="0" err="1">
                <a:solidFill>
                  <a:schemeClr val="bg1"/>
                </a:solidFill>
              </a:rPr>
              <a:t>практической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деятельности</a:t>
            </a:r>
            <a:r>
              <a:rPr lang="en-US" sz="4400" dirty="0">
                <a:solidFill>
                  <a:schemeClr val="bg1"/>
                </a:solidFill>
              </a:rPr>
              <a:t>. К </a:t>
            </a:r>
            <a:r>
              <a:rPr lang="en-US" sz="4400" dirty="0" err="1">
                <a:solidFill>
                  <a:schemeClr val="bg1"/>
                </a:solidFill>
              </a:rPr>
              <a:t>ним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относятся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организаторские</a:t>
            </a:r>
            <a:r>
              <a:rPr lang="en-US" sz="4400" dirty="0">
                <a:solidFill>
                  <a:schemeClr val="bg1"/>
                </a:solidFill>
              </a:rPr>
              <a:t>, </a:t>
            </a:r>
            <a:r>
              <a:rPr lang="en-US" sz="4400" dirty="0" err="1">
                <a:solidFill>
                  <a:schemeClr val="bg1"/>
                </a:solidFill>
              </a:rPr>
              <a:t>конструкторско-технические</a:t>
            </a:r>
            <a:r>
              <a:rPr lang="en-US" sz="4400" dirty="0">
                <a:solidFill>
                  <a:schemeClr val="bg1"/>
                </a:solidFill>
              </a:rPr>
              <a:t> и </a:t>
            </a:r>
            <a:r>
              <a:rPr lang="en-US" sz="4400" dirty="0" err="1">
                <a:solidFill>
                  <a:schemeClr val="bg1"/>
                </a:solidFill>
              </a:rPr>
              <a:t>педагогические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способности</a:t>
            </a:r>
            <a:r>
              <a:rPr lang="en-US" sz="4400" dirty="0">
                <a:solidFill>
                  <a:schemeClr val="bg1"/>
                </a:solidFill>
              </a:rPr>
              <a:t>.</a:t>
            </a:r>
          </a:p>
          <a:p>
            <a:pPr algn="ctr">
              <a:lnSpc>
                <a:spcPts val="5880"/>
              </a:lnSpc>
            </a:pPr>
            <a:r>
              <a:rPr lang="en-US" sz="4400" dirty="0" err="1">
                <a:solidFill>
                  <a:schemeClr val="bg1"/>
                </a:solidFill>
              </a:rPr>
              <a:t>способности</a:t>
            </a:r>
            <a:r>
              <a:rPr lang="en-US" sz="4400" dirty="0">
                <a:solidFill>
                  <a:schemeClr val="bg1"/>
                </a:solidFill>
              </a:rPr>
              <a:t> </a:t>
            </a:r>
            <a:r>
              <a:rPr lang="en-US" sz="4400" dirty="0" err="1">
                <a:solidFill>
                  <a:schemeClr val="bg1"/>
                </a:solidFill>
              </a:rPr>
              <a:t>проявляются</a:t>
            </a:r>
            <a:r>
              <a:rPr lang="en-US" sz="4400" dirty="0">
                <a:solidFill>
                  <a:schemeClr val="bg1"/>
                </a:solidFill>
              </a:rPr>
              <a:t> и </a:t>
            </a:r>
            <a:r>
              <a:rPr lang="en-US" sz="4400" dirty="0" err="1">
                <a:solidFill>
                  <a:schemeClr val="bg1"/>
                </a:solidFill>
              </a:rPr>
              <a:t>развиваются</a:t>
            </a:r>
            <a:r>
              <a:rPr lang="en-US" sz="4400" dirty="0">
                <a:solidFill>
                  <a:schemeClr val="bg1"/>
                </a:solidFill>
              </a:rPr>
              <a:t> в </a:t>
            </a:r>
            <a:r>
              <a:rPr lang="en-US" sz="4400" dirty="0" err="1">
                <a:solidFill>
                  <a:schemeClr val="bg1"/>
                </a:solidFill>
              </a:rPr>
              <a:t>деятельности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78048" y="2585406"/>
            <a:ext cx="14123952" cy="7096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ru-RU" sz="4200" dirty="0" err="1" smtClean="0">
                <a:solidFill>
                  <a:srgbClr val="FFFFFF"/>
                </a:solidFill>
                <a:hlinkClick r:id="rId2"/>
              </a:rPr>
              <a:t>Профориентационные</a:t>
            </a:r>
            <a:r>
              <a:rPr lang="ru-RU" sz="4200" dirty="0" smtClean="0">
                <a:solidFill>
                  <a:srgbClr val="FFFFFF"/>
                </a:solidFill>
                <a:hlinkClick r:id="rId2"/>
              </a:rPr>
              <a:t> экспресс-тесты</a:t>
            </a:r>
            <a:endParaRPr lang="en-US" sz="4200" dirty="0">
              <a:solidFill>
                <a:srgbClr val="FFFFFF"/>
              </a:solidFill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1298583" y="1581952"/>
            <a:ext cx="13739674" cy="6823134"/>
            <a:chOff x="0" y="1588292"/>
            <a:chExt cx="18319566" cy="9097507"/>
          </a:xfrm>
        </p:grpSpPr>
        <p:sp>
          <p:nvSpPr>
            <p:cNvPr id="10" name="TextBox 10"/>
            <p:cNvSpPr txBox="1"/>
            <p:nvPr/>
          </p:nvSpPr>
          <p:spPr>
            <a:xfrm>
              <a:off x="910156" y="9826504"/>
              <a:ext cx="17409410" cy="8592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55"/>
                </a:lnSpc>
              </a:pPr>
              <a:endParaRPr lang="en-US" sz="5400" b="1" dirty="0">
                <a:solidFill>
                  <a:schemeClr val="bg1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1588292"/>
              <a:ext cx="17450599" cy="3649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81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447800" y="4137850"/>
            <a:ext cx="15690056" cy="709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ru-RU" sz="4200" dirty="0" smtClean="0">
                <a:solidFill>
                  <a:srgbClr val="FFFFFF"/>
                </a:solidFill>
                <a:hlinkClick r:id="rId3"/>
              </a:rPr>
              <a:t>Тесты по профессиональной ориентации</a:t>
            </a:r>
            <a:endParaRPr lang="en-US" sz="4200" dirty="0">
              <a:solidFill>
                <a:srgbClr val="FFFFFF"/>
              </a:solidFill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854929" y="14380693"/>
            <a:ext cx="13831294" cy="7566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ru-RU" sz="4200" dirty="0" smtClean="0">
                <a:solidFill>
                  <a:srgbClr val="FFFFFF"/>
                </a:solidFill>
                <a:hlinkClick r:id="rId4"/>
              </a:rPr>
              <a:t>Психологические тесты по теме «Профориентация»</a:t>
            </a:r>
            <a:endParaRPr lang="en-US" sz="4200" dirty="0">
              <a:solidFill>
                <a:srgbClr val="FFFFFF"/>
              </a:solidFill>
            </a:endParaRPr>
          </a:p>
        </p:txBody>
      </p:sp>
      <p:sp>
        <p:nvSpPr>
          <p:cNvPr id="16" name="Управляющая кнопка: домой 15">
            <a:hlinkClick r:id="rId5" action="ppaction://hlinksldjump" highlightClick="1"/>
          </p:cNvPr>
          <p:cNvSpPr/>
          <p:nvPr/>
        </p:nvSpPr>
        <p:spPr>
          <a:xfrm>
            <a:off x="16846573" y="6347668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2"/>
          <p:cNvSpPr txBox="1"/>
          <p:nvPr/>
        </p:nvSpPr>
        <p:spPr>
          <a:xfrm>
            <a:off x="705678" y="616781"/>
            <a:ext cx="16954500" cy="6444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5"/>
              </a:lnSpc>
            </a:pPr>
            <a:r>
              <a:rPr lang="en-US" sz="5400" b="1" dirty="0" err="1">
                <a:solidFill>
                  <a:schemeClr val="bg1"/>
                </a:solidFill>
              </a:rPr>
              <a:t>Пройти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онлайн-тест</a:t>
            </a:r>
            <a:r>
              <a:rPr lang="en-US" sz="5400" b="1" dirty="0">
                <a:solidFill>
                  <a:schemeClr val="bg1"/>
                </a:solidFill>
              </a:rPr>
              <a:t> и </a:t>
            </a:r>
            <a:r>
              <a:rPr lang="en-US" sz="5400" b="1" dirty="0" err="1">
                <a:solidFill>
                  <a:schemeClr val="bg1"/>
                </a:solidFill>
              </a:rPr>
              <a:t>узнать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себя</a:t>
            </a:r>
            <a:r>
              <a:rPr lang="en-US" sz="5400" b="1" dirty="0">
                <a:solidFill>
                  <a:schemeClr val="bg1"/>
                </a:solidFill>
              </a:rPr>
              <a:t>  </a:t>
            </a:r>
            <a:r>
              <a:rPr lang="en-US" sz="5400" b="1" dirty="0" err="1">
                <a:solidFill>
                  <a:schemeClr val="bg1"/>
                </a:solidFill>
              </a:rPr>
              <a:t>вы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можете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здесь</a:t>
            </a:r>
            <a:r>
              <a:rPr lang="en-US" sz="5400" b="1" dirty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3" name="AutoShape 2" descr="Профориентационные тесты | Официальный сайт МОУ Гимназии № 16"/>
          <p:cNvSpPr>
            <a:spLocks noChangeAspect="1" noChangeArrowheads="1"/>
          </p:cNvSpPr>
          <p:nvPr/>
        </p:nvSpPr>
        <p:spPr bwMode="auto">
          <a:xfrm>
            <a:off x="400878" y="11168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6" name="Picture 6" descr="Какая необычная профессия тебе подойдёт? — Трикки — тесты для девочек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36189"/>
            <a:ext cx="3810000" cy="25717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Бичуренко П.А. - Профориентаци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0576" y="7730158"/>
            <a:ext cx="6733868" cy="25515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Выбор профессии для молодой девушки - Сам себе психолог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7730158"/>
            <a:ext cx="3733800" cy="25568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выбор профессии - Образовательные технологии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407" y="7730158"/>
            <a:ext cx="4638868" cy="25998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1482648" y="3352631"/>
            <a:ext cx="15272445" cy="709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ru-RU" sz="4200" dirty="0" smtClean="0">
                <a:solidFill>
                  <a:srgbClr val="FFFFFF"/>
                </a:solidFill>
                <a:hlinkClick r:id="rId2"/>
              </a:rPr>
              <a:t>Список профессий</a:t>
            </a:r>
            <a:endParaRPr lang="en-US" sz="4200" dirty="0">
              <a:solidFill>
                <a:srgbClr val="FFFFFF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800600" y="1323559"/>
            <a:ext cx="8137624" cy="709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ru-RU" sz="4200" dirty="0" smtClean="0">
                <a:solidFill>
                  <a:srgbClr val="FFFFFF"/>
                </a:solidFill>
                <a:hlinkClick r:id="rId3"/>
              </a:rPr>
              <a:t>Справочник профессий</a:t>
            </a:r>
            <a:endParaRPr lang="en-US" sz="4200" dirty="0">
              <a:solidFill>
                <a:srgbClr val="FFFFFF"/>
              </a:solidFill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600200" y="2271281"/>
            <a:ext cx="14097000" cy="7096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ru-RU" sz="4200" dirty="0" smtClean="0">
                <a:solidFill>
                  <a:srgbClr val="FFFFFF"/>
                </a:solidFill>
                <a:hlinkClick r:id="rId4"/>
              </a:rPr>
              <a:t>Перечень и виды профессий – список направлений</a:t>
            </a:r>
            <a:endParaRPr lang="en-US" sz="4200" dirty="0">
              <a:solidFill>
                <a:srgbClr val="FFFFFF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245950" y="235648"/>
            <a:ext cx="13980943" cy="919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704"/>
              </a:lnSpc>
            </a:pPr>
            <a:r>
              <a:rPr lang="en-US" sz="5400" b="1" dirty="0" err="1">
                <a:solidFill>
                  <a:schemeClr val="bg1"/>
                </a:solidFill>
              </a:rPr>
              <a:t>Описание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профессий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вы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можете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найти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здесь</a:t>
            </a:r>
            <a:r>
              <a:rPr lang="en-US" sz="5400" b="1" dirty="0">
                <a:solidFill>
                  <a:schemeClr val="bg1"/>
                </a:solidFill>
              </a:rPr>
              <a:t>:</a:t>
            </a:r>
          </a:p>
        </p:txBody>
      </p:sp>
      <p:pic>
        <p:nvPicPr>
          <p:cNvPr id="9218" name="Picture 2" descr="Как выбрать профессию? На что обратить внимание при выборе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75" y="6784461"/>
            <a:ext cx="7210775" cy="35108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Группа людей разных профессий на белом фоне | Премиум векторы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792955"/>
            <a:ext cx="5257800" cy="3502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Группа людей разных профессий | Премиум векторы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6538" y="6792954"/>
            <a:ext cx="6141461" cy="3502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Управляющая кнопка: домой 15">
            <a:hlinkClick r:id="rId8" action="ppaction://hlinksldjump" highlightClick="1"/>
          </p:cNvPr>
          <p:cNvSpPr/>
          <p:nvPr/>
        </p:nvSpPr>
        <p:spPr>
          <a:xfrm>
            <a:off x="16992600" y="553836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546870" y="4433981"/>
            <a:ext cx="9144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200" dirty="0">
                <a:solidFill>
                  <a:srgbClr val="FFFFFF"/>
                </a:solidFill>
                <a:hlinkClick r:id="rId9"/>
              </a:rPr>
              <a:t>Атлас новых профессий </a:t>
            </a:r>
            <a:endParaRPr lang="ru-RU" sz="4200" dirty="0">
              <a:solidFill>
                <a:srgbClr val="FFFFFF"/>
              </a:solidFill>
            </a:endParaRPr>
          </a:p>
        </p:txBody>
      </p:sp>
      <p:sp>
        <p:nvSpPr>
          <p:cNvPr id="6" name="TextBox 5">
            <a:hlinkClick r:id="rId10"/>
          </p:cNvPr>
          <p:cNvSpPr txBox="1"/>
          <p:nvPr/>
        </p:nvSpPr>
        <p:spPr>
          <a:xfrm>
            <a:off x="5881913" y="5545127"/>
            <a:ext cx="670901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200" dirty="0">
                <a:solidFill>
                  <a:srgbClr val="FFFFFF"/>
                </a:solidFill>
                <a:hlinkClick r:id="rId10"/>
              </a:rPr>
              <a:t>Видеофильмы о профессиях</a:t>
            </a:r>
            <a:endParaRPr lang="ru-RU" sz="4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008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66800" y="423906"/>
            <a:ext cx="16230600" cy="716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ru-RU" sz="4400" b="1" dirty="0" smtClean="0">
                <a:solidFill>
                  <a:schemeClr val="bg1"/>
                </a:solidFill>
              </a:rPr>
              <a:t>Программы подготовки квалификационных рабочих (служащих)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0" y="1172341"/>
            <a:ext cx="16230600" cy="37830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2" action="ppaction://hlinksldjump"/>
              </a:rPr>
              <a:t>Мастер отделочных строительных и декоративных  работ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3" action="ppaction://hlinksldjump"/>
              </a:rPr>
              <a:t>Мастер по ремонту и обслуживанию автомобилей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4" action="ppaction://hlinksldjump"/>
              </a:rPr>
              <a:t>Сварщик (ручной и частично механизированной сварки (наплавки))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5" action="ppaction://hlinksldjump"/>
              </a:rPr>
              <a:t>Мастер сельскохозяйственного производства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914400" y="4381500"/>
            <a:ext cx="16230600" cy="716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ru-RU" sz="4400" b="1" dirty="0" smtClean="0">
                <a:solidFill>
                  <a:schemeClr val="bg1"/>
                </a:solidFill>
              </a:rPr>
              <a:t>Программы подготовки специалистов среднего звена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5067300"/>
            <a:ext cx="16230600" cy="3026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6" action="ppaction://hlinksldjump"/>
              </a:rPr>
              <a:t>Поварское и кондитерское дело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7" action="ppaction://hlinksldjump"/>
              </a:rPr>
              <a:t>Дошкольное образование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8" action="ppaction://hlinksldjump"/>
              </a:rPr>
              <a:t>Агрономия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9" action="ppaction://hlinksldjump"/>
              </a:rPr>
              <a:t>Документационное обеспечение управления и архивоведение</a:t>
            </a:r>
            <a:endParaRPr lang="ru-RU" sz="4400" dirty="0" smtClean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8773765"/>
            <a:ext cx="16230600" cy="1513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10" action="ppaction://hlinksldjump"/>
              </a:rPr>
              <a:t>Повар</a:t>
            </a:r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lnSpc>
                <a:spcPts val="5880"/>
              </a:lnSpc>
            </a:pPr>
            <a:r>
              <a:rPr lang="ru-RU" sz="4400" dirty="0" smtClean="0">
                <a:solidFill>
                  <a:schemeClr val="bg1"/>
                </a:solidFill>
                <a:hlinkClick r:id="rId11" action="ppaction://hlinksldjump"/>
              </a:rPr>
              <a:t>Каменщик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533400" y="8115300"/>
            <a:ext cx="17025258" cy="7164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ru-RU" sz="4400" b="1" dirty="0" smtClean="0">
                <a:solidFill>
                  <a:schemeClr val="bg1"/>
                </a:solidFill>
              </a:rPr>
              <a:t>Программы профессиональной подготовки по профессиям рабочих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8" name="Управляющая кнопка: домой 7">
            <a:hlinkClick r:id="rId12" action="ppaction://hlinksldjump" highlightClick="1"/>
          </p:cNvPr>
          <p:cNvSpPr/>
          <p:nvPr/>
        </p:nvSpPr>
        <p:spPr>
          <a:xfrm>
            <a:off x="16784901" y="8918137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9664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66800" y="952500"/>
            <a:ext cx="723900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solidFill>
                  <a:srgbClr val="FFCC00"/>
                </a:solidFill>
                <a:hlinkClick r:id="rId3"/>
              </a:rPr>
              <a:t>08.01.25 </a:t>
            </a:r>
            <a:r>
              <a:rPr lang="ru-RU" sz="3600" b="1" cap="all" dirty="0">
                <a:solidFill>
                  <a:srgbClr val="FFCC00"/>
                </a:solidFill>
                <a:hlinkClick r:id="rId3"/>
              </a:rPr>
              <a:t>МАСТЕР </a:t>
            </a:r>
            <a:r>
              <a:rPr lang="ru-RU" sz="3600" b="1" cap="all" dirty="0" smtClean="0">
                <a:solidFill>
                  <a:srgbClr val="FFCC00"/>
                </a:solidFill>
                <a:hlinkClick r:id="rId3"/>
              </a:rPr>
              <a:t>отделочных СТРОИТЕЛЬНЫХ и декоративных РАБОТ</a:t>
            </a:r>
            <a:endParaRPr lang="ru-RU" sz="3600" b="1" cap="all" dirty="0" smtClean="0">
              <a:solidFill>
                <a:srgbClr val="FFCC00"/>
              </a:solidFill>
            </a:endParaRPr>
          </a:p>
          <a:p>
            <a:pPr algn="ctr"/>
            <a:endParaRPr lang="ru-RU" sz="3600" b="1" cap="all" dirty="0">
              <a:solidFill>
                <a:srgbClr val="FFCC00"/>
              </a:solidFill>
            </a:endParaRPr>
          </a:p>
          <a:p>
            <a:pPr algn="ctr"/>
            <a:r>
              <a:rPr lang="ru-RU" sz="3600" b="1" dirty="0">
                <a:solidFill>
                  <a:srgbClr val="FDFDFD"/>
                </a:solidFill>
              </a:rPr>
              <a:t>Срок освоения - </a:t>
            </a:r>
            <a:r>
              <a:rPr lang="ru-RU" sz="3600" dirty="0">
                <a:solidFill>
                  <a:srgbClr val="FDFDFD"/>
                </a:solidFill>
              </a:rPr>
              <a:t>1</a:t>
            </a:r>
            <a:r>
              <a:rPr lang="ru-RU" sz="3600" dirty="0" smtClean="0">
                <a:solidFill>
                  <a:srgbClr val="FDFDFD"/>
                </a:solidFill>
              </a:rPr>
              <a:t> год </a:t>
            </a:r>
            <a:r>
              <a:rPr lang="ru-RU" sz="3600" dirty="0">
                <a:solidFill>
                  <a:srgbClr val="FDFDFD"/>
                </a:solidFill>
              </a:rPr>
              <a:t>10 месяцев</a:t>
            </a:r>
          </a:p>
          <a:p>
            <a:pPr algn="ctr"/>
            <a:r>
              <a:rPr lang="ru-RU" sz="3600" b="1" dirty="0">
                <a:solidFill>
                  <a:srgbClr val="FDFDFD"/>
                </a:solidFill>
              </a:rPr>
              <a:t>Уровень образования </a:t>
            </a:r>
            <a:r>
              <a:rPr lang="ru-RU" sz="3600" dirty="0">
                <a:solidFill>
                  <a:srgbClr val="FDFDFD"/>
                </a:solidFill>
              </a:rPr>
              <a:t>- основное общее образование</a:t>
            </a:r>
          </a:p>
          <a:p>
            <a:pPr algn="ctr"/>
            <a:r>
              <a:rPr lang="ru-RU" sz="3600" b="1" dirty="0">
                <a:solidFill>
                  <a:srgbClr val="FDFDFD"/>
                </a:solidFill>
              </a:rPr>
              <a:t>Квалификация выпускника –</a:t>
            </a:r>
            <a:r>
              <a:rPr lang="ru-RU" sz="3600" b="1" dirty="0">
                <a:solidFill>
                  <a:srgbClr val="FDFDFD"/>
                </a:solidFill>
                <a:hlinkClick r:id="rId4"/>
              </a:rPr>
              <a:t> </a:t>
            </a:r>
            <a:r>
              <a:rPr lang="ru-RU" sz="3600" b="1" dirty="0" smtClean="0">
                <a:solidFill>
                  <a:srgbClr val="FDFDFD"/>
                </a:solidFill>
                <a:hlinkClick r:id="rId4"/>
              </a:rPr>
              <a:t>мастер отделочных и декоративных работ</a:t>
            </a:r>
            <a:endParaRPr lang="ru-RU" sz="3600" b="1" dirty="0">
              <a:solidFill>
                <a:srgbClr val="FDFDFD"/>
              </a:solidFill>
            </a:endParaRPr>
          </a:p>
          <a:p>
            <a:pPr algn="ctr"/>
            <a:r>
              <a:rPr lang="ru-RU" sz="3600" b="1" dirty="0">
                <a:solidFill>
                  <a:srgbClr val="FDFDFD"/>
                </a:solidFill>
              </a:rPr>
              <a:t>Область профессиональной деятельности </a:t>
            </a:r>
            <a:r>
              <a:rPr lang="ru-RU" sz="3600" dirty="0" smtClean="0">
                <a:solidFill>
                  <a:srgbClr val="FDFDFD"/>
                </a:solidFill>
              </a:rPr>
              <a:t>- </a:t>
            </a:r>
            <a:r>
              <a:rPr lang="ru-RU" sz="3600" dirty="0" smtClean="0"/>
              <a:t> </a:t>
            </a:r>
            <a:r>
              <a:rPr lang="ru-RU" sz="3600" b="1" dirty="0" smtClean="0">
                <a:solidFill>
                  <a:srgbClr val="FDFDFD"/>
                </a:solidFill>
              </a:rPr>
              <a:t>строительство и жилищно-коммунальное хозяйство</a:t>
            </a:r>
            <a:endParaRPr lang="ru-RU" sz="3600" b="1" dirty="0">
              <a:solidFill>
                <a:srgbClr val="FDFDFD"/>
              </a:solidFill>
            </a:endParaRPr>
          </a:p>
        </p:txBody>
      </p:sp>
      <p:pic>
        <p:nvPicPr>
          <p:cNvPr id="10242" name="Picture 2" descr="Официальный портал Сургутского политехнического колледжа - 08.01.25 Мастер  отделочных строительных и декоративных работ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44200" y="952500"/>
            <a:ext cx="5617361" cy="3346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4" name="Picture 4" descr="08.01.25 Мастер отделочных строительных и декоративных работ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0" y="5372100"/>
            <a:ext cx="5715000" cy="3219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66800" y="520020"/>
            <a:ext cx="8991600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solidFill>
                  <a:srgbClr val="FFCC00"/>
                </a:solidFill>
                <a:hlinkClick r:id="rId3"/>
              </a:rPr>
              <a:t>15.01.05 СВАРЩИК (РУЧНОЙ И ЧАСТИЧНО МЕХАНИЗИРОВАННОЙ СВАРКИ (НАПЛАВКИ))</a:t>
            </a:r>
            <a:endParaRPr lang="ru-RU" sz="3600" b="1" cap="all" dirty="0">
              <a:solidFill>
                <a:srgbClr val="FFCC00"/>
              </a:solidFill>
            </a:endParaRPr>
          </a:p>
          <a:p>
            <a:r>
              <a:rPr lang="ru-RU" sz="3600" b="1" dirty="0">
                <a:solidFill>
                  <a:srgbClr val="FDFDFD"/>
                </a:solidFill>
              </a:rPr>
              <a:t>Срок освоения - </a:t>
            </a:r>
            <a:r>
              <a:rPr lang="ru-RU" sz="3600" dirty="0">
                <a:solidFill>
                  <a:srgbClr val="FDFDFD"/>
                </a:solidFill>
              </a:rPr>
              <a:t>1</a:t>
            </a:r>
            <a:r>
              <a:rPr lang="ru-RU" sz="3600" dirty="0" smtClean="0">
                <a:solidFill>
                  <a:srgbClr val="FDFDFD"/>
                </a:solidFill>
              </a:rPr>
              <a:t> год </a:t>
            </a:r>
            <a:r>
              <a:rPr lang="ru-RU" sz="3600" dirty="0">
                <a:solidFill>
                  <a:srgbClr val="FDFDFD"/>
                </a:solidFill>
              </a:rPr>
              <a:t>10 месяцев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Уровень образования </a:t>
            </a:r>
            <a:r>
              <a:rPr lang="ru-RU" sz="3600" dirty="0">
                <a:solidFill>
                  <a:srgbClr val="FDFDFD"/>
                </a:solidFill>
              </a:rPr>
              <a:t>- основное общее образование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Квалификация выпускника – </a:t>
            </a:r>
            <a:r>
              <a:rPr lang="ru-RU" sz="3600" dirty="0" smtClean="0">
                <a:solidFill>
                  <a:srgbClr val="FDFDFD"/>
                </a:solidFill>
                <a:hlinkClick r:id="rId3"/>
              </a:rPr>
              <a:t>сварщик</a:t>
            </a:r>
            <a:r>
              <a:rPr lang="ru-RU" sz="3600" dirty="0" smtClean="0">
                <a:solidFill>
                  <a:srgbClr val="FDFDFD"/>
                </a:solidFill>
              </a:rPr>
              <a:t> ручной дуговой сварки плавящим покрытым электродом. </a:t>
            </a:r>
            <a:r>
              <a:rPr lang="ru-RU" sz="3600" dirty="0" smtClean="0">
                <a:solidFill>
                  <a:srgbClr val="FDFDFD"/>
                </a:solidFill>
                <a:hlinkClick r:id="rId3"/>
              </a:rPr>
              <a:t>Сварщик</a:t>
            </a:r>
            <a:r>
              <a:rPr lang="ru-RU" sz="3600" dirty="0" smtClean="0">
                <a:solidFill>
                  <a:srgbClr val="FDFDFD"/>
                </a:solidFill>
              </a:rPr>
              <a:t> частично механизированной сварки плавлением</a:t>
            </a:r>
            <a:endParaRPr lang="ru-RU" sz="3600" dirty="0">
              <a:solidFill>
                <a:srgbClr val="FDFDFD"/>
              </a:solidFill>
            </a:endParaRPr>
          </a:p>
          <a:p>
            <a:pPr algn="just"/>
            <a:r>
              <a:rPr lang="ru-RU" sz="3600" b="1" dirty="0">
                <a:solidFill>
                  <a:srgbClr val="FDFDFD"/>
                </a:solidFill>
              </a:rPr>
              <a:t>Область профессиональной деятельности </a:t>
            </a:r>
            <a:r>
              <a:rPr lang="ru-RU" sz="3600" dirty="0" smtClean="0">
                <a:solidFill>
                  <a:srgbClr val="FDFDFD"/>
                </a:solidFill>
              </a:rPr>
              <a:t>- изготовление, реконструкция, монтаж, ремонт и строительство конструкций различного назначения с применением ручной и частично механизированной сварки (наплавки) во всех пространственных положениях сварного шва.</a:t>
            </a:r>
            <a:endParaRPr lang="ru-RU" sz="3600" dirty="0">
              <a:solidFill>
                <a:srgbClr val="FDFDFD"/>
              </a:solidFill>
            </a:endParaRPr>
          </a:p>
        </p:txBody>
      </p:sp>
      <p:pic>
        <p:nvPicPr>
          <p:cNvPr id="1028" name="Picture 4" descr="ᐈ Сварщик в работе рисунки, фотографии сварщик | скачать на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8600" y="495300"/>
            <a:ext cx="5715000" cy="38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15.01.05 Сварщик (ручной и частично механизированной сварки (наплавки)) -  ГПОУ ТО &quot;Новомосковский многопрофильный колледж&quot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582400" y="4762500"/>
            <a:ext cx="5810250" cy="35816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57493"/>
            <a:ext cx="7239000" cy="10618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solidFill>
                  <a:srgbClr val="FFCC00"/>
                </a:solidFill>
                <a:hlinkClick r:id="rId3"/>
              </a:rPr>
              <a:t>23.01.17 мастер по ремонту и обслуживанию автомобилей</a:t>
            </a:r>
            <a:endParaRPr lang="ru-RU" sz="3600" b="1" cap="all" dirty="0">
              <a:solidFill>
                <a:srgbClr val="FFCC00"/>
              </a:solidFill>
            </a:endParaRPr>
          </a:p>
          <a:p>
            <a:r>
              <a:rPr lang="ru-RU" sz="3600" b="1" dirty="0">
                <a:solidFill>
                  <a:srgbClr val="FDFDFD"/>
                </a:solidFill>
              </a:rPr>
              <a:t>Срок освоения - </a:t>
            </a:r>
            <a:r>
              <a:rPr lang="ru-RU" sz="3600" dirty="0">
                <a:solidFill>
                  <a:srgbClr val="FDFDFD"/>
                </a:solidFill>
              </a:rPr>
              <a:t>2 год 10 месяцев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Уровень образования </a:t>
            </a:r>
            <a:r>
              <a:rPr lang="ru-RU" sz="3600" dirty="0">
                <a:solidFill>
                  <a:srgbClr val="FDFDFD"/>
                </a:solidFill>
              </a:rPr>
              <a:t>- основное общее образование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Квалификация выпускника </a:t>
            </a:r>
            <a:r>
              <a:rPr lang="ru-RU" sz="3600" b="1" dirty="0" smtClean="0">
                <a:solidFill>
                  <a:srgbClr val="FDFDFD"/>
                </a:solidFill>
              </a:rPr>
              <a:t>–</a:t>
            </a:r>
            <a:r>
              <a:rPr lang="ru-RU" sz="3600" b="1" dirty="0" smtClean="0">
                <a:solidFill>
                  <a:srgbClr val="FDFDFD"/>
                </a:solidFill>
                <a:hlinkClick r:id="rId4"/>
              </a:rPr>
              <a:t>Слесарь </a:t>
            </a:r>
            <a:r>
              <a:rPr lang="ru-RU" sz="3600" b="1" dirty="0">
                <a:solidFill>
                  <a:srgbClr val="FDFDFD"/>
                </a:solidFill>
                <a:hlinkClick r:id="rId4"/>
              </a:rPr>
              <a:t>по ремонту автомобилей;</a:t>
            </a:r>
            <a:endParaRPr lang="ru-RU" sz="3600" b="1" dirty="0">
              <a:solidFill>
                <a:srgbClr val="FDFDFD"/>
              </a:solidFill>
            </a:endParaRPr>
          </a:p>
          <a:p>
            <a:r>
              <a:rPr lang="ru-RU" sz="3600" b="1" dirty="0">
                <a:solidFill>
                  <a:srgbClr val="FDFDFD"/>
                </a:solidFill>
                <a:hlinkClick r:id="rId5"/>
              </a:rPr>
              <a:t>Водитель </a:t>
            </a:r>
            <a:r>
              <a:rPr lang="ru-RU" sz="3600" b="1" dirty="0" smtClean="0">
                <a:solidFill>
                  <a:srgbClr val="FDFDFD"/>
                </a:solidFill>
                <a:hlinkClick r:id="rId5"/>
              </a:rPr>
              <a:t>автомобиля</a:t>
            </a:r>
            <a:endParaRPr lang="ru-RU" sz="3600" b="1" dirty="0">
              <a:solidFill>
                <a:srgbClr val="FDFDFD"/>
              </a:solidFill>
            </a:endParaRPr>
          </a:p>
          <a:p>
            <a:pPr algn="just"/>
            <a:r>
              <a:rPr lang="ru-RU" sz="3600" b="1" dirty="0">
                <a:solidFill>
                  <a:srgbClr val="FDFDFD"/>
                </a:solidFill>
              </a:rPr>
              <a:t>Область профессиональной деятельности </a:t>
            </a:r>
            <a:r>
              <a:rPr lang="ru-RU" sz="3600" dirty="0">
                <a:solidFill>
                  <a:srgbClr val="FDFDFD"/>
                </a:solidFill>
              </a:rPr>
              <a:t>- выполнение ремонта и техническое обслуживание автомобильного транспорта, а также осуществление контроля над техническим состоянием автомобилей с помощью диагностического оборудования и </a:t>
            </a:r>
            <a:r>
              <a:rPr lang="ru-RU" sz="3600" dirty="0" smtClean="0">
                <a:solidFill>
                  <a:srgbClr val="FDFDFD"/>
                </a:solidFill>
              </a:rPr>
              <a:t>приборов</a:t>
            </a:r>
            <a:endParaRPr lang="ru-RU" sz="3600" dirty="0">
              <a:solidFill>
                <a:srgbClr val="FDFDFD"/>
              </a:solidFill>
            </a:endParaRPr>
          </a:p>
          <a:p>
            <a:r>
              <a:rPr lang="ru-RU" sz="3600" dirty="0">
                <a:solidFill>
                  <a:srgbClr val="FDFDFD"/>
                </a:solidFill>
              </a:rPr>
              <a:t/>
            </a:r>
            <a:br>
              <a:rPr lang="ru-RU" sz="3600" dirty="0">
                <a:solidFill>
                  <a:srgbClr val="FDFDFD"/>
                </a:solidFill>
              </a:rPr>
            </a:br>
            <a:endParaRPr lang="ru-RU" sz="3600" dirty="0">
              <a:solidFill>
                <a:srgbClr val="FDFDFD"/>
              </a:solidFill>
            </a:endParaRPr>
          </a:p>
        </p:txBody>
      </p:sp>
      <p:pic>
        <p:nvPicPr>
          <p:cNvPr id="5122" name="Picture 2" descr="Автомеханик - Специальности | Основные разделы | Липецкий колледж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257493"/>
            <a:ext cx="6385891" cy="4240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Водитель автотранспорт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677400" y="4914900"/>
            <a:ext cx="6324600" cy="4315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296400" y="342900"/>
            <a:ext cx="7239000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CC00"/>
                </a:solidFill>
              </a:rPr>
              <a:t>35.01.27 </a:t>
            </a:r>
            <a:r>
              <a:rPr lang="ru-RU" sz="3600" b="1" dirty="0" smtClean="0">
                <a:solidFill>
                  <a:srgbClr val="FFCC00"/>
                </a:solidFill>
                <a:hlinkClick r:id="rId3"/>
              </a:rPr>
              <a:t>МАСТЕР СЕЛЬСКОХОЗЯЙСТВЕННОГО ПРОИЗВОДСТВА</a:t>
            </a:r>
            <a:endParaRPr lang="ru-RU" sz="3600" b="1" dirty="0">
              <a:solidFill>
                <a:srgbClr val="FFCC00"/>
              </a:solidFill>
            </a:endParaRPr>
          </a:p>
          <a:p>
            <a:r>
              <a:rPr lang="ru-RU" sz="3600" b="1" dirty="0">
                <a:solidFill>
                  <a:srgbClr val="FDFDFD"/>
                </a:solidFill>
              </a:rPr>
              <a:t>Срок освоения </a:t>
            </a:r>
            <a:r>
              <a:rPr lang="ru-RU" sz="3600" dirty="0">
                <a:solidFill>
                  <a:srgbClr val="FDFDFD"/>
                </a:solidFill>
              </a:rPr>
              <a:t>- </a:t>
            </a:r>
            <a:r>
              <a:rPr lang="ru-RU" sz="3600" dirty="0" smtClean="0">
                <a:solidFill>
                  <a:srgbClr val="FDFDFD"/>
                </a:solidFill>
              </a:rPr>
              <a:t>1 год </a:t>
            </a:r>
            <a:r>
              <a:rPr lang="ru-RU" sz="3600" dirty="0">
                <a:solidFill>
                  <a:srgbClr val="FDFDFD"/>
                </a:solidFill>
              </a:rPr>
              <a:t>10 месяцев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Уровень образования</a:t>
            </a:r>
            <a:r>
              <a:rPr lang="ru-RU" sz="3600" dirty="0">
                <a:solidFill>
                  <a:srgbClr val="FDFDFD"/>
                </a:solidFill>
              </a:rPr>
              <a:t> - основное общее образование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Квалификация выпускника </a:t>
            </a:r>
            <a:r>
              <a:rPr lang="ru-RU" sz="3600" dirty="0">
                <a:solidFill>
                  <a:srgbClr val="FDFDFD"/>
                </a:solidFill>
              </a:rPr>
              <a:t>– </a:t>
            </a:r>
            <a:r>
              <a:rPr lang="ru-RU" sz="3600" b="1" dirty="0" smtClean="0">
                <a:solidFill>
                  <a:srgbClr val="FDFDFD"/>
                </a:solidFill>
              </a:rPr>
              <a:t>мастер сельскохозяйственного производства</a:t>
            </a:r>
            <a:endParaRPr lang="ru-RU" sz="3600" b="1" dirty="0">
              <a:solidFill>
                <a:srgbClr val="FDFDFD"/>
              </a:solidFill>
            </a:endParaRPr>
          </a:p>
          <a:p>
            <a:pPr algn="just"/>
            <a:r>
              <a:rPr lang="ru-RU" sz="3600" b="1" dirty="0">
                <a:solidFill>
                  <a:srgbClr val="FDFDFD"/>
                </a:solidFill>
              </a:rPr>
              <a:t>Область профессиональной деятельности</a:t>
            </a:r>
            <a:r>
              <a:rPr lang="ru-RU" sz="3600" dirty="0">
                <a:solidFill>
                  <a:srgbClr val="FDFDFD"/>
                </a:solidFill>
              </a:rPr>
              <a:t> - подготовка машин, механизмов, установок, приспособлений к работе, комплектование сборочных единиц, техническое обслуживание и ремонт сельскохозяйственной техники.</a:t>
            </a:r>
          </a:p>
        </p:txBody>
      </p:sp>
      <p:pic>
        <p:nvPicPr>
          <p:cNvPr id="6146" name="Picture 2" descr="Ремонт сельскохозяйственной техники в Черниговке (Ремонт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0500"/>
            <a:ext cx="7239000" cy="48233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На Днепропетровщине обновят парк тракторов и комбайнов - 34 телеканал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143500"/>
            <a:ext cx="7239000" cy="4993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763000" y="49763"/>
            <a:ext cx="8153400" cy="9941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>
                <a:solidFill>
                  <a:srgbClr val="FFCC00"/>
                </a:solidFill>
              </a:rPr>
              <a:t>43.02.15 </a:t>
            </a:r>
            <a:r>
              <a:rPr lang="ru-RU" sz="3600" b="1" cap="all" dirty="0">
                <a:solidFill>
                  <a:srgbClr val="FFCC00"/>
                </a:solidFill>
                <a:hlinkClick r:id="rId3"/>
              </a:rPr>
              <a:t>ПОВАРСКОЕ И КОНДИТЕРСКОЕ ДЕЛО</a:t>
            </a:r>
            <a:endParaRPr lang="ru-RU" sz="3600" b="1" cap="all" dirty="0">
              <a:solidFill>
                <a:srgbClr val="FFCC00"/>
              </a:solidFill>
            </a:endParaRPr>
          </a:p>
          <a:p>
            <a:r>
              <a:rPr lang="ru-RU" sz="4000" b="1" dirty="0">
                <a:solidFill>
                  <a:srgbClr val="FDFDFD"/>
                </a:solidFill>
              </a:rPr>
              <a:t>Срок освоения - </a:t>
            </a:r>
            <a:r>
              <a:rPr lang="ru-RU" sz="4000" dirty="0">
                <a:solidFill>
                  <a:srgbClr val="FDFDFD"/>
                </a:solidFill>
              </a:rPr>
              <a:t>3 года 10 месяцев</a:t>
            </a:r>
          </a:p>
          <a:p>
            <a:r>
              <a:rPr lang="ru-RU" sz="4000" b="1" dirty="0">
                <a:solidFill>
                  <a:srgbClr val="FDFDFD"/>
                </a:solidFill>
              </a:rPr>
              <a:t>Уровень образования </a:t>
            </a:r>
            <a:r>
              <a:rPr lang="ru-RU" sz="4000" dirty="0">
                <a:solidFill>
                  <a:srgbClr val="FDFDFD"/>
                </a:solidFill>
              </a:rPr>
              <a:t>- основное общее образование</a:t>
            </a:r>
          </a:p>
          <a:p>
            <a:r>
              <a:rPr lang="ru-RU" sz="4000" b="1" dirty="0">
                <a:solidFill>
                  <a:srgbClr val="FDFDFD"/>
                </a:solidFill>
              </a:rPr>
              <a:t>Квалификация выпускника – </a:t>
            </a:r>
            <a:r>
              <a:rPr lang="ru-RU" sz="4000" b="1" dirty="0">
                <a:solidFill>
                  <a:srgbClr val="FDFDFD"/>
                </a:solidFill>
                <a:hlinkClick r:id="rId3"/>
              </a:rPr>
              <a:t>Специалист по поварскому и кондитерскому делу</a:t>
            </a:r>
            <a:endParaRPr lang="ru-RU" sz="4000" dirty="0">
              <a:solidFill>
                <a:srgbClr val="FDFDFD"/>
              </a:solidFill>
            </a:endParaRPr>
          </a:p>
          <a:p>
            <a:pPr algn="just"/>
            <a:r>
              <a:rPr lang="ru-RU" sz="4000" b="1" dirty="0">
                <a:solidFill>
                  <a:srgbClr val="FDFDFD"/>
                </a:solidFill>
              </a:rPr>
              <a:t>Область профессиональной деятельности - </a:t>
            </a:r>
            <a:r>
              <a:rPr lang="ru-RU" sz="4000" dirty="0">
                <a:solidFill>
                  <a:srgbClr val="FDFDFD"/>
                </a:solidFill>
              </a:rPr>
              <a:t>приготовление широкого ассортимента простых и основных блюд и основных хлебобулочных и кондитерских мучных изделий с учетом потребностей различных категорий </a:t>
            </a:r>
            <a:r>
              <a:rPr lang="ru-RU" sz="4000" dirty="0" smtClean="0">
                <a:solidFill>
                  <a:srgbClr val="FDFDFD"/>
                </a:solidFill>
              </a:rPr>
              <a:t>потребителей</a:t>
            </a:r>
            <a:endParaRPr lang="ru-RU" sz="4000" b="0" i="0" dirty="0">
              <a:solidFill>
                <a:srgbClr val="FDFDFD"/>
              </a:solidFill>
              <a:effectLst/>
            </a:endParaRPr>
          </a:p>
        </p:txBody>
      </p:sp>
      <p:pic>
        <p:nvPicPr>
          <p:cNvPr id="4098" name="Picture 2" descr="Повар-кондитер, работа в ИП Рубан Д.Ф. в Уссурийске — вакансии на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750" y="5381442"/>
            <a:ext cx="6766833" cy="4567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Юный повар из Школы №1945 на WorldSkills, ГБОУ Школа № 1945, Москв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751" y="342900"/>
            <a:ext cx="6770146" cy="449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447800" y="518410"/>
            <a:ext cx="6172200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CC00"/>
                </a:solidFill>
              </a:rPr>
              <a:t>44.02.01 </a:t>
            </a:r>
            <a:r>
              <a:rPr lang="ru-RU" sz="3600" b="1" dirty="0">
                <a:solidFill>
                  <a:srgbClr val="FFCC00"/>
                </a:solidFill>
                <a:hlinkClick r:id="rId3"/>
              </a:rPr>
              <a:t>ДОШКОЛЬНОЕ ОБРАЗОВАНИЕ</a:t>
            </a:r>
            <a:endParaRPr lang="ru-RU" sz="3600" b="1" dirty="0">
              <a:solidFill>
                <a:srgbClr val="FFCC00"/>
              </a:solidFill>
            </a:endParaRPr>
          </a:p>
          <a:p>
            <a:r>
              <a:rPr lang="ru-RU" sz="3600" b="1" dirty="0">
                <a:solidFill>
                  <a:srgbClr val="FDFDFD"/>
                </a:solidFill>
              </a:rPr>
              <a:t>Срок освоения </a:t>
            </a:r>
            <a:r>
              <a:rPr lang="ru-RU" sz="3600" dirty="0">
                <a:solidFill>
                  <a:srgbClr val="FDFDFD"/>
                </a:solidFill>
              </a:rPr>
              <a:t>- 3 года 10 месяцев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Уровень образования</a:t>
            </a:r>
            <a:r>
              <a:rPr lang="ru-RU" sz="3600" dirty="0">
                <a:solidFill>
                  <a:srgbClr val="FDFDFD"/>
                </a:solidFill>
              </a:rPr>
              <a:t> - основное общее образование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Квалификация выпускника </a:t>
            </a:r>
            <a:r>
              <a:rPr lang="ru-RU" sz="3600" dirty="0" smtClean="0">
                <a:solidFill>
                  <a:srgbClr val="FDFDFD"/>
                </a:solidFill>
              </a:rPr>
              <a:t>–</a:t>
            </a:r>
            <a:r>
              <a:rPr lang="ru-RU" sz="3600" b="1" dirty="0" smtClean="0">
                <a:solidFill>
                  <a:srgbClr val="FDFDFD"/>
                </a:solidFill>
                <a:hlinkClick r:id="rId3"/>
              </a:rPr>
              <a:t>Воспитатель </a:t>
            </a:r>
            <a:r>
              <a:rPr lang="ru-RU" sz="3600" b="1" dirty="0">
                <a:solidFill>
                  <a:srgbClr val="FDFDFD"/>
                </a:solidFill>
                <a:hlinkClick r:id="rId3"/>
              </a:rPr>
              <a:t>детей дошкольного возраста</a:t>
            </a:r>
            <a:endParaRPr lang="ru-RU" sz="3600" b="1" dirty="0">
              <a:solidFill>
                <a:srgbClr val="FDFDFD"/>
              </a:solidFill>
            </a:endParaRPr>
          </a:p>
          <a:p>
            <a:pPr algn="just"/>
            <a:r>
              <a:rPr lang="ru-RU" sz="3600" b="1" dirty="0">
                <a:solidFill>
                  <a:srgbClr val="FDFDFD"/>
                </a:solidFill>
              </a:rPr>
              <a:t>Область профессиональной деятельности</a:t>
            </a:r>
            <a:r>
              <a:rPr lang="ru-RU" sz="3600" dirty="0">
                <a:solidFill>
                  <a:srgbClr val="FDFDFD"/>
                </a:solidFill>
              </a:rPr>
              <a:t> - воспитание и обучение детей дошкольного возраста в дошкольных образовательных учреждениях разного вида и в домашних </a:t>
            </a:r>
            <a:r>
              <a:rPr lang="ru-RU" sz="3600" dirty="0" smtClean="0">
                <a:solidFill>
                  <a:srgbClr val="FDFDFD"/>
                </a:solidFill>
              </a:rPr>
              <a:t>условиях</a:t>
            </a:r>
            <a:endParaRPr lang="ru-RU" sz="3600" dirty="0">
              <a:solidFill>
                <a:srgbClr val="FDFDFD"/>
              </a:solidFill>
            </a:endParaRPr>
          </a:p>
        </p:txBody>
      </p:sp>
      <p:pic>
        <p:nvPicPr>
          <p:cNvPr id="3074" name="Picture 2" descr="Сколько получает воспитатель в детском саду в России, сколько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266700"/>
            <a:ext cx="6743700" cy="449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Бэбиситтер (няня - репетитор) в Кировской области | Услуги | Ави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243" y="4996558"/>
            <a:ext cx="6727736" cy="4478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677400" y="1104900"/>
            <a:ext cx="71241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solidFill>
                  <a:srgbClr val="FFCC00"/>
                </a:solidFill>
              </a:rPr>
              <a:t>35.02.05</a:t>
            </a:r>
            <a:r>
              <a:rPr lang="ru-RU" sz="3600" b="1" cap="all" dirty="0" smtClean="0">
                <a:solidFill>
                  <a:srgbClr val="FFCC00"/>
                </a:solidFill>
                <a:latin typeface="Open Sans" panose="020B0606030504020204" pitchFamily="34" charset="0"/>
              </a:rPr>
              <a:t> </a:t>
            </a:r>
            <a:r>
              <a:rPr lang="ru-RU" sz="3600" b="1" cap="all" dirty="0" smtClean="0">
                <a:solidFill>
                  <a:srgbClr val="FFCC00"/>
                </a:solidFill>
                <a:hlinkClick r:id="rId3"/>
              </a:rPr>
              <a:t>агрономия</a:t>
            </a:r>
            <a:endParaRPr lang="ru-RU" sz="3600" b="1" cap="all" dirty="0">
              <a:solidFill>
                <a:srgbClr val="FFCC00"/>
              </a:solidFill>
            </a:endParaRPr>
          </a:p>
          <a:p>
            <a:r>
              <a:rPr lang="ru-RU" sz="3600" b="1" dirty="0">
                <a:solidFill>
                  <a:srgbClr val="FDFDFD"/>
                </a:solidFill>
              </a:rPr>
              <a:t>Срок освоения - </a:t>
            </a:r>
            <a:r>
              <a:rPr lang="ru-RU" sz="3600" b="1" dirty="0" smtClean="0">
                <a:solidFill>
                  <a:srgbClr val="FDFDFD"/>
                </a:solidFill>
              </a:rPr>
              <a:t>3</a:t>
            </a:r>
            <a:r>
              <a:rPr lang="ru-RU" sz="3600" dirty="0" smtClean="0">
                <a:solidFill>
                  <a:srgbClr val="FDFDFD"/>
                </a:solidFill>
              </a:rPr>
              <a:t> </a:t>
            </a:r>
            <a:r>
              <a:rPr lang="ru-RU" sz="3600" dirty="0">
                <a:solidFill>
                  <a:srgbClr val="FDFDFD"/>
                </a:solidFill>
              </a:rPr>
              <a:t>года 10 месяцев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Уровень образования </a:t>
            </a:r>
            <a:r>
              <a:rPr lang="ru-RU" sz="3600" dirty="0">
                <a:solidFill>
                  <a:srgbClr val="FDFDFD"/>
                </a:solidFill>
              </a:rPr>
              <a:t>- основное общее </a:t>
            </a:r>
            <a:r>
              <a:rPr lang="ru-RU" sz="3600" dirty="0" smtClean="0">
                <a:solidFill>
                  <a:srgbClr val="FDFDFD"/>
                </a:solidFill>
              </a:rPr>
              <a:t>образование</a:t>
            </a:r>
          </a:p>
          <a:p>
            <a:endParaRPr lang="ru-RU" sz="3600" dirty="0">
              <a:solidFill>
                <a:srgbClr val="FDFDFD"/>
              </a:solidFill>
            </a:endParaRPr>
          </a:p>
          <a:p>
            <a:r>
              <a:rPr lang="ru-RU" sz="3600" b="1" dirty="0">
                <a:solidFill>
                  <a:srgbClr val="FDFDFD"/>
                </a:solidFill>
              </a:rPr>
              <a:t>Квалификация выпускника </a:t>
            </a:r>
            <a:r>
              <a:rPr lang="ru-RU" sz="3600" b="1" dirty="0" smtClean="0">
                <a:solidFill>
                  <a:srgbClr val="FDFDFD"/>
                </a:solidFill>
              </a:rPr>
              <a:t>–</a:t>
            </a:r>
            <a:r>
              <a:rPr lang="ru-RU" sz="3600" b="1" dirty="0" smtClean="0">
                <a:solidFill>
                  <a:srgbClr val="FDFDFD"/>
                </a:solidFill>
                <a:hlinkClick r:id="rId3"/>
              </a:rPr>
              <a:t>агроном средней квалификации</a:t>
            </a:r>
            <a:endParaRPr lang="ru-RU" sz="3600" b="1" dirty="0" smtClean="0">
              <a:solidFill>
                <a:srgbClr val="FDFDFD"/>
              </a:solidFill>
            </a:endParaRPr>
          </a:p>
          <a:p>
            <a:endParaRPr lang="ru-RU" sz="3600" b="1" dirty="0">
              <a:solidFill>
                <a:srgbClr val="FDFDFD"/>
              </a:solidFill>
            </a:endParaRPr>
          </a:p>
          <a:p>
            <a:pPr algn="just"/>
            <a:r>
              <a:rPr lang="ru-RU" sz="3600" b="1" dirty="0">
                <a:solidFill>
                  <a:srgbClr val="FDFDFD"/>
                </a:solidFill>
              </a:rPr>
              <a:t>Область профессиональной деятельности</a:t>
            </a:r>
            <a:r>
              <a:rPr lang="ru-RU" sz="3600" dirty="0">
                <a:solidFill>
                  <a:srgbClr val="FDFDFD"/>
                </a:solidFill>
              </a:rPr>
              <a:t> </a:t>
            </a:r>
            <a:r>
              <a:rPr lang="ru-RU" sz="3600" dirty="0" smtClean="0">
                <a:solidFill>
                  <a:srgbClr val="FDFDFD"/>
                </a:solidFill>
              </a:rPr>
              <a:t>- организация и выполнение работ по производству растениеводства</a:t>
            </a:r>
            <a:endParaRPr lang="ru-RU" sz="3600" dirty="0">
              <a:solidFill>
                <a:srgbClr val="FDFDFD"/>
              </a:solidFill>
            </a:endParaRPr>
          </a:p>
        </p:txBody>
      </p:sp>
      <p:pic>
        <p:nvPicPr>
          <p:cNvPr id="5126" name="Picture 6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2389" y="5295900"/>
            <a:ext cx="7021449" cy="4648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8" name="Picture 2" descr="35.02.05 - Агрономи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647700"/>
            <a:ext cx="7044266" cy="3962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620000" y="342900"/>
            <a:ext cx="9500616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>
                <a:solidFill>
                  <a:srgbClr val="FFCC00"/>
                </a:solidFill>
                <a:hlinkClick r:id="rId3"/>
              </a:rPr>
              <a:t>46.02.01 ДОКУМЕНТАЦИОННОЕ ОБЕСПЕЧЕНИЕ </a:t>
            </a:r>
            <a:r>
              <a:rPr lang="ru-RU" sz="3600" b="1" cap="all" dirty="0">
                <a:solidFill>
                  <a:srgbClr val="FFCC00"/>
                </a:solidFill>
              </a:rPr>
              <a:t>УПРАВЛЕНИЯ И </a:t>
            </a:r>
            <a:r>
              <a:rPr lang="ru-RU" sz="3600" b="1" cap="all" dirty="0">
                <a:solidFill>
                  <a:srgbClr val="FFCC00"/>
                </a:solidFill>
                <a:hlinkClick r:id="rId4"/>
              </a:rPr>
              <a:t>АРХИВОВЕДЕНИЕ</a:t>
            </a:r>
            <a:endParaRPr lang="ru-RU" sz="3600" b="1" cap="all" dirty="0">
              <a:solidFill>
                <a:srgbClr val="FFCC00"/>
              </a:solidFill>
            </a:endParaRPr>
          </a:p>
          <a:p>
            <a:r>
              <a:rPr lang="ru-RU" sz="3600" b="1" dirty="0" smtClean="0">
                <a:solidFill>
                  <a:srgbClr val="FDFDFD"/>
                </a:solidFill>
              </a:rPr>
              <a:t>Срок </a:t>
            </a:r>
            <a:r>
              <a:rPr lang="ru-RU" sz="3600" b="1" dirty="0">
                <a:solidFill>
                  <a:srgbClr val="FDFDFD"/>
                </a:solidFill>
              </a:rPr>
              <a:t>освоения - </a:t>
            </a:r>
            <a:r>
              <a:rPr lang="ru-RU" sz="3600" dirty="0">
                <a:solidFill>
                  <a:srgbClr val="FDFDFD"/>
                </a:solidFill>
              </a:rPr>
              <a:t>2 года 10 месяцев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Уровень образования </a:t>
            </a:r>
            <a:r>
              <a:rPr lang="ru-RU" sz="3600" dirty="0">
                <a:solidFill>
                  <a:srgbClr val="FDFDFD"/>
                </a:solidFill>
              </a:rPr>
              <a:t>- основное общее образование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Квалификация выпускника </a:t>
            </a:r>
            <a:r>
              <a:rPr lang="ru-RU" sz="3600" b="1" dirty="0" smtClean="0">
                <a:solidFill>
                  <a:srgbClr val="FDFDFD"/>
                </a:solidFill>
              </a:rPr>
              <a:t>– </a:t>
            </a:r>
            <a:r>
              <a:rPr lang="ru-RU" sz="3600" dirty="0" smtClean="0">
                <a:solidFill>
                  <a:srgbClr val="FFCC00"/>
                </a:solidFill>
                <a:hlinkClick r:id="rId3"/>
              </a:rPr>
              <a:t>специалист</a:t>
            </a:r>
            <a:r>
              <a:rPr lang="ru-RU" sz="3600" dirty="0" smtClean="0">
                <a:solidFill>
                  <a:srgbClr val="FDFDFD"/>
                </a:solidFill>
                <a:hlinkClick r:id="rId3"/>
              </a:rPr>
              <a:t> </a:t>
            </a:r>
            <a:r>
              <a:rPr lang="ru-RU" sz="3600" dirty="0">
                <a:solidFill>
                  <a:srgbClr val="FFCC00"/>
                </a:solidFill>
                <a:hlinkClick r:id="rId3"/>
              </a:rPr>
              <a:t>по</a:t>
            </a:r>
            <a:r>
              <a:rPr lang="ru-RU" sz="3600" b="1" dirty="0">
                <a:solidFill>
                  <a:srgbClr val="FDFDFD"/>
                </a:solidFill>
                <a:hlinkClick r:id="rId3"/>
              </a:rPr>
              <a:t> </a:t>
            </a:r>
            <a:r>
              <a:rPr lang="ru-RU" sz="3600" dirty="0" smtClean="0">
                <a:solidFill>
                  <a:srgbClr val="FFCC00"/>
                </a:solidFill>
                <a:hlinkClick r:id="rId3"/>
              </a:rPr>
              <a:t> </a:t>
            </a:r>
            <a:r>
              <a:rPr lang="ru-RU" sz="3600" dirty="0">
                <a:solidFill>
                  <a:srgbClr val="FFCC00"/>
                </a:solidFill>
                <a:hlinkClick r:id="rId3"/>
              </a:rPr>
              <a:t>документационному обеспечению управления</a:t>
            </a:r>
            <a:r>
              <a:rPr lang="ru-RU" sz="3600" dirty="0">
                <a:solidFill>
                  <a:srgbClr val="FFCC00"/>
                </a:solidFill>
              </a:rPr>
              <a:t>, </a:t>
            </a:r>
            <a:r>
              <a:rPr lang="ru-RU" sz="3600" dirty="0" smtClean="0">
                <a:solidFill>
                  <a:srgbClr val="FFCC00"/>
                </a:solidFill>
                <a:hlinkClick r:id="rId4"/>
              </a:rPr>
              <a:t>архивист</a:t>
            </a:r>
            <a:endParaRPr lang="ru-RU" sz="3600" dirty="0" smtClean="0">
              <a:solidFill>
                <a:srgbClr val="FFCC00"/>
              </a:solidFill>
            </a:endParaRPr>
          </a:p>
          <a:p>
            <a:pPr algn="just"/>
            <a:r>
              <a:rPr lang="ru-RU" sz="3600" b="1" dirty="0" smtClean="0">
                <a:solidFill>
                  <a:srgbClr val="FDFDFD"/>
                </a:solidFill>
              </a:rPr>
              <a:t>Область </a:t>
            </a:r>
            <a:r>
              <a:rPr lang="ru-RU" sz="3600" b="1" dirty="0">
                <a:solidFill>
                  <a:srgbClr val="FDFDFD"/>
                </a:solidFill>
              </a:rPr>
              <a:t>профессиональной деятельности</a:t>
            </a:r>
            <a:r>
              <a:rPr lang="ru-RU" sz="3600" dirty="0">
                <a:solidFill>
                  <a:srgbClr val="FDFDFD"/>
                </a:solidFill>
              </a:rPr>
              <a:t> </a:t>
            </a:r>
            <a:r>
              <a:rPr lang="ru-RU" sz="3600" dirty="0" smtClean="0">
                <a:solidFill>
                  <a:srgbClr val="FDFDFD"/>
                </a:solidFill>
              </a:rPr>
              <a:t>- </a:t>
            </a:r>
            <a:r>
              <a:rPr lang="ru-RU" sz="3600" dirty="0" smtClean="0">
                <a:solidFill>
                  <a:schemeClr val="bg1"/>
                </a:solidFill>
              </a:rPr>
              <a:t>деятельность </a:t>
            </a:r>
            <a:r>
              <a:rPr lang="ru-RU" sz="3600" dirty="0">
                <a:solidFill>
                  <a:schemeClr val="bg1"/>
                </a:solidFill>
              </a:rPr>
              <a:t>в секретариатах, службах документационного обеспечения, кадровых службах и архивах государственных органов и учреждений, в органах местного самоуправления, негосударственных организациях всех форм собственности, общественных организация (учреждениях</a:t>
            </a:r>
            <a:r>
              <a:rPr lang="ru-RU" sz="3600" dirty="0" smtClean="0">
                <a:solidFill>
                  <a:schemeClr val="bg1"/>
                </a:solidFill>
              </a:rPr>
              <a:t>).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4098" name="Picture 2" descr="Документационное обеспечение управления и архивовед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989" y="5575946"/>
            <a:ext cx="5888182" cy="39216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rofes-nn.ru : : Профессии и специальности : : Специальность:  «Документационное обеспечение управленияи архивоведения»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646" y="952500"/>
            <a:ext cx="5888182" cy="3886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0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6916400" y="89535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62000" y="647700"/>
            <a:ext cx="723900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>
                <a:solidFill>
                  <a:srgbClr val="FFCC00"/>
                </a:solidFill>
              </a:rPr>
              <a:t>16675 </a:t>
            </a:r>
            <a:r>
              <a:rPr lang="ru-RU" sz="3600" b="1" dirty="0" smtClean="0">
                <a:hlinkClick r:id="rId3"/>
              </a:rPr>
              <a:t>ПОВАР</a:t>
            </a:r>
            <a:endParaRPr lang="ru-RU" sz="3600" b="1" dirty="0" smtClean="0"/>
          </a:p>
          <a:p>
            <a:pPr algn="ctr"/>
            <a:endParaRPr lang="ru-RU" sz="3600" b="1" cap="all" dirty="0">
              <a:solidFill>
                <a:srgbClr val="FFCC0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FDFDFD"/>
                </a:solidFill>
              </a:rPr>
              <a:t>Срок </a:t>
            </a:r>
            <a:r>
              <a:rPr lang="ru-RU" sz="3600" b="1" dirty="0">
                <a:solidFill>
                  <a:srgbClr val="FDFDFD"/>
                </a:solidFill>
              </a:rPr>
              <a:t>освоения - </a:t>
            </a:r>
            <a:r>
              <a:rPr lang="ru-RU" sz="3600" dirty="0">
                <a:solidFill>
                  <a:srgbClr val="FDFDFD"/>
                </a:solidFill>
              </a:rPr>
              <a:t>1 года 10 месяцев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Уровень образования </a:t>
            </a:r>
            <a:r>
              <a:rPr lang="ru-RU" sz="3600" dirty="0">
                <a:solidFill>
                  <a:srgbClr val="FDFDFD"/>
                </a:solidFill>
              </a:rPr>
              <a:t>- основное общее образование </a:t>
            </a:r>
            <a:r>
              <a:rPr lang="ru-RU" sz="3600" i="1" dirty="0">
                <a:solidFill>
                  <a:srgbClr val="FDFDFD"/>
                </a:solidFill>
              </a:rPr>
              <a:t>(коррекционное образовательное учреждение VII-VIII вида)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Квалификация выпускника – </a:t>
            </a:r>
            <a:r>
              <a:rPr lang="ru-RU" sz="3600" b="1" dirty="0">
                <a:solidFill>
                  <a:srgbClr val="FDFDFD"/>
                </a:solidFill>
                <a:hlinkClick r:id="rId3"/>
              </a:rPr>
              <a:t>повар</a:t>
            </a:r>
            <a:endParaRPr lang="ru-RU" sz="3600" dirty="0">
              <a:solidFill>
                <a:srgbClr val="FDFDFD"/>
              </a:solidFill>
            </a:endParaRPr>
          </a:p>
          <a:p>
            <a:pPr algn="just"/>
            <a:r>
              <a:rPr lang="ru-RU" sz="3600" b="1" dirty="0">
                <a:solidFill>
                  <a:srgbClr val="FDFDFD"/>
                </a:solidFill>
              </a:rPr>
              <a:t>Область профессиональной деятельности </a:t>
            </a:r>
            <a:r>
              <a:rPr lang="ru-RU" sz="3600" dirty="0">
                <a:solidFill>
                  <a:srgbClr val="FDFDFD"/>
                </a:solidFill>
              </a:rPr>
              <a:t>- приготовление широкого ассортимента простых и основных блюд с учетом потребностей различных категорий </a:t>
            </a:r>
            <a:r>
              <a:rPr lang="ru-RU" sz="3600" dirty="0" smtClean="0">
                <a:solidFill>
                  <a:srgbClr val="FDFDFD"/>
                </a:solidFill>
              </a:rPr>
              <a:t>потребителей</a:t>
            </a:r>
            <a:endParaRPr lang="ru-RU" sz="3600" b="0" i="0" dirty="0">
              <a:solidFill>
                <a:srgbClr val="FDFDFD"/>
              </a:solidFill>
              <a:effectLst/>
            </a:endParaRPr>
          </a:p>
        </p:txBody>
      </p:sp>
      <p:pic>
        <p:nvPicPr>
          <p:cNvPr id="8194" name="Picture 2" descr="Работа поваром в СШ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756" y="124285"/>
            <a:ext cx="6650682" cy="53906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Поиск работы в России и Украине. Вакансии вахта: Работа Повар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9008" y="5829301"/>
            <a:ext cx="6637430" cy="4148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82200" y="342900"/>
            <a:ext cx="7772400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solidFill>
                  <a:srgbClr val="FFCC00"/>
                </a:solidFill>
                <a:hlinkClick r:id="rId2"/>
              </a:rPr>
              <a:t>12680 КАМЕНЩИК</a:t>
            </a:r>
            <a:endParaRPr lang="ru-RU" sz="3600" b="1" cap="all" dirty="0">
              <a:solidFill>
                <a:srgbClr val="FFCC00"/>
              </a:solidFill>
            </a:endParaRPr>
          </a:p>
          <a:p>
            <a:r>
              <a:rPr lang="ru-RU" sz="3600" b="1" dirty="0">
                <a:solidFill>
                  <a:srgbClr val="FDFDFD"/>
                </a:solidFill>
              </a:rPr>
              <a:t>Срок освоения - </a:t>
            </a:r>
            <a:r>
              <a:rPr lang="ru-RU" sz="3600" dirty="0">
                <a:solidFill>
                  <a:srgbClr val="FDFDFD"/>
                </a:solidFill>
              </a:rPr>
              <a:t>1 года 10 месяцев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Уровень образования </a:t>
            </a:r>
            <a:r>
              <a:rPr lang="ru-RU" sz="3600" dirty="0">
                <a:solidFill>
                  <a:srgbClr val="FDFDFD"/>
                </a:solidFill>
              </a:rPr>
              <a:t>- основное общее образование (</a:t>
            </a:r>
            <a:r>
              <a:rPr lang="ru-RU" sz="3600" i="1" dirty="0">
                <a:solidFill>
                  <a:srgbClr val="FDFDFD"/>
                </a:solidFill>
              </a:rPr>
              <a:t>коррекционное образовательное учреждение VII-VIII вида)</a:t>
            </a:r>
          </a:p>
          <a:p>
            <a:r>
              <a:rPr lang="ru-RU" sz="3600" b="1" dirty="0">
                <a:solidFill>
                  <a:srgbClr val="FDFDFD"/>
                </a:solidFill>
              </a:rPr>
              <a:t>Квалификация выпускника – </a:t>
            </a:r>
            <a:endParaRPr lang="ru-RU" sz="3600" b="1" dirty="0" smtClean="0">
              <a:solidFill>
                <a:srgbClr val="FDFDFD"/>
              </a:solidFill>
            </a:endParaRPr>
          </a:p>
          <a:p>
            <a:r>
              <a:rPr lang="ru-RU" sz="3600" b="1" dirty="0" smtClean="0">
                <a:solidFill>
                  <a:srgbClr val="FFCC00"/>
                </a:solidFill>
                <a:hlinkClick r:id="rId2"/>
              </a:rPr>
              <a:t>каменщик</a:t>
            </a:r>
            <a:endParaRPr lang="ru-RU" sz="3600" dirty="0">
              <a:solidFill>
                <a:srgbClr val="FFCC00"/>
              </a:solidFill>
            </a:endParaRPr>
          </a:p>
          <a:p>
            <a:pPr algn="just"/>
            <a:r>
              <a:rPr lang="ru-RU" sz="3600" b="1" dirty="0">
                <a:solidFill>
                  <a:srgbClr val="FDFDFD"/>
                </a:solidFill>
              </a:rPr>
              <a:t>Область профессиональной деятельности </a:t>
            </a:r>
            <a:r>
              <a:rPr lang="ru-RU" sz="3600" dirty="0" smtClean="0">
                <a:solidFill>
                  <a:srgbClr val="FDFDFD"/>
                </a:solidFill>
              </a:rPr>
              <a:t>- </a:t>
            </a:r>
            <a:r>
              <a:rPr lang="ru-RU" sz="3600" dirty="0" smtClean="0">
                <a:solidFill>
                  <a:schemeClr val="bg1"/>
                </a:solidFill>
              </a:rPr>
              <a:t>реконструкция</a:t>
            </a:r>
            <a:r>
              <a:rPr lang="ru-RU" sz="3600" dirty="0">
                <a:solidFill>
                  <a:schemeClr val="bg1"/>
                </a:solidFill>
              </a:rPr>
              <a:t>, монтаж, ремонт и строительство каменных конструкций различного назначения с применением ручной и частично механизированной обработки и кладки.</a:t>
            </a:r>
            <a:endParaRPr lang="ru-RU" sz="3600" i="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6916400" y="9105900"/>
            <a:ext cx="1042416" cy="1042416"/>
          </a:xfrm>
          <a:prstGeom prst="actionButtonHom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Каменщики в Михайловске | Услуги | Ави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42900"/>
            <a:ext cx="6096000" cy="4305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В Британии каменщики и электрики получают больше архитекторов и  стоматологов | Строительный вестни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5295900"/>
            <a:ext cx="6096000" cy="3977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19400" y="571500"/>
            <a:ext cx="134718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Выбрав профессию, будь настойчив в стремлении </a:t>
            </a:r>
          </a:p>
          <a:p>
            <a:pPr algn="ctr"/>
            <a:r>
              <a:rPr lang="ru-RU" sz="48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овладеть ею в совершенстве</a:t>
            </a:r>
            <a:endParaRPr lang="ru-RU" sz="4800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что любиш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628900"/>
            <a:ext cx="8458200" cy="6895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1843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Другая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B7DD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1206</TotalTime>
  <Words>1996</Words>
  <Application>Microsoft Office PowerPoint</Application>
  <PresentationFormat>Произвольный</PresentationFormat>
  <Paragraphs>250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2" baseType="lpstr">
      <vt:lpstr>Arial</vt:lpstr>
      <vt:lpstr>Calibri</vt:lpstr>
      <vt:lpstr>Mistral</vt:lpstr>
      <vt:lpstr>Open Sans</vt:lpstr>
      <vt:lpstr>Open Sans Italics</vt:lpstr>
      <vt:lpstr>Wingdings</vt:lpstr>
      <vt:lpstr>Monotype Corsiva</vt:lpstr>
      <vt:lpstr>Symbol</vt:lpstr>
      <vt:lpstr>Office Theme</vt:lpstr>
      <vt:lpstr>Слайд 1</vt:lpstr>
      <vt:lpstr>Дорогой друг!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Компания «Медиа-М»</dc:title>
  <dc:creator>Григорий Богданов</dc:creator>
  <cp:lastModifiedBy>Пользователь</cp:lastModifiedBy>
  <cp:revision>103</cp:revision>
  <dcterms:created xsi:type="dcterms:W3CDTF">2006-08-16T00:00:00Z</dcterms:created>
  <dcterms:modified xsi:type="dcterms:W3CDTF">2024-05-13T11:10:09Z</dcterms:modified>
  <dc:identifier>DAD_NgLtXBw</dc:identifier>
</cp:coreProperties>
</file>