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91" r:id="rId3"/>
    <p:sldId id="290" r:id="rId4"/>
    <p:sldId id="292" r:id="rId5"/>
    <p:sldId id="293" r:id="rId6"/>
    <p:sldId id="263" r:id="rId7"/>
    <p:sldId id="264" r:id="rId8"/>
    <p:sldId id="266" r:id="rId9"/>
    <p:sldId id="295" r:id="rId10"/>
    <p:sldId id="296" r:id="rId11"/>
    <p:sldId id="268" r:id="rId12"/>
    <p:sldId id="269" r:id="rId13"/>
    <p:sldId id="298" r:id="rId14"/>
    <p:sldId id="270" r:id="rId15"/>
    <p:sldId id="271" r:id="rId16"/>
    <p:sldId id="267" r:id="rId17"/>
    <p:sldId id="323" r:id="rId18"/>
    <p:sldId id="302" r:id="rId19"/>
    <p:sldId id="299" r:id="rId20"/>
    <p:sldId id="274" r:id="rId21"/>
    <p:sldId id="305" r:id="rId22"/>
    <p:sldId id="306" r:id="rId23"/>
    <p:sldId id="304" r:id="rId24"/>
    <p:sldId id="321" r:id="rId25"/>
    <p:sldId id="307" r:id="rId26"/>
    <p:sldId id="320" r:id="rId27"/>
    <p:sldId id="297" r:id="rId28"/>
    <p:sldId id="275" r:id="rId29"/>
    <p:sldId id="314" r:id="rId30"/>
    <p:sldId id="318" r:id="rId31"/>
    <p:sldId id="277" r:id="rId32"/>
    <p:sldId id="303" r:id="rId33"/>
    <p:sldId id="281" r:id="rId34"/>
    <p:sldId id="282" r:id="rId35"/>
    <p:sldId id="284" r:id="rId36"/>
    <p:sldId id="285" r:id="rId37"/>
    <p:sldId id="286" r:id="rId38"/>
    <p:sldId id="287" r:id="rId39"/>
    <p:sldId id="309" r:id="rId40"/>
    <p:sldId id="310" r:id="rId41"/>
    <p:sldId id="319" r:id="rId42"/>
    <p:sldId id="28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28A"/>
    <a:srgbClr val="C8D2AE"/>
    <a:srgbClr val="E1EFEC"/>
    <a:srgbClr val="91C5BB"/>
    <a:srgbClr val="B6DCD6"/>
    <a:srgbClr val="92CAC1"/>
    <a:srgbClr val="C0DED8"/>
    <a:srgbClr val="7FBBB0"/>
    <a:srgbClr val="9ACAC1"/>
    <a:srgbClr val="A5D7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782" autoAdjust="0"/>
  </p:normalViewPr>
  <p:slideViewPr>
    <p:cSldViewPr>
      <p:cViewPr varScale="1">
        <p:scale>
          <a:sx n="109" d="100"/>
          <a:sy n="109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EF683-5F20-4B4B-AE06-0859B4A749C1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894FA-2478-4B44-963E-4BA8ED7F8588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ШТАБ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B9D8C62-EE0F-4E58-BF29-A1AC3F2E10DF}" type="parTrans" cxnId="{EB73572F-A55E-4749-83EB-500C62F7E25C}">
      <dgm:prSet/>
      <dgm:spPr/>
      <dgm:t>
        <a:bodyPr/>
        <a:lstStyle/>
        <a:p>
          <a:endParaRPr lang="ru-RU"/>
        </a:p>
      </dgm:t>
    </dgm:pt>
    <dgm:pt modelId="{FB2605AB-8BF8-4B1F-9172-FA8D8C3E1813}" type="sibTrans" cxnId="{EB73572F-A55E-4749-83EB-500C62F7E25C}">
      <dgm:prSet/>
      <dgm:spPr/>
      <dgm:t>
        <a:bodyPr/>
        <a:lstStyle/>
        <a:p>
          <a:endParaRPr lang="ru-RU"/>
        </a:p>
      </dgm:t>
    </dgm:pt>
    <dgm:pt modelId="{B4CE0B4E-51B9-4B3B-9903-D504F86BA153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</a:rPr>
            <a:t>АУДИТОРИИ ПРОВЕДЕНИЯ И ОЦЕНИВАНИЯ ИС</a:t>
          </a:r>
          <a:endParaRPr lang="en-US" b="1" dirty="0"/>
        </a:p>
      </dgm:t>
    </dgm:pt>
    <dgm:pt modelId="{DE2EACF0-386D-4229-B203-9916C2B5EE16}" type="parTrans" cxnId="{7B73178A-9764-475B-A68F-2DB6A98802AF}">
      <dgm:prSet/>
      <dgm:spPr/>
      <dgm:t>
        <a:bodyPr/>
        <a:lstStyle/>
        <a:p>
          <a:endParaRPr lang="ru-RU"/>
        </a:p>
      </dgm:t>
    </dgm:pt>
    <dgm:pt modelId="{1DF802A3-A3E0-4E97-8150-47019D2A462A}" type="sibTrans" cxnId="{7B73178A-9764-475B-A68F-2DB6A98802AF}">
      <dgm:prSet/>
      <dgm:spPr/>
      <dgm:t>
        <a:bodyPr/>
        <a:lstStyle/>
        <a:p>
          <a:endParaRPr lang="ru-RU"/>
        </a:p>
      </dgm:t>
    </dgm:pt>
    <dgm:pt modelId="{B87D2A60-1D47-4186-A27A-47F7A425D599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АУДИТРИИ ОЖИДАНИЯ ИС (ПО РЕШЕНИЮ ОО)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2E324CE-6309-4E5B-8B77-D9B713CF3727}" type="parTrans" cxnId="{9D90C40A-C00F-49D0-A429-BF4A5B12399E}">
      <dgm:prSet/>
      <dgm:spPr/>
      <dgm:t>
        <a:bodyPr/>
        <a:lstStyle/>
        <a:p>
          <a:endParaRPr lang="ru-RU"/>
        </a:p>
      </dgm:t>
    </dgm:pt>
    <dgm:pt modelId="{39DE71C6-CC1C-4C86-874F-55FDEB3D3425}" type="sibTrans" cxnId="{9D90C40A-C00F-49D0-A429-BF4A5B12399E}">
      <dgm:prSet/>
      <dgm:spPr/>
      <dgm:t>
        <a:bodyPr/>
        <a:lstStyle/>
        <a:p>
          <a:endParaRPr lang="ru-RU"/>
        </a:p>
      </dgm:t>
    </dgm:pt>
    <dgm:pt modelId="{895D18E3-E838-4265-9983-8F75358758BF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МЕСТА ХРАНЕНИЯ ЛИЧНЫХ ВЕЩЕЙ УЧАСТНИКОВ ИС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DAEC849-B55B-4116-BE33-90DECE7499E0}" type="parTrans" cxnId="{BC857B9A-F951-4FB2-AC9D-3737F120DA90}">
      <dgm:prSet/>
      <dgm:spPr/>
      <dgm:t>
        <a:bodyPr/>
        <a:lstStyle/>
        <a:p>
          <a:endParaRPr lang="ru-RU"/>
        </a:p>
      </dgm:t>
    </dgm:pt>
    <dgm:pt modelId="{0D5ED63A-DF87-46A8-86F8-D9DC54DB8315}" type="sibTrans" cxnId="{BC857B9A-F951-4FB2-AC9D-3737F120DA90}">
      <dgm:prSet/>
      <dgm:spPr/>
      <dgm:t>
        <a:bodyPr/>
        <a:lstStyle/>
        <a:p>
          <a:endParaRPr lang="ru-RU"/>
        </a:p>
      </dgm:t>
    </dgm:pt>
    <dgm:pt modelId="{367CA623-B6CB-4444-909D-0992CD7735DD}">
      <dgm:prSet custT="1"/>
      <dgm:spPr>
        <a:solidFill>
          <a:srgbClr val="C0DED8">
            <a:alpha val="50000"/>
          </a:srgbClr>
        </a:solidFill>
      </dgm:spPr>
      <dgm:t>
        <a:bodyPr/>
        <a:lstStyle/>
        <a:p>
          <a:pPr algn="l"/>
          <a:r>
            <a:rPr lang="ru-RU" sz="1600" dirty="0" smtClean="0"/>
            <a:t>Помещение для получения КИМ ИС, материалов, внесения результатов в специализированную форму </a:t>
          </a:r>
          <a:endParaRPr lang="ru-RU" sz="1600" dirty="0"/>
        </a:p>
      </dgm:t>
    </dgm:pt>
    <dgm:pt modelId="{7A6BBD4D-8EEA-44FB-B0F3-AD213713FDC8}" type="parTrans" cxnId="{2B182F57-C2E0-469D-A0C0-6BD2BD315895}">
      <dgm:prSet/>
      <dgm:spPr/>
      <dgm:t>
        <a:bodyPr/>
        <a:lstStyle/>
        <a:p>
          <a:endParaRPr lang="ru-RU"/>
        </a:p>
      </dgm:t>
    </dgm:pt>
    <dgm:pt modelId="{172EA01A-3D20-479F-8ACE-C27FE977B792}" type="sibTrans" cxnId="{2B182F57-C2E0-469D-A0C0-6BD2BD315895}">
      <dgm:prSet/>
      <dgm:spPr/>
      <dgm:t>
        <a:bodyPr/>
        <a:lstStyle/>
        <a:p>
          <a:endParaRPr lang="ru-RU"/>
        </a:p>
      </dgm:t>
    </dgm:pt>
    <dgm:pt modelId="{9C8B71E6-053C-4111-93DE-FEA29FD43579}">
      <dgm:prSet custT="1"/>
      <dgm:spPr>
        <a:solidFill>
          <a:srgbClr val="C0DED8">
            <a:alpha val="50000"/>
          </a:srgbClr>
        </a:solidFill>
      </dgm:spPr>
      <dgm:t>
        <a:bodyPr anchor="ctr" anchorCtr="0"/>
        <a:lstStyle/>
        <a:p>
          <a:r>
            <a:rPr lang="ru-RU" sz="1600" dirty="0" smtClean="0"/>
            <a:t>Учебные кабинеты проведения ИС, в которых участники проходят процедуру ИС</a:t>
          </a:r>
          <a:endParaRPr lang="ru-RU" sz="3700" dirty="0"/>
        </a:p>
      </dgm:t>
    </dgm:pt>
    <dgm:pt modelId="{D3BE914E-18B2-487C-BC0E-6C1B6B87E7BA}" type="parTrans" cxnId="{B21A90A6-D466-4533-AB83-915CAAD8EBF5}">
      <dgm:prSet/>
      <dgm:spPr/>
      <dgm:t>
        <a:bodyPr/>
        <a:lstStyle/>
        <a:p>
          <a:endParaRPr lang="ru-RU"/>
        </a:p>
      </dgm:t>
    </dgm:pt>
    <dgm:pt modelId="{4CA75334-A1B5-4DA2-9612-4960F65A1CBB}" type="sibTrans" cxnId="{B21A90A6-D466-4533-AB83-915CAAD8EBF5}">
      <dgm:prSet/>
      <dgm:spPr/>
      <dgm:t>
        <a:bodyPr/>
        <a:lstStyle/>
        <a:p>
          <a:endParaRPr lang="ru-RU"/>
        </a:p>
      </dgm:t>
    </dgm:pt>
    <dgm:pt modelId="{FCE4104E-EEAF-468D-8DAC-C2623EA3B193}">
      <dgm:prSet custT="1"/>
      <dgm:spPr>
        <a:solidFill>
          <a:srgbClr val="C0DED8">
            <a:alpha val="50000"/>
          </a:srgbClr>
        </a:solidFill>
      </dgm:spPr>
      <dgm:t>
        <a:bodyPr anchor="ctr" anchorCtr="0"/>
        <a:lstStyle/>
        <a:p>
          <a:r>
            <a:rPr lang="ru-RU" sz="1600" dirty="0" smtClean="0"/>
            <a:t>Учебные кабинеты, в которых участники ИС ожидают очереди для участия в ИС</a:t>
          </a:r>
          <a:endParaRPr lang="ru-RU" sz="3700" dirty="0"/>
        </a:p>
      </dgm:t>
    </dgm:pt>
    <dgm:pt modelId="{5FDDF589-6494-49B2-984D-07ADD9CB751E}" type="parTrans" cxnId="{6ABC4C8A-9CC1-41E7-809B-E3235489FC51}">
      <dgm:prSet/>
      <dgm:spPr/>
      <dgm:t>
        <a:bodyPr/>
        <a:lstStyle/>
        <a:p>
          <a:endParaRPr lang="ru-RU"/>
        </a:p>
      </dgm:t>
    </dgm:pt>
    <dgm:pt modelId="{6B853E7E-D38B-4F2D-A795-71E00B723445}" type="sibTrans" cxnId="{6ABC4C8A-9CC1-41E7-809B-E3235489FC51}">
      <dgm:prSet/>
      <dgm:spPr/>
      <dgm:t>
        <a:bodyPr/>
        <a:lstStyle/>
        <a:p>
          <a:endParaRPr lang="ru-RU"/>
        </a:p>
      </dgm:t>
    </dgm:pt>
    <dgm:pt modelId="{34F369A6-CB22-46BF-980B-85521BBAB9D9}">
      <dgm:prSet custT="1"/>
      <dgm:spPr>
        <a:solidFill>
          <a:srgbClr val="C0DED8">
            <a:alpha val="50000"/>
          </a:srgbClr>
        </a:solidFill>
      </dgm:spPr>
      <dgm:t>
        <a:bodyPr/>
        <a:lstStyle/>
        <a:p>
          <a:r>
            <a:rPr lang="ru-RU" sz="1600" dirty="0" smtClean="0"/>
            <a:t>Помещение, в которых участники ИС оставляет личные вещи, запрещенные к использованию на ИС</a:t>
          </a:r>
          <a:endParaRPr lang="ru-RU" sz="1600" dirty="0"/>
        </a:p>
      </dgm:t>
    </dgm:pt>
    <dgm:pt modelId="{8997B156-1193-4C07-8DCF-683495CD5C12}" type="parTrans" cxnId="{07B939D4-50A0-46C3-A9EE-41F75CE922DC}">
      <dgm:prSet/>
      <dgm:spPr/>
      <dgm:t>
        <a:bodyPr/>
        <a:lstStyle/>
        <a:p>
          <a:endParaRPr lang="ru-RU"/>
        </a:p>
      </dgm:t>
    </dgm:pt>
    <dgm:pt modelId="{75474200-1E34-41FA-860B-B90DBC9CE623}" type="sibTrans" cxnId="{07B939D4-50A0-46C3-A9EE-41F75CE922DC}">
      <dgm:prSet/>
      <dgm:spPr/>
      <dgm:t>
        <a:bodyPr/>
        <a:lstStyle/>
        <a:p>
          <a:endParaRPr lang="ru-RU"/>
        </a:p>
      </dgm:t>
    </dgm:pt>
    <dgm:pt modelId="{93EBEC0B-20C3-4C9B-8E72-AEB8C2CE3FB5}" type="pres">
      <dgm:prSet presAssocID="{524EF683-5F20-4B4B-AE06-0859B4A749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A1A8E0-5BD0-451B-901A-8CF67C702331}" type="pres">
      <dgm:prSet presAssocID="{D25894FA-2478-4B44-963E-4BA8ED7F8588}" presName="linNode" presStyleCnt="0"/>
      <dgm:spPr/>
    </dgm:pt>
    <dgm:pt modelId="{ECCCBDFD-3D71-4235-9F06-12CAB8AE9BD1}" type="pres">
      <dgm:prSet presAssocID="{D25894FA-2478-4B44-963E-4BA8ED7F8588}" presName="parentShp" presStyleLbl="node1" presStyleIdx="0" presStyleCnt="4" custLinFactNeighborX="-1515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EFA4D-A2F1-4980-865D-F0A662323274}" type="pres">
      <dgm:prSet presAssocID="{D25894FA-2478-4B44-963E-4BA8ED7F8588}" presName="childShp" presStyleLbl="bgAccFollowNode1" presStyleIdx="0" presStyleCnt="4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EF1DB-F978-42D8-975C-67C4A501AD75}" type="pres">
      <dgm:prSet presAssocID="{FB2605AB-8BF8-4B1F-9172-FA8D8C3E1813}" presName="spacing" presStyleCnt="0"/>
      <dgm:spPr/>
    </dgm:pt>
    <dgm:pt modelId="{DDD38734-861D-417E-B08B-059FC7DD0F01}" type="pres">
      <dgm:prSet presAssocID="{B4CE0B4E-51B9-4B3B-9903-D504F86BA153}" presName="linNode" presStyleCnt="0"/>
      <dgm:spPr/>
    </dgm:pt>
    <dgm:pt modelId="{6AB4905C-B1BE-4048-9FFF-4DD33CC54059}" type="pres">
      <dgm:prSet presAssocID="{B4CE0B4E-51B9-4B3B-9903-D504F86BA153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A3BFA-0EC5-4746-B45E-0AFB1C75590A}" type="pres">
      <dgm:prSet presAssocID="{B4CE0B4E-51B9-4B3B-9903-D504F86BA15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54F8F-EECD-4D7C-825F-E2FBD59F0C9F}" type="pres">
      <dgm:prSet presAssocID="{1DF802A3-A3E0-4E97-8150-47019D2A462A}" presName="spacing" presStyleCnt="0"/>
      <dgm:spPr/>
    </dgm:pt>
    <dgm:pt modelId="{7D3CC638-E20E-49D3-B857-3D7A0D7E3DF8}" type="pres">
      <dgm:prSet presAssocID="{B87D2A60-1D47-4186-A27A-47F7A425D599}" presName="linNode" presStyleCnt="0"/>
      <dgm:spPr/>
    </dgm:pt>
    <dgm:pt modelId="{780F1B2B-0995-4CC6-AC02-4021C02238D5}" type="pres">
      <dgm:prSet presAssocID="{B87D2A60-1D47-4186-A27A-47F7A425D59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E53E3-428D-4D1D-AC5C-5AAC78352CA5}" type="pres">
      <dgm:prSet presAssocID="{B87D2A60-1D47-4186-A27A-47F7A425D59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DC8DA-638D-4D78-8777-30062E318A16}" type="pres">
      <dgm:prSet presAssocID="{39DE71C6-CC1C-4C86-874F-55FDEB3D3425}" presName="spacing" presStyleCnt="0"/>
      <dgm:spPr/>
    </dgm:pt>
    <dgm:pt modelId="{F5008CE8-63AB-4CAA-9E67-0E6A6461732A}" type="pres">
      <dgm:prSet presAssocID="{895D18E3-E838-4265-9983-8F75358758BF}" presName="linNode" presStyleCnt="0"/>
      <dgm:spPr/>
    </dgm:pt>
    <dgm:pt modelId="{9093DC31-3D3F-4B0D-9817-5768EF339A73}" type="pres">
      <dgm:prSet presAssocID="{895D18E3-E838-4265-9983-8F75358758B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33FC-EB51-47BD-A712-462CB6AF4135}" type="pres">
      <dgm:prSet presAssocID="{895D18E3-E838-4265-9983-8F75358758B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F92513-9E63-49BE-803F-2756EC352037}" type="presOf" srcId="{34F369A6-CB22-46BF-980B-85521BBAB9D9}" destId="{1DD033FC-EB51-47BD-A712-462CB6AF4135}" srcOrd="0" destOrd="0" presId="urn:microsoft.com/office/officeart/2005/8/layout/vList6"/>
    <dgm:cxn modelId="{07B939D4-50A0-46C3-A9EE-41F75CE922DC}" srcId="{895D18E3-E838-4265-9983-8F75358758BF}" destId="{34F369A6-CB22-46BF-980B-85521BBAB9D9}" srcOrd="0" destOrd="0" parTransId="{8997B156-1193-4C07-8DCF-683495CD5C12}" sibTransId="{75474200-1E34-41FA-860B-B90DBC9CE623}"/>
    <dgm:cxn modelId="{4C595E8A-0430-4125-860E-A983E9160998}" type="presOf" srcId="{895D18E3-E838-4265-9983-8F75358758BF}" destId="{9093DC31-3D3F-4B0D-9817-5768EF339A73}" srcOrd="0" destOrd="0" presId="urn:microsoft.com/office/officeart/2005/8/layout/vList6"/>
    <dgm:cxn modelId="{B21A90A6-D466-4533-AB83-915CAAD8EBF5}" srcId="{B4CE0B4E-51B9-4B3B-9903-D504F86BA153}" destId="{9C8B71E6-053C-4111-93DE-FEA29FD43579}" srcOrd="0" destOrd="0" parTransId="{D3BE914E-18B2-487C-BC0E-6C1B6B87E7BA}" sibTransId="{4CA75334-A1B5-4DA2-9612-4960F65A1CBB}"/>
    <dgm:cxn modelId="{2EA7BE14-FC0A-4F1B-88EC-67F994166E06}" type="presOf" srcId="{9C8B71E6-053C-4111-93DE-FEA29FD43579}" destId="{A36A3BFA-0EC5-4746-B45E-0AFB1C75590A}" srcOrd="0" destOrd="0" presId="urn:microsoft.com/office/officeart/2005/8/layout/vList6"/>
    <dgm:cxn modelId="{666EB02D-0FEF-48ED-B3CC-B172822ED937}" type="presOf" srcId="{B4CE0B4E-51B9-4B3B-9903-D504F86BA153}" destId="{6AB4905C-B1BE-4048-9FFF-4DD33CC54059}" srcOrd="0" destOrd="0" presId="urn:microsoft.com/office/officeart/2005/8/layout/vList6"/>
    <dgm:cxn modelId="{F491C680-8FC5-4A5D-A20E-1673A49D16DC}" type="presOf" srcId="{FCE4104E-EEAF-468D-8DAC-C2623EA3B193}" destId="{844E53E3-428D-4D1D-AC5C-5AAC78352CA5}" srcOrd="0" destOrd="0" presId="urn:microsoft.com/office/officeart/2005/8/layout/vList6"/>
    <dgm:cxn modelId="{8C9DB3AA-C113-4332-BC82-9E34578DC250}" type="presOf" srcId="{B87D2A60-1D47-4186-A27A-47F7A425D599}" destId="{780F1B2B-0995-4CC6-AC02-4021C02238D5}" srcOrd="0" destOrd="0" presId="urn:microsoft.com/office/officeart/2005/8/layout/vList6"/>
    <dgm:cxn modelId="{5FC5DE1D-B72A-41BF-A586-9D536FDCC89D}" type="presOf" srcId="{D25894FA-2478-4B44-963E-4BA8ED7F8588}" destId="{ECCCBDFD-3D71-4235-9F06-12CAB8AE9BD1}" srcOrd="0" destOrd="0" presId="urn:microsoft.com/office/officeart/2005/8/layout/vList6"/>
    <dgm:cxn modelId="{7B73178A-9764-475B-A68F-2DB6A98802AF}" srcId="{524EF683-5F20-4B4B-AE06-0859B4A749C1}" destId="{B4CE0B4E-51B9-4B3B-9903-D504F86BA153}" srcOrd="1" destOrd="0" parTransId="{DE2EACF0-386D-4229-B203-9916C2B5EE16}" sibTransId="{1DF802A3-A3E0-4E97-8150-47019D2A462A}"/>
    <dgm:cxn modelId="{3FB971D3-C07E-4455-A264-D59F8D15B75C}" type="presOf" srcId="{524EF683-5F20-4B4B-AE06-0859B4A749C1}" destId="{93EBEC0B-20C3-4C9B-8E72-AEB8C2CE3FB5}" srcOrd="0" destOrd="0" presId="urn:microsoft.com/office/officeart/2005/8/layout/vList6"/>
    <dgm:cxn modelId="{BC857B9A-F951-4FB2-AC9D-3737F120DA90}" srcId="{524EF683-5F20-4B4B-AE06-0859B4A749C1}" destId="{895D18E3-E838-4265-9983-8F75358758BF}" srcOrd="3" destOrd="0" parTransId="{8DAEC849-B55B-4116-BE33-90DECE7499E0}" sibTransId="{0D5ED63A-DF87-46A8-86F8-D9DC54DB8315}"/>
    <dgm:cxn modelId="{9D90C40A-C00F-49D0-A429-BF4A5B12399E}" srcId="{524EF683-5F20-4B4B-AE06-0859B4A749C1}" destId="{B87D2A60-1D47-4186-A27A-47F7A425D599}" srcOrd="2" destOrd="0" parTransId="{A2E324CE-6309-4E5B-8B77-D9B713CF3727}" sibTransId="{39DE71C6-CC1C-4C86-874F-55FDEB3D3425}"/>
    <dgm:cxn modelId="{230A95AA-A202-4E29-9B9E-53D9CC2A7776}" type="presOf" srcId="{367CA623-B6CB-4444-909D-0992CD7735DD}" destId="{8F7EFA4D-A2F1-4980-865D-F0A662323274}" srcOrd="0" destOrd="0" presId="urn:microsoft.com/office/officeart/2005/8/layout/vList6"/>
    <dgm:cxn modelId="{EB73572F-A55E-4749-83EB-500C62F7E25C}" srcId="{524EF683-5F20-4B4B-AE06-0859B4A749C1}" destId="{D25894FA-2478-4B44-963E-4BA8ED7F8588}" srcOrd="0" destOrd="0" parTransId="{3B9D8C62-EE0F-4E58-BF29-A1AC3F2E10DF}" sibTransId="{FB2605AB-8BF8-4B1F-9172-FA8D8C3E1813}"/>
    <dgm:cxn modelId="{6ABC4C8A-9CC1-41E7-809B-E3235489FC51}" srcId="{B87D2A60-1D47-4186-A27A-47F7A425D599}" destId="{FCE4104E-EEAF-468D-8DAC-C2623EA3B193}" srcOrd="0" destOrd="0" parTransId="{5FDDF589-6494-49B2-984D-07ADD9CB751E}" sibTransId="{6B853E7E-D38B-4F2D-A795-71E00B723445}"/>
    <dgm:cxn modelId="{2B182F57-C2E0-469D-A0C0-6BD2BD315895}" srcId="{D25894FA-2478-4B44-963E-4BA8ED7F8588}" destId="{367CA623-B6CB-4444-909D-0992CD7735DD}" srcOrd="0" destOrd="0" parTransId="{7A6BBD4D-8EEA-44FB-B0F3-AD213713FDC8}" sibTransId="{172EA01A-3D20-479F-8ACE-C27FE977B792}"/>
    <dgm:cxn modelId="{58D1C98E-3742-41B8-9C20-D5990CA35F60}" type="presParOf" srcId="{93EBEC0B-20C3-4C9B-8E72-AEB8C2CE3FB5}" destId="{2EA1A8E0-5BD0-451B-901A-8CF67C702331}" srcOrd="0" destOrd="0" presId="urn:microsoft.com/office/officeart/2005/8/layout/vList6"/>
    <dgm:cxn modelId="{EEBF9D02-6E85-4CB0-8287-2FC41E390CA6}" type="presParOf" srcId="{2EA1A8E0-5BD0-451B-901A-8CF67C702331}" destId="{ECCCBDFD-3D71-4235-9F06-12CAB8AE9BD1}" srcOrd="0" destOrd="0" presId="urn:microsoft.com/office/officeart/2005/8/layout/vList6"/>
    <dgm:cxn modelId="{4974B0D0-F00B-4E22-99AC-EE08EB137F96}" type="presParOf" srcId="{2EA1A8E0-5BD0-451B-901A-8CF67C702331}" destId="{8F7EFA4D-A2F1-4980-865D-F0A662323274}" srcOrd="1" destOrd="0" presId="urn:microsoft.com/office/officeart/2005/8/layout/vList6"/>
    <dgm:cxn modelId="{A934523D-BEBC-418F-8CA5-175B1A232015}" type="presParOf" srcId="{93EBEC0B-20C3-4C9B-8E72-AEB8C2CE3FB5}" destId="{EE4EF1DB-F978-42D8-975C-67C4A501AD75}" srcOrd="1" destOrd="0" presId="urn:microsoft.com/office/officeart/2005/8/layout/vList6"/>
    <dgm:cxn modelId="{F85AD326-C9FA-4446-8173-FC7F347AB20F}" type="presParOf" srcId="{93EBEC0B-20C3-4C9B-8E72-AEB8C2CE3FB5}" destId="{DDD38734-861D-417E-B08B-059FC7DD0F01}" srcOrd="2" destOrd="0" presId="urn:microsoft.com/office/officeart/2005/8/layout/vList6"/>
    <dgm:cxn modelId="{CCC0D635-DDD6-410A-95D7-91598C899C9D}" type="presParOf" srcId="{DDD38734-861D-417E-B08B-059FC7DD0F01}" destId="{6AB4905C-B1BE-4048-9FFF-4DD33CC54059}" srcOrd="0" destOrd="0" presId="urn:microsoft.com/office/officeart/2005/8/layout/vList6"/>
    <dgm:cxn modelId="{64E509FC-48BF-4C46-B768-48F55BE0AC05}" type="presParOf" srcId="{DDD38734-861D-417E-B08B-059FC7DD0F01}" destId="{A36A3BFA-0EC5-4746-B45E-0AFB1C75590A}" srcOrd="1" destOrd="0" presId="urn:microsoft.com/office/officeart/2005/8/layout/vList6"/>
    <dgm:cxn modelId="{55009AA7-B5D2-48E1-9411-F3BEE83EDD7C}" type="presParOf" srcId="{93EBEC0B-20C3-4C9B-8E72-AEB8C2CE3FB5}" destId="{57954F8F-EECD-4D7C-825F-E2FBD59F0C9F}" srcOrd="3" destOrd="0" presId="urn:microsoft.com/office/officeart/2005/8/layout/vList6"/>
    <dgm:cxn modelId="{9145BB15-096E-407B-8F2B-9ABC7EFFB5E6}" type="presParOf" srcId="{93EBEC0B-20C3-4C9B-8E72-AEB8C2CE3FB5}" destId="{7D3CC638-E20E-49D3-B857-3D7A0D7E3DF8}" srcOrd="4" destOrd="0" presId="urn:microsoft.com/office/officeart/2005/8/layout/vList6"/>
    <dgm:cxn modelId="{2F227B4E-D0C0-46FF-B8DF-DF2E42B5BB0F}" type="presParOf" srcId="{7D3CC638-E20E-49D3-B857-3D7A0D7E3DF8}" destId="{780F1B2B-0995-4CC6-AC02-4021C02238D5}" srcOrd="0" destOrd="0" presId="urn:microsoft.com/office/officeart/2005/8/layout/vList6"/>
    <dgm:cxn modelId="{426005A0-DD9A-4F8D-953C-71243C97B7C8}" type="presParOf" srcId="{7D3CC638-E20E-49D3-B857-3D7A0D7E3DF8}" destId="{844E53E3-428D-4D1D-AC5C-5AAC78352CA5}" srcOrd="1" destOrd="0" presId="urn:microsoft.com/office/officeart/2005/8/layout/vList6"/>
    <dgm:cxn modelId="{CE5D2833-41B7-4C96-AA08-CC552F0EB6CB}" type="presParOf" srcId="{93EBEC0B-20C3-4C9B-8E72-AEB8C2CE3FB5}" destId="{79CDC8DA-638D-4D78-8777-30062E318A16}" srcOrd="5" destOrd="0" presId="urn:microsoft.com/office/officeart/2005/8/layout/vList6"/>
    <dgm:cxn modelId="{F832EA6D-0609-453F-A1BD-7427FDFDD91A}" type="presParOf" srcId="{93EBEC0B-20C3-4C9B-8E72-AEB8C2CE3FB5}" destId="{F5008CE8-63AB-4CAA-9E67-0E6A6461732A}" srcOrd="6" destOrd="0" presId="urn:microsoft.com/office/officeart/2005/8/layout/vList6"/>
    <dgm:cxn modelId="{06CE2EC9-F60E-4DAB-A410-F010E7F3F301}" type="presParOf" srcId="{F5008CE8-63AB-4CAA-9E67-0E6A6461732A}" destId="{9093DC31-3D3F-4B0D-9817-5768EF339A73}" srcOrd="0" destOrd="0" presId="urn:microsoft.com/office/officeart/2005/8/layout/vList6"/>
    <dgm:cxn modelId="{0A3A902B-67B4-4BE5-80FF-21D7DE7D051D}" type="presParOf" srcId="{F5008CE8-63AB-4CAA-9E67-0E6A6461732A}" destId="{1DD033FC-EB51-47BD-A712-462CB6AF41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2D78E-4BE0-4D78-B40E-094F0A60952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3377B-92E9-46F9-969B-721871F49FC9}">
      <dgm:prSet phldrT="[Текст]"/>
      <dgm:spPr>
        <a:solidFill>
          <a:srgbClr val="7FBBB0"/>
        </a:solidFill>
      </dgm:spPr>
      <dgm:t>
        <a:bodyPr/>
        <a:lstStyle/>
        <a:p>
          <a:r>
            <a:rPr lang="ru-RU" b="1" dirty="0" smtClean="0"/>
            <a:t>ШТАБ</a:t>
          </a:r>
          <a:endParaRPr lang="ru-RU" b="1" dirty="0"/>
        </a:p>
      </dgm:t>
    </dgm:pt>
    <dgm:pt modelId="{D15F873D-31C2-4227-B939-6EAA5D689988}" type="parTrans" cxnId="{8CA378B6-8FEF-48E9-ADC6-3C7208ECE8C3}">
      <dgm:prSet/>
      <dgm:spPr/>
      <dgm:t>
        <a:bodyPr/>
        <a:lstStyle/>
        <a:p>
          <a:endParaRPr lang="ru-RU"/>
        </a:p>
      </dgm:t>
    </dgm:pt>
    <dgm:pt modelId="{5E2BF843-671E-49BD-8BDF-89169442A83E}" type="sibTrans" cxnId="{8CA378B6-8FEF-48E9-ADC6-3C7208ECE8C3}">
      <dgm:prSet/>
      <dgm:spPr/>
      <dgm:t>
        <a:bodyPr/>
        <a:lstStyle/>
        <a:p>
          <a:endParaRPr lang="ru-RU"/>
        </a:p>
      </dgm:t>
    </dgm:pt>
    <dgm:pt modelId="{5ABD3C0E-0B84-4AB1-A347-DC6168DAF4A9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ТЕЛЕФОННАЯ СВЯЗЬ</a:t>
          </a:r>
          <a:endParaRPr lang="ru-RU" sz="1800" b="1" dirty="0"/>
        </a:p>
      </dgm:t>
    </dgm:pt>
    <dgm:pt modelId="{D7C78709-42F6-4F2A-AE52-78AFCC11DFEF}" type="parTrans" cxnId="{A2F06C6A-BA84-4452-B9AA-8E736995234B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CADAD359-9064-452D-BD5D-6DD93E974B5B}" type="sibTrans" cxnId="{A2F06C6A-BA84-4452-B9AA-8E736995234B}">
      <dgm:prSet/>
      <dgm:spPr/>
      <dgm:t>
        <a:bodyPr/>
        <a:lstStyle/>
        <a:p>
          <a:endParaRPr lang="ru-RU"/>
        </a:p>
      </dgm:t>
    </dgm:pt>
    <dgm:pt modelId="{8164396E-527F-41E6-88D5-42CBD50681BF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sz="1800" b="1" dirty="0" smtClean="0"/>
            <a:t>ПК с выходом в сеть «Интернет» для:</a:t>
          </a:r>
        </a:p>
        <a:p>
          <a:pPr algn="l"/>
          <a:r>
            <a:rPr lang="ru-RU" sz="1700" b="1" dirty="0" smtClean="0"/>
            <a:t>- получения КИМ ИС, критериев оценивания и др. материалов;</a:t>
          </a:r>
        </a:p>
        <a:p>
          <a:pPr algn="l"/>
          <a:r>
            <a:rPr lang="ru-RU" sz="1700" b="1" dirty="0" smtClean="0"/>
            <a:t>- внесения результатов в ЛК</a:t>
          </a:r>
          <a:endParaRPr lang="ru-RU" sz="1700" b="1" dirty="0"/>
        </a:p>
      </dgm:t>
    </dgm:pt>
    <dgm:pt modelId="{663F8884-5738-4585-B88F-9BAA4AE5506B}" type="parTrans" cxnId="{846A932C-E8E2-4FA6-A286-9066472BC1A1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C4EA5FF8-2C81-43B6-8CE3-5519F6574294}" type="sibTrans" cxnId="{846A932C-E8E2-4FA6-A286-9066472BC1A1}">
      <dgm:prSet/>
      <dgm:spPr/>
      <dgm:t>
        <a:bodyPr/>
        <a:lstStyle/>
        <a:p>
          <a:endParaRPr lang="ru-RU"/>
        </a:p>
      </dgm:t>
    </dgm:pt>
    <dgm:pt modelId="{51CCEFFD-3327-4B9F-8297-BF40875E890F}">
      <dgm:prSet phldrT="[Текст]"/>
      <dgm:spPr>
        <a:solidFill>
          <a:srgbClr val="7FBBB0"/>
        </a:solidFill>
      </dgm:spPr>
      <dgm:t>
        <a:bodyPr/>
        <a:lstStyle/>
        <a:p>
          <a:r>
            <a:rPr lang="ru-RU" b="1" dirty="0" smtClean="0"/>
            <a:t>АУДИТОРИЯ</a:t>
          </a:r>
        </a:p>
        <a:p>
          <a:r>
            <a:rPr lang="ru-RU" b="1" dirty="0" smtClean="0"/>
            <a:t>ПРОВЕДЕНИЯ</a:t>
          </a:r>
          <a:endParaRPr lang="ru-RU" b="1" dirty="0"/>
        </a:p>
      </dgm:t>
    </dgm:pt>
    <dgm:pt modelId="{66A0DB17-2C51-426C-B3F8-029E39686BD7}" type="parTrans" cxnId="{9599E4F7-CAC9-490E-9C11-7A8D0C1A3C46}">
      <dgm:prSet/>
      <dgm:spPr/>
      <dgm:t>
        <a:bodyPr/>
        <a:lstStyle/>
        <a:p>
          <a:endParaRPr lang="ru-RU"/>
        </a:p>
      </dgm:t>
    </dgm:pt>
    <dgm:pt modelId="{E494DEAB-294A-41F5-A312-57EEBF6A0024}" type="sibTrans" cxnId="{9599E4F7-CAC9-490E-9C11-7A8D0C1A3C46}">
      <dgm:prSet/>
      <dgm:spPr/>
      <dgm:t>
        <a:bodyPr/>
        <a:lstStyle/>
        <a:p>
          <a:endParaRPr lang="ru-RU"/>
        </a:p>
      </dgm:t>
    </dgm:pt>
    <dgm:pt modelId="{75B39DE4-372D-40EE-8483-AB92C8543C01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Рабочее место, с установленным ПО «</a:t>
          </a:r>
          <a:r>
            <a:rPr lang="ru-RU" sz="1800" b="1" dirty="0" smtClean="0"/>
            <a:t>Автономная </a:t>
          </a:r>
          <a:r>
            <a:rPr lang="ru-RU" sz="1800" b="1" dirty="0" smtClean="0"/>
            <a:t>станция записи» с оборудованием (микрофоном, гарнитура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D8027F0A-48CA-4938-BD57-CE9EB294261A}" type="parTrans" cxnId="{1F528F52-8AAC-457A-B0C0-401F876F2406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25CACFF3-92FA-4AE9-B4AE-46851489C552}" type="sibTrans" cxnId="{1F528F52-8AAC-457A-B0C0-401F876F2406}">
      <dgm:prSet/>
      <dgm:spPr/>
      <dgm:t>
        <a:bodyPr/>
        <a:lstStyle/>
        <a:p>
          <a:endParaRPr lang="ru-RU"/>
        </a:p>
      </dgm:t>
    </dgm:pt>
    <dgm:pt modelId="{0DFC00DB-CA98-45BD-9695-3C9C79632848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Часы</a:t>
          </a:r>
          <a:endParaRPr lang="ru-RU" sz="1800" b="1" dirty="0"/>
        </a:p>
      </dgm:t>
    </dgm:pt>
    <dgm:pt modelId="{B5E5E0BE-784F-4807-BC69-39983872A49C}" type="parTrans" cxnId="{4A13C0EF-C93A-4F2E-A43A-C2E43D6DEE01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5991CF8-4F5E-4618-86F0-1589C0D4AE2C}" type="sibTrans" cxnId="{4A13C0EF-C93A-4F2E-A43A-C2E43D6DEE01}">
      <dgm:prSet/>
      <dgm:spPr/>
      <dgm:t>
        <a:bodyPr/>
        <a:lstStyle/>
        <a:p>
          <a:endParaRPr lang="ru-RU"/>
        </a:p>
      </dgm:t>
    </dgm:pt>
    <dgm:pt modelId="{8AD53C43-8D47-4BBF-86E8-D46F7C440582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Принтер</a:t>
          </a:r>
          <a:endParaRPr lang="ru-RU" sz="1800" b="1" dirty="0"/>
        </a:p>
      </dgm:t>
    </dgm:pt>
    <dgm:pt modelId="{C1AB9354-7613-4BBC-9A7E-854B900F67E0}" type="parTrans" cxnId="{76FD7B52-B086-4706-B477-D5E6A9C1B4DB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8ACEBD1-09D7-4DD0-8FC4-0822B28F3CC0}" type="sibTrans" cxnId="{76FD7B52-B086-4706-B477-D5E6A9C1B4DB}">
      <dgm:prSet/>
      <dgm:spPr/>
      <dgm:t>
        <a:bodyPr/>
        <a:lstStyle/>
        <a:p>
          <a:endParaRPr lang="ru-RU"/>
        </a:p>
      </dgm:t>
    </dgm:pt>
    <dgm:pt modelId="{F188132F-4264-416C-A4DB-7C9E14EF6AC0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Аудитории должны быть изолированы от остальных учебных кабинетов</a:t>
          </a:r>
          <a:endParaRPr lang="ru-RU" sz="1800" b="1" dirty="0"/>
        </a:p>
      </dgm:t>
    </dgm:pt>
    <dgm:pt modelId="{30E93973-8459-41E2-8526-3A56B21CA174}" type="parTrans" cxnId="{325F8B9A-5452-423D-B45C-6FC3EC5D310A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2D2496E-FB17-46E6-9653-0AFA4ED92322}" type="sibTrans" cxnId="{325F8B9A-5452-423D-B45C-6FC3EC5D310A}">
      <dgm:prSet/>
      <dgm:spPr/>
      <dgm:t>
        <a:bodyPr/>
        <a:lstStyle/>
        <a:p>
          <a:endParaRPr lang="ru-RU"/>
        </a:p>
      </dgm:t>
    </dgm:pt>
    <dgm:pt modelId="{F7AB3CBC-2B09-4C57-A8AA-24469CA844E0}" type="pres">
      <dgm:prSet presAssocID="{3EB2D78E-4BE0-4D78-B40E-094F0A6095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0CDE8-DE9B-418C-AD75-072F7543C863}" type="pres">
      <dgm:prSet presAssocID="{7DB3377B-92E9-46F9-969B-721871F49FC9}" presName="root" presStyleCnt="0"/>
      <dgm:spPr/>
    </dgm:pt>
    <dgm:pt modelId="{1A3AC9A2-889A-434C-9770-99EE9086287E}" type="pres">
      <dgm:prSet presAssocID="{7DB3377B-92E9-46F9-969B-721871F49FC9}" presName="rootComposite" presStyleCnt="0"/>
      <dgm:spPr/>
    </dgm:pt>
    <dgm:pt modelId="{C25820B4-9E9B-4F08-89E3-D91CC2F7EE21}" type="pres">
      <dgm:prSet presAssocID="{7DB3377B-92E9-46F9-969B-721871F49FC9}" presName="rootText" presStyleLbl="node1" presStyleIdx="0" presStyleCnt="2" custScaleY="31160" custLinFactNeighborX="-15607" custLinFactNeighborY="18996"/>
      <dgm:spPr/>
      <dgm:t>
        <a:bodyPr/>
        <a:lstStyle/>
        <a:p>
          <a:endParaRPr lang="ru-RU"/>
        </a:p>
      </dgm:t>
    </dgm:pt>
    <dgm:pt modelId="{9FB20968-FEDE-497F-AE83-FCCE3D524C7C}" type="pres">
      <dgm:prSet presAssocID="{7DB3377B-92E9-46F9-969B-721871F49FC9}" presName="rootConnector" presStyleLbl="node1" presStyleIdx="0" presStyleCnt="2"/>
      <dgm:spPr/>
      <dgm:t>
        <a:bodyPr/>
        <a:lstStyle/>
        <a:p>
          <a:endParaRPr lang="ru-RU"/>
        </a:p>
      </dgm:t>
    </dgm:pt>
    <dgm:pt modelId="{DA207847-0B3F-48BB-845A-4C2017818411}" type="pres">
      <dgm:prSet presAssocID="{7DB3377B-92E9-46F9-969B-721871F49FC9}" presName="childShape" presStyleCnt="0"/>
      <dgm:spPr/>
    </dgm:pt>
    <dgm:pt modelId="{A26A30C3-A02B-4B94-B64F-0DFDE9AA24F6}" type="pres">
      <dgm:prSet presAssocID="{D7C78709-42F6-4F2A-AE52-78AFCC11DFE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BE661BC-3AB8-4847-919D-5C7CED927E9F}" type="pres">
      <dgm:prSet presAssocID="{5ABD3C0E-0B84-4AB1-A347-DC6168DAF4A9}" presName="childText" presStyleLbl="bgAcc1" presStyleIdx="0" presStyleCnt="6" custScaleX="80064" custScaleY="24381" custLinFactNeighborX="-7390" custLinFactNeighborY="1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C8633-BE7E-4E60-9F05-6A5DC94D73BB}" type="pres">
      <dgm:prSet presAssocID="{663F8884-5738-4585-B88F-9BAA4AE5506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873AB498-688D-41DD-8C5D-32CD9A6B36DE}" type="pres">
      <dgm:prSet presAssocID="{8164396E-527F-41E6-88D5-42CBD50681BF}" presName="childText" presStyleLbl="bgAcc1" presStyleIdx="1" presStyleCnt="6" custScaleX="81075" custScaleY="127548" custLinFactNeighborX="-8032" custLinFactNeighborY="1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8088E-B5DE-46BC-A590-66C051FAE4EB}" type="pres">
      <dgm:prSet presAssocID="{C1AB9354-7613-4BBC-9A7E-854B900F67E0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5CF9845-7563-4505-82CD-A785A4420604}" type="pres">
      <dgm:prSet presAssocID="{8AD53C43-8D47-4BBF-86E8-D46F7C440582}" presName="childText" presStyleLbl="bgAcc1" presStyleIdx="2" presStyleCnt="6" custScaleX="79913" custScaleY="21888" custLinFactNeighborX="-7390" custLinFactNeighborY="4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E5FA8-6C32-471E-A7B7-E18A2355914E}" type="pres">
      <dgm:prSet presAssocID="{51CCEFFD-3327-4B9F-8297-BF40875E890F}" presName="root" presStyleCnt="0"/>
      <dgm:spPr/>
    </dgm:pt>
    <dgm:pt modelId="{C54D93DF-FF9B-43DA-A00E-5171A934CD60}" type="pres">
      <dgm:prSet presAssocID="{51CCEFFD-3327-4B9F-8297-BF40875E890F}" presName="rootComposite" presStyleCnt="0"/>
      <dgm:spPr/>
    </dgm:pt>
    <dgm:pt modelId="{48F2220D-3F0F-443F-B45C-35E8D26C6460}" type="pres">
      <dgm:prSet presAssocID="{51CCEFFD-3327-4B9F-8297-BF40875E890F}" presName="rootText" presStyleLbl="node1" presStyleIdx="1" presStyleCnt="2" custScaleY="49076" custLinFactNeighborX="-4930" custLinFactNeighborY="13149"/>
      <dgm:spPr/>
      <dgm:t>
        <a:bodyPr/>
        <a:lstStyle/>
        <a:p>
          <a:endParaRPr lang="ru-RU"/>
        </a:p>
      </dgm:t>
    </dgm:pt>
    <dgm:pt modelId="{66AE384D-4EBB-4AF7-976B-D8B491FBDB62}" type="pres">
      <dgm:prSet presAssocID="{51CCEFFD-3327-4B9F-8297-BF40875E890F}" presName="rootConnector" presStyleLbl="node1" presStyleIdx="1" presStyleCnt="2"/>
      <dgm:spPr/>
      <dgm:t>
        <a:bodyPr/>
        <a:lstStyle/>
        <a:p>
          <a:endParaRPr lang="ru-RU"/>
        </a:p>
      </dgm:t>
    </dgm:pt>
    <dgm:pt modelId="{81A3E9CD-35B8-46D4-BD87-A4AE477A9E81}" type="pres">
      <dgm:prSet presAssocID="{51CCEFFD-3327-4B9F-8297-BF40875E890F}" presName="childShape" presStyleCnt="0"/>
      <dgm:spPr/>
    </dgm:pt>
    <dgm:pt modelId="{FA995517-A6BF-424A-B8D8-234EEFA847EC}" type="pres">
      <dgm:prSet presAssocID="{D8027F0A-48CA-4938-BD57-CE9EB294261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2650233-CB35-4267-A252-EAF413F41D6C}" type="pres">
      <dgm:prSet presAssocID="{75B39DE4-372D-40EE-8483-AB92C8543C01}" presName="childText" presStyleLbl="bgAcc1" presStyleIdx="3" presStyleCnt="6" custScaleX="86677" custScaleY="99322" custLinFactNeighborX="-12237" custLinFactNeighborY="-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6694-3314-42FC-A375-BB3BCEF3C05A}" type="pres">
      <dgm:prSet presAssocID="{B5E5E0BE-784F-4807-BC69-39983872A49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861F90F1-45A8-4403-ABFA-49E08722DA05}" type="pres">
      <dgm:prSet presAssocID="{0DFC00DB-CA98-45BD-9695-3C9C79632848}" presName="childText" presStyleLbl="bgAcc1" presStyleIdx="4" presStyleCnt="6" custAng="0" custScaleX="38917" custScaleY="24257" custLinFactNeighborX="6689" custLinFactNeighborY="-2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B518C-5EE6-4C9F-B0BB-2844DC495DE7}" type="pres">
      <dgm:prSet presAssocID="{30E93973-8459-41E2-8526-3A56B21CA17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8DF83CE-F4EC-4BEC-9CA8-E8BCC36A0BC5}" type="pres">
      <dgm:prSet presAssocID="{F188132F-4264-416C-A4DB-7C9E14EF6AC0}" presName="childText" presStyleLbl="bgAcc1" presStyleIdx="5" presStyleCnt="6" custScaleX="92680" custScaleY="62405" custLinFactNeighborX="-15502" custLinFactNeighborY="-3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8B35B-2C68-418B-9C4A-360956AD11E7}" type="presOf" srcId="{7DB3377B-92E9-46F9-969B-721871F49FC9}" destId="{9FB20968-FEDE-497F-AE83-FCCE3D524C7C}" srcOrd="1" destOrd="0" presId="urn:microsoft.com/office/officeart/2005/8/layout/hierarchy3"/>
    <dgm:cxn modelId="{150984AC-2E5E-40A0-8520-5C9DF4C65E5A}" type="presOf" srcId="{8164396E-527F-41E6-88D5-42CBD50681BF}" destId="{873AB498-688D-41DD-8C5D-32CD9A6B36DE}" srcOrd="0" destOrd="0" presId="urn:microsoft.com/office/officeart/2005/8/layout/hierarchy3"/>
    <dgm:cxn modelId="{EFAEFFFC-61BD-4B4A-A124-3F05A4AAE43F}" type="presOf" srcId="{D7C78709-42F6-4F2A-AE52-78AFCC11DFEF}" destId="{A26A30C3-A02B-4B94-B64F-0DFDE9AA24F6}" srcOrd="0" destOrd="0" presId="urn:microsoft.com/office/officeart/2005/8/layout/hierarchy3"/>
    <dgm:cxn modelId="{9599E4F7-CAC9-490E-9C11-7A8D0C1A3C46}" srcId="{3EB2D78E-4BE0-4D78-B40E-094F0A609521}" destId="{51CCEFFD-3327-4B9F-8297-BF40875E890F}" srcOrd="1" destOrd="0" parTransId="{66A0DB17-2C51-426C-B3F8-029E39686BD7}" sibTransId="{E494DEAB-294A-41F5-A312-57EEBF6A0024}"/>
    <dgm:cxn modelId="{884E8FF7-AD23-4C5D-9DBB-7D44BF4107D4}" type="presOf" srcId="{3EB2D78E-4BE0-4D78-B40E-094F0A609521}" destId="{F7AB3CBC-2B09-4C57-A8AA-24469CA844E0}" srcOrd="0" destOrd="0" presId="urn:microsoft.com/office/officeart/2005/8/layout/hierarchy3"/>
    <dgm:cxn modelId="{1F528F52-8AAC-457A-B0C0-401F876F2406}" srcId="{51CCEFFD-3327-4B9F-8297-BF40875E890F}" destId="{75B39DE4-372D-40EE-8483-AB92C8543C01}" srcOrd="0" destOrd="0" parTransId="{D8027F0A-48CA-4938-BD57-CE9EB294261A}" sibTransId="{25CACFF3-92FA-4AE9-B4AE-46851489C552}"/>
    <dgm:cxn modelId="{76FD7B52-B086-4706-B477-D5E6A9C1B4DB}" srcId="{7DB3377B-92E9-46F9-969B-721871F49FC9}" destId="{8AD53C43-8D47-4BBF-86E8-D46F7C440582}" srcOrd="2" destOrd="0" parTransId="{C1AB9354-7613-4BBC-9A7E-854B900F67E0}" sibTransId="{18ACEBD1-09D7-4DD0-8FC4-0822B28F3CC0}"/>
    <dgm:cxn modelId="{A7571FAE-CBEF-4AC4-BABF-661BE588B880}" type="presOf" srcId="{B5E5E0BE-784F-4807-BC69-39983872A49C}" destId="{5EA06694-3314-42FC-A375-BB3BCEF3C05A}" srcOrd="0" destOrd="0" presId="urn:microsoft.com/office/officeart/2005/8/layout/hierarchy3"/>
    <dgm:cxn modelId="{660C24C4-33EE-4EB4-A730-A26FDF6D7F57}" type="presOf" srcId="{D8027F0A-48CA-4938-BD57-CE9EB294261A}" destId="{FA995517-A6BF-424A-B8D8-234EEFA847EC}" srcOrd="0" destOrd="0" presId="urn:microsoft.com/office/officeart/2005/8/layout/hierarchy3"/>
    <dgm:cxn modelId="{0D8FF87E-F3EC-4734-A8D7-66F42D9846FB}" type="presOf" srcId="{8AD53C43-8D47-4BBF-86E8-D46F7C440582}" destId="{D5CF9845-7563-4505-82CD-A785A4420604}" srcOrd="0" destOrd="0" presId="urn:microsoft.com/office/officeart/2005/8/layout/hierarchy3"/>
    <dgm:cxn modelId="{0D941CA7-5B95-4081-AC04-01616A00E972}" type="presOf" srcId="{F188132F-4264-416C-A4DB-7C9E14EF6AC0}" destId="{F8DF83CE-F4EC-4BEC-9CA8-E8BCC36A0BC5}" srcOrd="0" destOrd="0" presId="urn:microsoft.com/office/officeart/2005/8/layout/hierarchy3"/>
    <dgm:cxn modelId="{325F8B9A-5452-423D-B45C-6FC3EC5D310A}" srcId="{51CCEFFD-3327-4B9F-8297-BF40875E890F}" destId="{F188132F-4264-416C-A4DB-7C9E14EF6AC0}" srcOrd="2" destOrd="0" parTransId="{30E93973-8459-41E2-8526-3A56B21CA174}" sibTransId="{92D2496E-FB17-46E6-9653-0AFA4ED92322}"/>
    <dgm:cxn modelId="{44B156B0-AD87-49D7-810B-923B3077B9DC}" type="presOf" srcId="{7DB3377B-92E9-46F9-969B-721871F49FC9}" destId="{C25820B4-9E9B-4F08-89E3-D91CC2F7EE21}" srcOrd="0" destOrd="0" presId="urn:microsoft.com/office/officeart/2005/8/layout/hierarchy3"/>
    <dgm:cxn modelId="{846A932C-E8E2-4FA6-A286-9066472BC1A1}" srcId="{7DB3377B-92E9-46F9-969B-721871F49FC9}" destId="{8164396E-527F-41E6-88D5-42CBD50681BF}" srcOrd="1" destOrd="0" parTransId="{663F8884-5738-4585-B88F-9BAA4AE5506B}" sibTransId="{C4EA5FF8-2C81-43B6-8CE3-5519F6574294}"/>
    <dgm:cxn modelId="{A2F06C6A-BA84-4452-B9AA-8E736995234B}" srcId="{7DB3377B-92E9-46F9-969B-721871F49FC9}" destId="{5ABD3C0E-0B84-4AB1-A347-DC6168DAF4A9}" srcOrd="0" destOrd="0" parTransId="{D7C78709-42F6-4F2A-AE52-78AFCC11DFEF}" sibTransId="{CADAD359-9064-452D-BD5D-6DD93E974B5B}"/>
    <dgm:cxn modelId="{9515CF2C-26A8-4F24-9F77-9DB9A25EA95F}" type="presOf" srcId="{30E93973-8459-41E2-8526-3A56B21CA174}" destId="{E40B518C-5EE6-4C9F-B0BB-2844DC495DE7}" srcOrd="0" destOrd="0" presId="urn:microsoft.com/office/officeart/2005/8/layout/hierarchy3"/>
    <dgm:cxn modelId="{5AA82D03-993F-40F1-A85A-B504266C5ED2}" type="presOf" srcId="{51CCEFFD-3327-4B9F-8297-BF40875E890F}" destId="{66AE384D-4EBB-4AF7-976B-D8B491FBDB62}" srcOrd="1" destOrd="0" presId="urn:microsoft.com/office/officeart/2005/8/layout/hierarchy3"/>
    <dgm:cxn modelId="{F2A1C480-D078-4F40-801D-EA7613154D97}" type="presOf" srcId="{5ABD3C0E-0B84-4AB1-A347-DC6168DAF4A9}" destId="{6BE661BC-3AB8-4847-919D-5C7CED927E9F}" srcOrd="0" destOrd="0" presId="urn:microsoft.com/office/officeart/2005/8/layout/hierarchy3"/>
    <dgm:cxn modelId="{B4C31868-ED69-4989-9B7C-19FFA65055CA}" type="presOf" srcId="{75B39DE4-372D-40EE-8483-AB92C8543C01}" destId="{C2650233-CB35-4267-A252-EAF413F41D6C}" srcOrd="0" destOrd="0" presId="urn:microsoft.com/office/officeart/2005/8/layout/hierarchy3"/>
    <dgm:cxn modelId="{F0A42BE7-73D9-40A0-8417-E4C0A49C4D0F}" type="presOf" srcId="{C1AB9354-7613-4BBC-9A7E-854B900F67E0}" destId="{94E8088E-B5DE-46BC-A590-66C051FAE4EB}" srcOrd="0" destOrd="0" presId="urn:microsoft.com/office/officeart/2005/8/layout/hierarchy3"/>
    <dgm:cxn modelId="{DEE70D9A-A802-4E2A-9AA7-3126D705427B}" type="presOf" srcId="{663F8884-5738-4585-B88F-9BAA4AE5506B}" destId="{965C8633-BE7E-4E60-9F05-6A5DC94D73BB}" srcOrd="0" destOrd="0" presId="urn:microsoft.com/office/officeart/2005/8/layout/hierarchy3"/>
    <dgm:cxn modelId="{A0BAEE48-F7C5-45F7-85AE-A6FE42CF71DE}" type="presOf" srcId="{0DFC00DB-CA98-45BD-9695-3C9C79632848}" destId="{861F90F1-45A8-4403-ABFA-49E08722DA05}" srcOrd="0" destOrd="0" presId="urn:microsoft.com/office/officeart/2005/8/layout/hierarchy3"/>
    <dgm:cxn modelId="{4A13C0EF-C93A-4F2E-A43A-C2E43D6DEE01}" srcId="{51CCEFFD-3327-4B9F-8297-BF40875E890F}" destId="{0DFC00DB-CA98-45BD-9695-3C9C79632848}" srcOrd="1" destOrd="0" parTransId="{B5E5E0BE-784F-4807-BC69-39983872A49C}" sibTransId="{35991CF8-4F5E-4618-86F0-1589C0D4AE2C}"/>
    <dgm:cxn modelId="{8CA378B6-8FEF-48E9-ADC6-3C7208ECE8C3}" srcId="{3EB2D78E-4BE0-4D78-B40E-094F0A609521}" destId="{7DB3377B-92E9-46F9-969B-721871F49FC9}" srcOrd="0" destOrd="0" parTransId="{D15F873D-31C2-4227-B939-6EAA5D689988}" sibTransId="{5E2BF843-671E-49BD-8BDF-89169442A83E}"/>
    <dgm:cxn modelId="{0EEA8843-B423-42FA-84CE-A490E546874D}" type="presOf" srcId="{51CCEFFD-3327-4B9F-8297-BF40875E890F}" destId="{48F2220D-3F0F-443F-B45C-35E8D26C6460}" srcOrd="0" destOrd="0" presId="urn:microsoft.com/office/officeart/2005/8/layout/hierarchy3"/>
    <dgm:cxn modelId="{190FDCF5-DE38-40B5-872C-48AC8A22B48C}" type="presParOf" srcId="{F7AB3CBC-2B09-4C57-A8AA-24469CA844E0}" destId="{7360CDE8-DE9B-418C-AD75-072F7543C863}" srcOrd="0" destOrd="0" presId="urn:microsoft.com/office/officeart/2005/8/layout/hierarchy3"/>
    <dgm:cxn modelId="{BCA552EE-669C-4B66-A820-964C717E183B}" type="presParOf" srcId="{7360CDE8-DE9B-418C-AD75-072F7543C863}" destId="{1A3AC9A2-889A-434C-9770-99EE9086287E}" srcOrd="0" destOrd="0" presId="urn:microsoft.com/office/officeart/2005/8/layout/hierarchy3"/>
    <dgm:cxn modelId="{B4C98D24-F994-4380-83F9-D6F6F7BB82E9}" type="presParOf" srcId="{1A3AC9A2-889A-434C-9770-99EE9086287E}" destId="{C25820B4-9E9B-4F08-89E3-D91CC2F7EE21}" srcOrd="0" destOrd="0" presId="urn:microsoft.com/office/officeart/2005/8/layout/hierarchy3"/>
    <dgm:cxn modelId="{98235416-1419-4713-B726-9B4359EA74FE}" type="presParOf" srcId="{1A3AC9A2-889A-434C-9770-99EE9086287E}" destId="{9FB20968-FEDE-497F-AE83-FCCE3D524C7C}" srcOrd="1" destOrd="0" presId="urn:microsoft.com/office/officeart/2005/8/layout/hierarchy3"/>
    <dgm:cxn modelId="{7302DB59-6F71-463C-9E6D-072BD434EC72}" type="presParOf" srcId="{7360CDE8-DE9B-418C-AD75-072F7543C863}" destId="{DA207847-0B3F-48BB-845A-4C2017818411}" srcOrd="1" destOrd="0" presId="urn:microsoft.com/office/officeart/2005/8/layout/hierarchy3"/>
    <dgm:cxn modelId="{457F0233-7DDA-403F-BADC-DEA4E62E3F5F}" type="presParOf" srcId="{DA207847-0B3F-48BB-845A-4C2017818411}" destId="{A26A30C3-A02B-4B94-B64F-0DFDE9AA24F6}" srcOrd="0" destOrd="0" presId="urn:microsoft.com/office/officeart/2005/8/layout/hierarchy3"/>
    <dgm:cxn modelId="{12883D2E-B99A-49D2-88D4-6EB66723870B}" type="presParOf" srcId="{DA207847-0B3F-48BB-845A-4C2017818411}" destId="{6BE661BC-3AB8-4847-919D-5C7CED927E9F}" srcOrd="1" destOrd="0" presId="urn:microsoft.com/office/officeart/2005/8/layout/hierarchy3"/>
    <dgm:cxn modelId="{2EEDCE18-2124-40AE-A008-6773EC8E46AA}" type="presParOf" srcId="{DA207847-0B3F-48BB-845A-4C2017818411}" destId="{965C8633-BE7E-4E60-9F05-6A5DC94D73BB}" srcOrd="2" destOrd="0" presId="urn:microsoft.com/office/officeart/2005/8/layout/hierarchy3"/>
    <dgm:cxn modelId="{B7CC3103-1506-46FE-80D7-EFBBBC86EB47}" type="presParOf" srcId="{DA207847-0B3F-48BB-845A-4C2017818411}" destId="{873AB498-688D-41DD-8C5D-32CD9A6B36DE}" srcOrd="3" destOrd="0" presId="urn:microsoft.com/office/officeart/2005/8/layout/hierarchy3"/>
    <dgm:cxn modelId="{3A0EDBBB-F2E7-4303-B6DD-92683643CB92}" type="presParOf" srcId="{DA207847-0B3F-48BB-845A-4C2017818411}" destId="{94E8088E-B5DE-46BC-A590-66C051FAE4EB}" srcOrd="4" destOrd="0" presId="urn:microsoft.com/office/officeart/2005/8/layout/hierarchy3"/>
    <dgm:cxn modelId="{B04A1959-A166-429F-9AD8-6FCD6CD31707}" type="presParOf" srcId="{DA207847-0B3F-48BB-845A-4C2017818411}" destId="{D5CF9845-7563-4505-82CD-A785A4420604}" srcOrd="5" destOrd="0" presId="urn:microsoft.com/office/officeart/2005/8/layout/hierarchy3"/>
    <dgm:cxn modelId="{9A248116-EF4D-4ED9-A35C-85E698D43F91}" type="presParOf" srcId="{F7AB3CBC-2B09-4C57-A8AA-24469CA844E0}" destId="{CE1E5FA8-6C32-471E-A7B7-E18A2355914E}" srcOrd="1" destOrd="0" presId="urn:microsoft.com/office/officeart/2005/8/layout/hierarchy3"/>
    <dgm:cxn modelId="{1102B48A-4F51-4096-86AF-BD02B9073655}" type="presParOf" srcId="{CE1E5FA8-6C32-471E-A7B7-E18A2355914E}" destId="{C54D93DF-FF9B-43DA-A00E-5171A934CD60}" srcOrd="0" destOrd="0" presId="urn:microsoft.com/office/officeart/2005/8/layout/hierarchy3"/>
    <dgm:cxn modelId="{E53B4DC0-12FD-4730-872C-9FA41DE6471E}" type="presParOf" srcId="{C54D93DF-FF9B-43DA-A00E-5171A934CD60}" destId="{48F2220D-3F0F-443F-B45C-35E8D26C6460}" srcOrd="0" destOrd="0" presId="urn:microsoft.com/office/officeart/2005/8/layout/hierarchy3"/>
    <dgm:cxn modelId="{CD3722EF-5737-4DE0-8328-1A872F69AA0E}" type="presParOf" srcId="{C54D93DF-FF9B-43DA-A00E-5171A934CD60}" destId="{66AE384D-4EBB-4AF7-976B-D8B491FBDB62}" srcOrd="1" destOrd="0" presId="urn:microsoft.com/office/officeart/2005/8/layout/hierarchy3"/>
    <dgm:cxn modelId="{60BC186F-CEF2-42A5-8335-D30F915A1FA7}" type="presParOf" srcId="{CE1E5FA8-6C32-471E-A7B7-E18A2355914E}" destId="{81A3E9CD-35B8-46D4-BD87-A4AE477A9E81}" srcOrd="1" destOrd="0" presId="urn:microsoft.com/office/officeart/2005/8/layout/hierarchy3"/>
    <dgm:cxn modelId="{1E1E4A68-496B-46B8-B238-51CDC979C1B4}" type="presParOf" srcId="{81A3E9CD-35B8-46D4-BD87-A4AE477A9E81}" destId="{FA995517-A6BF-424A-B8D8-234EEFA847EC}" srcOrd="0" destOrd="0" presId="urn:microsoft.com/office/officeart/2005/8/layout/hierarchy3"/>
    <dgm:cxn modelId="{55B94829-4B39-4FB1-AAC8-F00051153FBF}" type="presParOf" srcId="{81A3E9CD-35B8-46D4-BD87-A4AE477A9E81}" destId="{C2650233-CB35-4267-A252-EAF413F41D6C}" srcOrd="1" destOrd="0" presId="urn:microsoft.com/office/officeart/2005/8/layout/hierarchy3"/>
    <dgm:cxn modelId="{65AFB486-2CA2-4EAB-97CF-DB1461F0DFB1}" type="presParOf" srcId="{81A3E9CD-35B8-46D4-BD87-A4AE477A9E81}" destId="{5EA06694-3314-42FC-A375-BB3BCEF3C05A}" srcOrd="2" destOrd="0" presId="urn:microsoft.com/office/officeart/2005/8/layout/hierarchy3"/>
    <dgm:cxn modelId="{4A23FD66-1D4E-4E40-AE68-D1A1818C8F07}" type="presParOf" srcId="{81A3E9CD-35B8-46D4-BD87-A4AE477A9E81}" destId="{861F90F1-45A8-4403-ABFA-49E08722DA05}" srcOrd="3" destOrd="0" presId="urn:microsoft.com/office/officeart/2005/8/layout/hierarchy3"/>
    <dgm:cxn modelId="{E111FB6E-4CFB-47D3-995A-020F6E7C2593}" type="presParOf" srcId="{81A3E9CD-35B8-46D4-BD87-A4AE477A9E81}" destId="{E40B518C-5EE6-4C9F-B0BB-2844DC495DE7}" srcOrd="4" destOrd="0" presId="urn:microsoft.com/office/officeart/2005/8/layout/hierarchy3"/>
    <dgm:cxn modelId="{F229410D-2B7A-4C5B-9FC2-3D814B96599B}" type="presParOf" srcId="{81A3E9CD-35B8-46D4-BD87-A4AE477A9E81}" destId="{F8DF83CE-F4EC-4BEC-9CA8-E8BCC36A0BC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35249-FCAB-44A1-9F01-AF96BD4D18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7E6C4-1B74-41C8-92FC-F4554A3026DD}">
      <dgm:prSet phldrT="[Текст]" custT="1"/>
      <dgm:spPr>
        <a:solidFill>
          <a:srgbClr val="9ACAC1">
            <a:alpha val="93000"/>
          </a:srgbClr>
        </a:solidFill>
      </dgm:spPr>
      <dgm:t>
        <a:bodyPr/>
        <a:lstStyle/>
        <a:p>
          <a:pPr algn="ctr"/>
          <a:r>
            <a:rPr lang="ru-RU" sz="3200" b="1" dirty="0" smtClean="0"/>
            <a:t>Подготовить рабочие места в ШТАБЕ </a:t>
          </a:r>
          <a:endParaRPr lang="ru-RU" sz="3200" b="1" dirty="0"/>
        </a:p>
      </dgm:t>
    </dgm:pt>
    <dgm:pt modelId="{508B32A7-CAA5-4E8A-B302-7491EE183034}" type="parTrans" cxnId="{9B441788-4F28-4946-93D4-46DAF273D794}">
      <dgm:prSet/>
      <dgm:spPr/>
      <dgm:t>
        <a:bodyPr/>
        <a:lstStyle/>
        <a:p>
          <a:endParaRPr lang="ru-RU"/>
        </a:p>
      </dgm:t>
    </dgm:pt>
    <dgm:pt modelId="{B570699D-2108-4235-9318-D90996015E75}" type="sibTrans" cxnId="{9B441788-4F28-4946-93D4-46DAF273D794}">
      <dgm:prSet/>
      <dgm:spPr/>
      <dgm:t>
        <a:bodyPr/>
        <a:lstStyle/>
        <a:p>
          <a:endParaRPr lang="ru-RU"/>
        </a:p>
      </dgm:t>
    </dgm:pt>
    <dgm:pt modelId="{7DA6A9DA-C00D-4CF8-B1DD-D31044F4161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Получить от РЦОИ по защищенному каналу связи:</a:t>
          </a:r>
          <a:endParaRPr lang="ru-RU" sz="2000" b="1" dirty="0">
            <a:solidFill>
              <a:srgbClr val="002060"/>
            </a:solidFill>
          </a:endParaRPr>
        </a:p>
      </dgm:t>
    </dgm:pt>
    <dgm:pt modelId="{5ACB11C7-1A30-4AB2-BF58-8DF6F0BBD446}" type="parTrans" cxnId="{3FED2DDB-A2C2-42CD-BC3E-88D400631331}">
      <dgm:prSet/>
      <dgm:spPr/>
      <dgm:t>
        <a:bodyPr/>
        <a:lstStyle/>
        <a:p>
          <a:endParaRPr lang="ru-RU"/>
        </a:p>
      </dgm:t>
    </dgm:pt>
    <dgm:pt modelId="{8195711C-F7FE-4A77-B6C1-8CD5BD4CFAEE}" type="sibTrans" cxnId="{3FED2DDB-A2C2-42CD-BC3E-88D400631331}">
      <dgm:prSet/>
      <dgm:spPr/>
      <dgm:t>
        <a:bodyPr/>
        <a:lstStyle/>
        <a:p>
          <a:endParaRPr lang="ru-RU"/>
        </a:p>
      </dgm:t>
    </dgm:pt>
    <dgm:pt modelId="{B59BB0A3-4DD4-4078-B2F4-841EA669D45E}">
      <dgm:prSet phldrT="[Текст]" custT="1"/>
      <dgm:spPr>
        <a:solidFill>
          <a:srgbClr val="7FBBB0">
            <a:alpha val="93000"/>
          </a:srgbClr>
        </a:solidFill>
      </dgm:spPr>
      <dgm:t>
        <a:bodyPr/>
        <a:lstStyle/>
        <a:p>
          <a:pPr algn="ctr"/>
          <a:r>
            <a:rPr lang="ru-RU" sz="2400" b="1" dirty="0" smtClean="0"/>
            <a:t>Подготовить необходимое количество носителей информации для аудиозаписей ответов участников ИС из аудиторий проведения для передачи в РЦОИ и для хранения резервных копий аудиозаписей в ОО</a:t>
          </a:r>
          <a:endParaRPr lang="ru-RU" sz="2400" b="1" dirty="0"/>
        </a:p>
      </dgm:t>
    </dgm:pt>
    <dgm:pt modelId="{F94B3411-3D28-49E8-B46E-7469C46992C6}" type="parTrans" cxnId="{D2A25253-77FE-4AC2-A946-BD611862B7FB}">
      <dgm:prSet/>
      <dgm:spPr/>
      <dgm:t>
        <a:bodyPr/>
        <a:lstStyle/>
        <a:p>
          <a:endParaRPr lang="ru-RU"/>
        </a:p>
      </dgm:t>
    </dgm:pt>
    <dgm:pt modelId="{5F2178C8-0ABB-461A-870B-F1430E201B79}" type="sibTrans" cxnId="{D2A25253-77FE-4AC2-A946-BD611862B7FB}">
      <dgm:prSet/>
      <dgm:spPr/>
      <dgm:t>
        <a:bodyPr/>
        <a:lstStyle/>
        <a:p>
          <a:endParaRPr lang="ru-RU"/>
        </a:p>
      </dgm:t>
    </dgm:pt>
    <dgm:pt modelId="{0F882FC0-6A9B-4525-BF02-0203712175F7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Допустимо </a:t>
          </a:r>
          <a:r>
            <a:rPr lang="ru-RU" sz="2000" b="1" dirty="0" smtClean="0">
              <a:solidFill>
                <a:schemeClr val="tx1"/>
              </a:solidFill>
            </a:rPr>
            <a:t>использовать </a:t>
          </a:r>
          <a:r>
            <a:rPr lang="en-US" sz="2000" b="1" dirty="0" smtClean="0">
              <a:solidFill>
                <a:schemeClr val="tx1"/>
              </a:solidFill>
            </a:rPr>
            <a:t>CD</a:t>
          </a:r>
          <a:r>
            <a:rPr lang="ru-RU" sz="2000" b="1" dirty="0" smtClean="0">
              <a:solidFill>
                <a:schemeClr val="tx1"/>
              </a:solidFill>
            </a:rPr>
            <a:t>-,</a:t>
          </a:r>
          <a:r>
            <a:rPr lang="en-US" sz="2000" b="1" dirty="0" smtClean="0">
              <a:solidFill>
                <a:schemeClr val="tx1"/>
              </a:solidFill>
            </a:rPr>
            <a:t> DVD</a:t>
          </a:r>
          <a:r>
            <a:rPr lang="ru-RU" sz="2000" b="1" dirty="0" smtClean="0">
              <a:solidFill>
                <a:schemeClr val="tx1"/>
              </a:solidFill>
            </a:rPr>
            <a:t>-диски или </a:t>
          </a:r>
          <a:r>
            <a:rPr lang="en-US" sz="2000" b="1" dirty="0" smtClean="0">
              <a:solidFill>
                <a:schemeClr val="tx1"/>
              </a:solidFill>
            </a:rPr>
            <a:t>USB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флеш-накопители</a:t>
          </a:r>
          <a:endParaRPr lang="ru-RU" sz="2000" b="1" dirty="0">
            <a:solidFill>
              <a:schemeClr val="tx1"/>
            </a:solidFill>
          </a:endParaRPr>
        </a:p>
      </dgm:t>
    </dgm:pt>
    <dgm:pt modelId="{42DCDDC6-E623-445B-B68D-DD217808AD46}" type="parTrans" cxnId="{FDB52B8E-F8B2-4A47-A0B6-FF6C105AA715}">
      <dgm:prSet/>
      <dgm:spPr/>
      <dgm:t>
        <a:bodyPr/>
        <a:lstStyle/>
        <a:p>
          <a:endParaRPr lang="ru-RU"/>
        </a:p>
      </dgm:t>
    </dgm:pt>
    <dgm:pt modelId="{90F5B134-D5FD-4B31-B29D-04D232E35065}" type="sibTrans" cxnId="{FDB52B8E-F8B2-4A47-A0B6-FF6C105AA715}">
      <dgm:prSet/>
      <dgm:spPr/>
      <dgm:t>
        <a:bodyPr/>
        <a:lstStyle/>
        <a:p>
          <a:endParaRPr lang="ru-RU"/>
        </a:p>
      </dgm:t>
    </dgm:pt>
    <dgm:pt modelId="{5FF0292F-7B41-406A-9170-5C26E745529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Убедиться в работоспособности техники и ПО</a:t>
          </a:r>
          <a:endParaRPr lang="ru-RU" sz="2000" b="1" dirty="0">
            <a:solidFill>
              <a:srgbClr val="002060"/>
            </a:solidFill>
          </a:endParaRPr>
        </a:p>
      </dgm:t>
    </dgm:pt>
    <dgm:pt modelId="{F7F730E0-B293-4D9D-A2B1-C08CDA23AEFA}" type="parTrans" cxnId="{B57C87F4-F188-4A38-A971-8D653AC74049}">
      <dgm:prSet/>
      <dgm:spPr/>
      <dgm:t>
        <a:bodyPr/>
        <a:lstStyle/>
        <a:p>
          <a:endParaRPr lang="ru-RU"/>
        </a:p>
      </dgm:t>
    </dgm:pt>
    <dgm:pt modelId="{8F507589-C592-47D7-832D-3CCD0902E9DF}" type="sibTrans" cxnId="{B57C87F4-F188-4A38-A971-8D653AC74049}">
      <dgm:prSet/>
      <dgm:spPr/>
      <dgm:t>
        <a:bodyPr/>
        <a:lstStyle/>
        <a:p>
          <a:endParaRPr lang="ru-RU"/>
        </a:p>
      </dgm:t>
    </dgm:pt>
    <dgm:pt modelId="{C1AE34A5-C424-4779-BE3E-4F2B47D1AF9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           Дистрибутив ПО «Автономная станция прослушивания»</a:t>
          </a:r>
          <a:endParaRPr lang="ru-RU" sz="2000" b="1" dirty="0">
            <a:solidFill>
              <a:srgbClr val="002060"/>
            </a:solidFill>
          </a:endParaRPr>
        </a:p>
      </dgm:t>
    </dgm:pt>
    <dgm:pt modelId="{3CF64D01-CE78-4D18-A105-170170981275}" type="parTrans" cxnId="{2E7A654F-85F5-4AD3-AFD6-4B9C45FA35EB}">
      <dgm:prSet/>
      <dgm:spPr/>
      <dgm:t>
        <a:bodyPr/>
        <a:lstStyle/>
        <a:p>
          <a:endParaRPr lang="ru-RU"/>
        </a:p>
      </dgm:t>
    </dgm:pt>
    <dgm:pt modelId="{7DB90F49-D87F-4BF2-B8A9-E20CC916617A}" type="sibTrans" cxnId="{2E7A654F-85F5-4AD3-AFD6-4B9C45FA35EB}">
      <dgm:prSet/>
      <dgm:spPr/>
      <dgm:t>
        <a:bodyPr/>
        <a:lstStyle/>
        <a:p>
          <a:endParaRPr lang="ru-RU"/>
        </a:p>
      </dgm:t>
    </dgm:pt>
    <dgm:pt modelId="{9D8A1719-496F-4061-A540-07FC9CE59C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Установить ПО «Автономная станция прослушивания» на компьютер</a:t>
          </a:r>
          <a:endParaRPr lang="ru-RU" sz="2000" b="1" dirty="0">
            <a:solidFill>
              <a:srgbClr val="002060"/>
            </a:solidFill>
          </a:endParaRPr>
        </a:p>
      </dgm:t>
    </dgm:pt>
    <dgm:pt modelId="{CAC6178C-D804-4F05-B16A-C834A1860F39}" type="parTrans" cxnId="{B9AF223B-E5BE-41DD-9887-88CB1E524C72}">
      <dgm:prSet/>
      <dgm:spPr/>
      <dgm:t>
        <a:bodyPr/>
        <a:lstStyle/>
        <a:p>
          <a:endParaRPr lang="ru-RU"/>
        </a:p>
      </dgm:t>
    </dgm:pt>
    <dgm:pt modelId="{A8C50FD8-BBA3-46FB-8D3F-EAC30AE20C53}" type="sibTrans" cxnId="{B9AF223B-E5BE-41DD-9887-88CB1E524C72}">
      <dgm:prSet/>
      <dgm:spPr/>
      <dgm:t>
        <a:bodyPr/>
        <a:lstStyle/>
        <a:p>
          <a:endParaRPr lang="ru-RU"/>
        </a:p>
      </dgm:t>
    </dgm:pt>
    <dgm:pt modelId="{D4650AE7-411A-4847-94D2-5DF16DCCD0E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           Сведения об участниках ИС (Форма ИС-1)</a:t>
          </a:r>
          <a:endParaRPr lang="ru-RU" sz="2000" b="1" dirty="0">
            <a:solidFill>
              <a:srgbClr val="002060"/>
            </a:solidFill>
          </a:endParaRPr>
        </a:p>
      </dgm:t>
    </dgm:pt>
    <dgm:pt modelId="{8F56D9DC-411B-48D4-8AF0-5FE61C5D4F11}" type="sibTrans" cxnId="{5E09DFD9-A52D-4E97-8E0E-96E573C5D6DB}">
      <dgm:prSet/>
      <dgm:spPr/>
      <dgm:t>
        <a:bodyPr/>
        <a:lstStyle/>
        <a:p>
          <a:endParaRPr lang="ru-RU"/>
        </a:p>
      </dgm:t>
    </dgm:pt>
    <dgm:pt modelId="{C27C1492-B893-485D-AF3D-8A9995BFA25E}" type="parTrans" cxnId="{5E09DFD9-A52D-4E97-8E0E-96E573C5D6DB}">
      <dgm:prSet/>
      <dgm:spPr/>
      <dgm:t>
        <a:bodyPr/>
        <a:lstStyle/>
        <a:p>
          <a:endParaRPr lang="ru-RU"/>
        </a:p>
      </dgm:t>
    </dgm:pt>
    <dgm:pt modelId="{992AAB70-C4E6-4DF0-A8D7-18B7F3A9FB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           Дистрибутив ПО «Автономная станция записи»</a:t>
          </a:r>
          <a:endParaRPr lang="ru-RU" sz="2000" b="1" dirty="0">
            <a:solidFill>
              <a:srgbClr val="002060"/>
            </a:solidFill>
          </a:endParaRPr>
        </a:p>
      </dgm:t>
    </dgm:pt>
    <dgm:pt modelId="{067D75D0-4702-4CA7-AE2F-0FB02BB0FBAB}" type="parTrans" cxnId="{5F4E3FAA-4B59-4789-80F7-0B00D3D21101}">
      <dgm:prSet/>
      <dgm:spPr/>
      <dgm:t>
        <a:bodyPr/>
        <a:lstStyle/>
        <a:p>
          <a:endParaRPr lang="ru-RU"/>
        </a:p>
      </dgm:t>
    </dgm:pt>
    <dgm:pt modelId="{BCE5E1B7-5730-4E29-A83F-353E0AC80071}" type="sibTrans" cxnId="{5F4E3FAA-4B59-4789-80F7-0B00D3D21101}">
      <dgm:prSet/>
      <dgm:spPr/>
      <dgm:t>
        <a:bodyPr/>
        <a:lstStyle/>
        <a:p>
          <a:endParaRPr lang="ru-RU"/>
        </a:p>
      </dgm:t>
    </dgm:pt>
    <dgm:pt modelId="{5F599A72-D90E-4572-A78C-EDC0C2A5C41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Внести аудитории в  </a:t>
          </a:r>
          <a:r>
            <a:rPr lang="en-US" sz="2000" b="1" dirty="0" smtClean="0">
              <a:solidFill>
                <a:srgbClr val="002060"/>
              </a:solidFill>
            </a:rPr>
            <a:t>web-</a:t>
          </a:r>
          <a:r>
            <a:rPr lang="ru-RU" sz="2000" b="1" dirty="0" smtClean="0">
              <a:solidFill>
                <a:srgbClr val="002060"/>
              </a:solidFill>
            </a:rPr>
            <a:t>сервис «Автоматизированная информационная система проведения итогового собеседования по русскому языку в </a:t>
          </a:r>
          <a:r>
            <a:rPr lang="ru-RU" sz="2000" b="1" dirty="0" err="1" smtClean="0">
              <a:solidFill>
                <a:srgbClr val="002060"/>
              </a:solidFill>
            </a:rPr>
            <a:t>онлайн</a:t>
          </a:r>
          <a:r>
            <a:rPr lang="ru-RU" sz="2000" b="1" dirty="0" smtClean="0">
              <a:solidFill>
                <a:srgbClr val="002060"/>
              </a:solidFill>
            </a:rPr>
            <a:t> форме»</a:t>
          </a:r>
          <a:endParaRPr lang="ru-RU" sz="2000" b="1" dirty="0">
            <a:solidFill>
              <a:srgbClr val="002060"/>
            </a:solidFill>
          </a:endParaRPr>
        </a:p>
      </dgm:t>
    </dgm:pt>
    <dgm:pt modelId="{E15A9632-E454-4B20-86EA-338D281574EA}" type="parTrans" cxnId="{08C14DF4-8FB9-4D71-9C2D-9E788745D975}">
      <dgm:prSet/>
      <dgm:spPr/>
      <dgm:t>
        <a:bodyPr/>
        <a:lstStyle/>
        <a:p>
          <a:endParaRPr lang="ru-RU"/>
        </a:p>
      </dgm:t>
    </dgm:pt>
    <dgm:pt modelId="{44F4EB67-D81B-4915-96F8-22AF9A8C6068}" type="sibTrans" cxnId="{08C14DF4-8FB9-4D71-9C2D-9E788745D975}">
      <dgm:prSet/>
      <dgm:spPr/>
      <dgm:t>
        <a:bodyPr/>
        <a:lstStyle/>
        <a:p>
          <a:endParaRPr lang="ru-RU"/>
        </a:p>
      </dgm:t>
    </dgm:pt>
    <dgm:pt modelId="{9C4F1961-D1B2-44D5-A9FA-023EAB4538CC}" type="pres">
      <dgm:prSet presAssocID="{44335249-FCAB-44A1-9F01-AF96BD4D18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1E7A84-99A7-4C39-96C9-9FCC075E10E9}" type="pres">
      <dgm:prSet presAssocID="{D097E6C4-1B74-41C8-92FC-F4554A3026DD}" presName="parentText" presStyleLbl="node1" presStyleIdx="0" presStyleCnt="2" custScaleY="42323" custLinFactNeighborY="-13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6532-6F89-407B-8F9C-68B075DCE6A7}" type="pres">
      <dgm:prSet presAssocID="{D097E6C4-1B74-41C8-92FC-F4554A3026DD}" presName="childText" presStyleLbl="revTx" presStyleIdx="0" presStyleCnt="2" custScaleY="96757" custLinFactNeighborY="-3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F257A-8046-4FF1-94A5-D680C6F39B68}" type="pres">
      <dgm:prSet presAssocID="{B59BB0A3-4DD4-4078-B2F4-841EA669D45E}" presName="parentText" presStyleLbl="node1" presStyleIdx="1" presStyleCnt="2" custScaleY="79829" custLinFactNeighborY="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983CD-89AC-41A9-B77A-605B266DCD31}" type="pres">
      <dgm:prSet presAssocID="{B59BB0A3-4DD4-4078-B2F4-841EA669D45E}" presName="childText" presStyleLbl="revTx" presStyleIdx="1" presStyleCnt="2" custScaleX="76068" custScaleY="51990" custLinFactNeighborY="3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2C912-76D0-4B59-B091-F2E4C72046DD}" type="presOf" srcId="{5FF0292F-7B41-406A-9170-5C26E745529E}" destId="{50C36532-6F89-407B-8F9C-68B075DCE6A7}" srcOrd="0" destOrd="5" presId="urn:microsoft.com/office/officeart/2005/8/layout/vList2"/>
    <dgm:cxn modelId="{4B24471B-34D1-420B-9C64-D071EE54B989}" type="presOf" srcId="{D097E6C4-1B74-41C8-92FC-F4554A3026DD}" destId="{D21E7A84-99A7-4C39-96C9-9FCC075E10E9}" srcOrd="0" destOrd="0" presId="urn:microsoft.com/office/officeart/2005/8/layout/vList2"/>
    <dgm:cxn modelId="{2E7A654F-85F5-4AD3-AFD6-4B9C45FA35EB}" srcId="{D097E6C4-1B74-41C8-92FC-F4554A3026DD}" destId="{C1AE34A5-C424-4779-BE3E-4F2B47D1AF94}" srcOrd="2" destOrd="0" parTransId="{3CF64D01-CE78-4D18-A105-170170981275}" sibTransId="{7DB90F49-D87F-4BF2-B8A9-E20CC916617A}"/>
    <dgm:cxn modelId="{D2A25253-77FE-4AC2-A946-BD611862B7FB}" srcId="{44335249-FCAB-44A1-9F01-AF96BD4D187C}" destId="{B59BB0A3-4DD4-4078-B2F4-841EA669D45E}" srcOrd="1" destOrd="0" parTransId="{F94B3411-3D28-49E8-B46E-7469C46992C6}" sibTransId="{5F2178C8-0ABB-461A-870B-F1430E201B79}"/>
    <dgm:cxn modelId="{FDB52B8E-F8B2-4A47-A0B6-FF6C105AA715}" srcId="{B59BB0A3-4DD4-4078-B2F4-841EA669D45E}" destId="{0F882FC0-6A9B-4525-BF02-0203712175F7}" srcOrd="0" destOrd="0" parTransId="{42DCDDC6-E623-445B-B68D-DD217808AD46}" sibTransId="{90F5B134-D5FD-4B31-B29D-04D232E35065}"/>
    <dgm:cxn modelId="{98960B35-4688-40BA-BD18-D629BDAB7707}" type="presOf" srcId="{0F882FC0-6A9B-4525-BF02-0203712175F7}" destId="{5E6983CD-89AC-41A9-B77A-605B266DCD31}" srcOrd="0" destOrd="0" presId="urn:microsoft.com/office/officeart/2005/8/layout/vList2"/>
    <dgm:cxn modelId="{9B441788-4F28-4946-93D4-46DAF273D794}" srcId="{44335249-FCAB-44A1-9F01-AF96BD4D187C}" destId="{D097E6C4-1B74-41C8-92FC-F4554A3026DD}" srcOrd="0" destOrd="0" parTransId="{508B32A7-CAA5-4E8A-B302-7491EE183034}" sibTransId="{B570699D-2108-4235-9318-D90996015E75}"/>
    <dgm:cxn modelId="{5E09DFD9-A52D-4E97-8E0E-96E573C5D6DB}" srcId="{D097E6C4-1B74-41C8-92FC-F4554A3026DD}" destId="{D4650AE7-411A-4847-94D2-5DF16DCCD0EF}" srcOrd="3" destOrd="0" parTransId="{C27C1492-B893-485D-AF3D-8A9995BFA25E}" sibTransId="{8F56D9DC-411B-48D4-8AF0-5FE61C5D4F11}"/>
    <dgm:cxn modelId="{965801A1-C103-47B6-A247-B74957007981}" type="presOf" srcId="{7DA6A9DA-C00D-4CF8-B1DD-D31044F41617}" destId="{50C36532-6F89-407B-8F9C-68B075DCE6A7}" srcOrd="0" destOrd="0" presId="urn:microsoft.com/office/officeart/2005/8/layout/vList2"/>
    <dgm:cxn modelId="{285E2FFD-CCE0-458A-A449-09CA393E2C0C}" type="presOf" srcId="{9D8A1719-496F-4061-A540-07FC9CE59CC1}" destId="{50C36532-6F89-407B-8F9C-68B075DCE6A7}" srcOrd="0" destOrd="4" presId="urn:microsoft.com/office/officeart/2005/8/layout/vList2"/>
    <dgm:cxn modelId="{E5CA13F0-B850-4328-B3C6-96AD9225AAB4}" type="presOf" srcId="{44335249-FCAB-44A1-9F01-AF96BD4D187C}" destId="{9C4F1961-D1B2-44D5-A9FA-023EAB4538CC}" srcOrd="0" destOrd="0" presId="urn:microsoft.com/office/officeart/2005/8/layout/vList2"/>
    <dgm:cxn modelId="{5059C183-6326-4740-BD4A-13CB04797A2D}" type="presOf" srcId="{992AAB70-C4E6-4DF0-A8D7-18B7F3A9FB31}" destId="{50C36532-6F89-407B-8F9C-68B075DCE6A7}" srcOrd="0" destOrd="1" presId="urn:microsoft.com/office/officeart/2005/8/layout/vList2"/>
    <dgm:cxn modelId="{08C14DF4-8FB9-4D71-9C2D-9E788745D975}" srcId="{D097E6C4-1B74-41C8-92FC-F4554A3026DD}" destId="{5F599A72-D90E-4572-A78C-EDC0C2A5C415}" srcOrd="6" destOrd="0" parTransId="{E15A9632-E454-4B20-86EA-338D281574EA}" sibTransId="{44F4EB67-D81B-4915-96F8-22AF9A8C6068}"/>
    <dgm:cxn modelId="{59C3E74F-3E44-42F0-83CC-DE6EC42C5F1A}" type="presOf" srcId="{5F599A72-D90E-4572-A78C-EDC0C2A5C415}" destId="{50C36532-6F89-407B-8F9C-68B075DCE6A7}" srcOrd="0" destOrd="6" presId="urn:microsoft.com/office/officeart/2005/8/layout/vList2"/>
    <dgm:cxn modelId="{B9AF223B-E5BE-41DD-9887-88CB1E524C72}" srcId="{D097E6C4-1B74-41C8-92FC-F4554A3026DD}" destId="{9D8A1719-496F-4061-A540-07FC9CE59CC1}" srcOrd="4" destOrd="0" parTransId="{CAC6178C-D804-4F05-B16A-C834A1860F39}" sibTransId="{A8C50FD8-BBA3-46FB-8D3F-EAC30AE20C53}"/>
    <dgm:cxn modelId="{5F4E3FAA-4B59-4789-80F7-0B00D3D21101}" srcId="{D097E6C4-1B74-41C8-92FC-F4554A3026DD}" destId="{992AAB70-C4E6-4DF0-A8D7-18B7F3A9FB31}" srcOrd="1" destOrd="0" parTransId="{067D75D0-4702-4CA7-AE2F-0FB02BB0FBAB}" sibTransId="{BCE5E1B7-5730-4E29-A83F-353E0AC80071}"/>
    <dgm:cxn modelId="{79E41C47-ACF8-4BCB-9FD5-C1BE5967E19C}" type="presOf" srcId="{B59BB0A3-4DD4-4078-B2F4-841EA669D45E}" destId="{1F8F257A-8046-4FF1-94A5-D680C6F39B68}" srcOrd="0" destOrd="0" presId="urn:microsoft.com/office/officeart/2005/8/layout/vList2"/>
    <dgm:cxn modelId="{3FED2DDB-A2C2-42CD-BC3E-88D400631331}" srcId="{D097E6C4-1B74-41C8-92FC-F4554A3026DD}" destId="{7DA6A9DA-C00D-4CF8-B1DD-D31044F41617}" srcOrd="0" destOrd="0" parTransId="{5ACB11C7-1A30-4AB2-BF58-8DF6F0BBD446}" sibTransId="{8195711C-F7FE-4A77-B6C1-8CD5BD4CFAEE}"/>
    <dgm:cxn modelId="{78B1C10E-5DAA-48E3-B1B4-D50DD8CB6084}" type="presOf" srcId="{C1AE34A5-C424-4779-BE3E-4F2B47D1AF94}" destId="{50C36532-6F89-407B-8F9C-68B075DCE6A7}" srcOrd="0" destOrd="2" presId="urn:microsoft.com/office/officeart/2005/8/layout/vList2"/>
    <dgm:cxn modelId="{B57C87F4-F188-4A38-A971-8D653AC74049}" srcId="{D097E6C4-1B74-41C8-92FC-F4554A3026DD}" destId="{5FF0292F-7B41-406A-9170-5C26E745529E}" srcOrd="5" destOrd="0" parTransId="{F7F730E0-B293-4D9D-A2B1-C08CDA23AEFA}" sibTransId="{8F507589-C592-47D7-832D-3CCD0902E9DF}"/>
    <dgm:cxn modelId="{D72EE3B9-9DC3-4583-BC2D-96418C399602}" type="presOf" srcId="{D4650AE7-411A-4847-94D2-5DF16DCCD0EF}" destId="{50C36532-6F89-407B-8F9C-68B075DCE6A7}" srcOrd="0" destOrd="3" presId="urn:microsoft.com/office/officeart/2005/8/layout/vList2"/>
    <dgm:cxn modelId="{C9DC7699-A68C-4C62-A568-B78CA8BF7F5B}" type="presParOf" srcId="{9C4F1961-D1B2-44D5-A9FA-023EAB4538CC}" destId="{D21E7A84-99A7-4C39-96C9-9FCC075E10E9}" srcOrd="0" destOrd="0" presId="urn:microsoft.com/office/officeart/2005/8/layout/vList2"/>
    <dgm:cxn modelId="{EFBB6CFC-61B3-4440-8825-F6C74D227A5C}" type="presParOf" srcId="{9C4F1961-D1B2-44D5-A9FA-023EAB4538CC}" destId="{50C36532-6F89-407B-8F9C-68B075DCE6A7}" srcOrd="1" destOrd="0" presId="urn:microsoft.com/office/officeart/2005/8/layout/vList2"/>
    <dgm:cxn modelId="{AD62B152-014C-4BAC-A3CA-E7CA9B4F953D}" type="presParOf" srcId="{9C4F1961-D1B2-44D5-A9FA-023EAB4538CC}" destId="{1F8F257A-8046-4FF1-94A5-D680C6F39B68}" srcOrd="2" destOrd="0" presId="urn:microsoft.com/office/officeart/2005/8/layout/vList2"/>
    <dgm:cxn modelId="{90DF1A83-DB9B-497D-AE15-CBFA9F65A88C}" type="presParOf" srcId="{9C4F1961-D1B2-44D5-A9FA-023EAB4538CC}" destId="{5E6983CD-89AC-41A9-B77A-605B266DCD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1425E-6681-4C7B-94CC-ADD5DFC8CA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B4197-3814-418F-9282-5E6713DA102C}">
      <dgm:prSet custT="1"/>
      <dgm:spPr>
        <a:solidFill>
          <a:srgbClr val="68928A">
            <a:alpha val="54000"/>
          </a:srgbClr>
        </a:solidFill>
      </dgm:spPr>
      <dgm:t>
        <a:bodyPr/>
        <a:lstStyle/>
        <a:p>
          <a:pPr rtl="0"/>
          <a:r>
            <a:rPr lang="ru-RU" sz="2000" b="1" dirty="0" smtClean="0"/>
            <a:t>Продолжительность проведения ИС для каждого участника ИС составляет в среднем 15 минут</a:t>
          </a:r>
          <a:endParaRPr lang="ru-RU" sz="2000" b="1" dirty="0"/>
        </a:p>
      </dgm:t>
    </dgm:pt>
    <dgm:pt modelId="{B899FDD9-6D1E-4C2A-9B5D-C4F2DD2B49CF}" type="parTrans" cxnId="{7CE8F0A6-9D71-472D-826E-822633BCE2A8}">
      <dgm:prSet/>
      <dgm:spPr/>
      <dgm:t>
        <a:bodyPr/>
        <a:lstStyle/>
        <a:p>
          <a:endParaRPr lang="ru-RU"/>
        </a:p>
      </dgm:t>
    </dgm:pt>
    <dgm:pt modelId="{2CD5ABCE-EC29-49F8-8FE0-6351BA64724D}" type="sibTrans" cxnId="{7CE8F0A6-9D71-472D-826E-822633BCE2A8}">
      <dgm:prSet/>
      <dgm:spPr/>
      <dgm:t>
        <a:bodyPr/>
        <a:lstStyle/>
        <a:p>
          <a:endParaRPr lang="ru-RU"/>
        </a:p>
      </dgm:t>
    </dgm:pt>
    <dgm:pt modelId="{FA7D8E54-64A0-4EF0-A361-7F85D5365020}">
      <dgm:prSet custT="1"/>
      <dgm:spPr>
        <a:solidFill>
          <a:srgbClr val="68928A">
            <a:alpha val="76000"/>
          </a:srgbClr>
        </a:solidFill>
      </dgm:spPr>
      <dgm:t>
        <a:bodyPr/>
        <a:lstStyle/>
        <a:p>
          <a:pPr rtl="0"/>
          <a:r>
            <a:rPr lang="ru-RU" sz="2000" b="1" dirty="0" smtClean="0"/>
            <a:t>В продолжительность ИС не включается время, отведенное на подготовительные мероприятия</a:t>
          </a:r>
        </a:p>
        <a:p>
          <a:pPr rtl="0"/>
          <a:r>
            <a:rPr lang="ru-RU" sz="1800" b="1" dirty="0" smtClean="0"/>
            <a:t>(приветствие участника ИС, внесение сведений в ведомость учета проведения ИС в аудитории, инструктаж участника собеседования собеседником по выполнению заданий КИМ до начала процедуры)</a:t>
          </a:r>
          <a:endParaRPr lang="ru-RU" sz="1800" b="1" dirty="0"/>
        </a:p>
      </dgm:t>
    </dgm:pt>
    <dgm:pt modelId="{25C28705-EB59-46B9-827A-74BAA5054CC2}" type="parTrans" cxnId="{FC953C0C-255D-47FA-9BA7-F9C0F69BE041}">
      <dgm:prSet/>
      <dgm:spPr/>
      <dgm:t>
        <a:bodyPr/>
        <a:lstStyle/>
        <a:p>
          <a:endParaRPr lang="ru-RU"/>
        </a:p>
      </dgm:t>
    </dgm:pt>
    <dgm:pt modelId="{FE948B1E-9B23-410C-8DD9-4D4085F678C9}" type="sibTrans" cxnId="{FC953C0C-255D-47FA-9BA7-F9C0F69BE041}">
      <dgm:prSet/>
      <dgm:spPr/>
      <dgm:t>
        <a:bodyPr/>
        <a:lstStyle/>
        <a:p>
          <a:endParaRPr lang="ru-RU"/>
        </a:p>
      </dgm:t>
    </dgm:pt>
    <dgm:pt modelId="{322828F3-1DE0-4C9A-B3F8-2601ACA04CD6}">
      <dgm:prSet custT="1"/>
      <dgm:spPr>
        <a:solidFill>
          <a:srgbClr val="68928A">
            <a:alpha val="76000"/>
          </a:srgbClr>
        </a:solidFill>
      </dgm:spPr>
      <dgm:t>
        <a:bodyPr/>
        <a:lstStyle/>
        <a:p>
          <a:pPr rtl="0"/>
          <a:r>
            <a:rPr lang="ru-RU" sz="2000" b="1" dirty="0" smtClean="0"/>
            <a:t>В случае получения неудовлетворительного результата («незачет») за ИС обучающиеся, экстерны вправе пересдать ИС в текущем учебном году, но не более двух раз и только в дополнительные сроки, предусмотренные расписанием проведения ИС.</a:t>
          </a:r>
          <a:endParaRPr lang="ru-RU" sz="2000" b="1" dirty="0"/>
        </a:p>
      </dgm:t>
    </dgm:pt>
    <dgm:pt modelId="{0C022AEE-422C-4EE4-8A30-BBC291323295}" type="parTrans" cxnId="{51C1BCEA-5BF5-4867-AD6C-34B5EF5A2701}">
      <dgm:prSet/>
      <dgm:spPr/>
      <dgm:t>
        <a:bodyPr/>
        <a:lstStyle/>
        <a:p>
          <a:endParaRPr lang="ru-RU"/>
        </a:p>
      </dgm:t>
    </dgm:pt>
    <dgm:pt modelId="{DD1473CB-F563-4178-9477-D88DE89B9B27}" type="sibTrans" cxnId="{51C1BCEA-5BF5-4867-AD6C-34B5EF5A2701}">
      <dgm:prSet/>
      <dgm:spPr/>
      <dgm:t>
        <a:bodyPr/>
        <a:lstStyle/>
        <a:p>
          <a:endParaRPr lang="ru-RU"/>
        </a:p>
      </dgm:t>
    </dgm:pt>
    <dgm:pt modelId="{E164599B-2165-4026-AE07-6F2C5AFC5F6C}">
      <dgm:prSet custT="1"/>
      <dgm:spPr>
        <a:solidFill>
          <a:srgbClr val="68928A">
            <a:alpha val="64000"/>
          </a:srgbClr>
        </a:solidFill>
      </dgm:spPr>
      <dgm:t>
        <a:bodyPr/>
        <a:lstStyle/>
        <a:p>
          <a:pPr rtl="0"/>
          <a:r>
            <a:rPr lang="ru-RU" sz="2000" b="1" dirty="0" smtClean="0"/>
            <a:t>Участники ИС могут быть повторно допущены в текущем учебном году к прохождению ИС в случаях, предусмотренных </a:t>
          </a:r>
          <a:r>
            <a:rPr lang="ru-RU" sz="2000" b="1" dirty="0" smtClean="0">
              <a:solidFill>
                <a:schemeClr val="bg1"/>
              </a:solidFill>
            </a:rPr>
            <a:t>пунктом 24 Порядка</a:t>
          </a:r>
          <a:r>
            <a:rPr lang="ru-RU" sz="2000" b="1" dirty="0" smtClean="0"/>
            <a:t>, в дополнительные сроки </a:t>
          </a:r>
          <a:endParaRPr lang="ru-RU" sz="2000" b="1" dirty="0"/>
        </a:p>
      </dgm:t>
    </dgm:pt>
    <dgm:pt modelId="{FC1590C4-04FE-423B-A0DB-63525FCA367D}" type="parTrans" cxnId="{129B2DAE-DF55-401D-AE6E-C627AB3FE049}">
      <dgm:prSet/>
      <dgm:spPr/>
      <dgm:t>
        <a:bodyPr/>
        <a:lstStyle/>
        <a:p>
          <a:endParaRPr lang="ru-RU"/>
        </a:p>
      </dgm:t>
    </dgm:pt>
    <dgm:pt modelId="{DBC00C53-76B9-4F4C-8443-794B3E858C7E}" type="sibTrans" cxnId="{129B2DAE-DF55-401D-AE6E-C627AB3FE049}">
      <dgm:prSet/>
      <dgm:spPr/>
      <dgm:t>
        <a:bodyPr/>
        <a:lstStyle/>
        <a:p>
          <a:endParaRPr lang="ru-RU"/>
        </a:p>
      </dgm:t>
    </dgm:pt>
    <dgm:pt modelId="{CA5D3E13-2BEF-4935-8E82-C910F62D7778}" type="pres">
      <dgm:prSet presAssocID="{A601425E-6681-4C7B-94CC-ADD5DFC8CA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0617B1-9D56-447F-B41B-2BE7D44D48E9}" type="pres">
      <dgm:prSet presAssocID="{6E7B4197-3814-418F-9282-5E6713DA102C}" presName="node" presStyleLbl="node1" presStyleIdx="0" presStyleCnt="4" custScaleX="285229" custScaleY="53135" custRadScaleRad="99567" custRadScaleInc="-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57193-F033-4DF5-A13D-CAFBEA80B56D}" type="pres">
      <dgm:prSet presAssocID="{6E7B4197-3814-418F-9282-5E6713DA102C}" presName="spNode" presStyleCnt="0"/>
      <dgm:spPr/>
    </dgm:pt>
    <dgm:pt modelId="{370C5337-ED60-4422-9DE0-AA35A33E1CE7}" type="pres">
      <dgm:prSet presAssocID="{2CD5ABCE-EC29-49F8-8FE0-6351BA64724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8C7554F-0717-438C-B44A-80953F4A1B49}" type="pres">
      <dgm:prSet presAssocID="{FA7D8E54-64A0-4EF0-A361-7F85D5365020}" presName="node" presStyleLbl="node1" presStyleIdx="1" presStyleCnt="4" custScaleX="152813" custScaleY="277074" custRadScaleRad="99140" custRadScaleInc="45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5331-6B4A-432F-8F20-6E6D28A6D612}" type="pres">
      <dgm:prSet presAssocID="{FA7D8E54-64A0-4EF0-A361-7F85D5365020}" presName="spNode" presStyleCnt="0"/>
      <dgm:spPr/>
    </dgm:pt>
    <dgm:pt modelId="{B8518518-1B39-4AB8-9B1E-08AC9C7F7F6B}" type="pres">
      <dgm:prSet presAssocID="{FE948B1E-9B23-410C-8DD9-4D4085F678C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2E7C1DB-C358-45BD-818D-E4B3BF05E5A2}" type="pres">
      <dgm:prSet presAssocID="{322828F3-1DE0-4C9A-B3F8-2601ACA04CD6}" presName="node" presStyleLbl="node1" presStyleIdx="2" presStyleCnt="4" custScaleX="194698" custScaleY="169661" custRadScaleRad="117710" custRadScaleInc="160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0E7B9-10A0-4E88-964C-2A7F083F6BE0}" type="pres">
      <dgm:prSet presAssocID="{322828F3-1DE0-4C9A-B3F8-2601ACA04CD6}" presName="spNode" presStyleCnt="0"/>
      <dgm:spPr/>
    </dgm:pt>
    <dgm:pt modelId="{A788D6BC-83C5-4F33-97EB-D62CB3F29597}" type="pres">
      <dgm:prSet presAssocID="{DD1473CB-F563-4178-9477-D88DE89B9B2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CD5D0C29-9158-4DB2-9295-238EB1C69A68}" type="pres">
      <dgm:prSet presAssocID="{E164599B-2165-4026-AE07-6F2C5AFC5F6C}" presName="node" presStyleLbl="node1" presStyleIdx="3" presStyleCnt="4" custScaleX="188444" custScaleY="118610" custRadScaleRad="96116" custRadScaleInc="59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4BF3B-73E5-455F-9C53-03240D65D2E7}" type="pres">
      <dgm:prSet presAssocID="{E164599B-2165-4026-AE07-6F2C5AFC5F6C}" presName="spNode" presStyleCnt="0"/>
      <dgm:spPr/>
    </dgm:pt>
    <dgm:pt modelId="{8EF42EAA-3CFE-46E3-976A-7DBB849F2F68}" type="pres">
      <dgm:prSet presAssocID="{DBC00C53-76B9-4F4C-8443-794B3E858C7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78F8CCA-0E95-4496-9D1B-BEC2F829A84C}" type="presOf" srcId="{6E7B4197-3814-418F-9282-5E6713DA102C}" destId="{A40617B1-9D56-447F-B41B-2BE7D44D48E9}" srcOrd="0" destOrd="0" presId="urn:microsoft.com/office/officeart/2005/8/layout/cycle5"/>
    <dgm:cxn modelId="{AB039BFE-65AB-437D-A039-11CDC383A1AC}" type="presOf" srcId="{DBC00C53-76B9-4F4C-8443-794B3E858C7E}" destId="{8EF42EAA-3CFE-46E3-976A-7DBB849F2F68}" srcOrd="0" destOrd="0" presId="urn:microsoft.com/office/officeart/2005/8/layout/cycle5"/>
    <dgm:cxn modelId="{A6BB6DA0-4CE7-457F-9844-F7598BF5D5DA}" type="presOf" srcId="{DD1473CB-F563-4178-9477-D88DE89B9B27}" destId="{A788D6BC-83C5-4F33-97EB-D62CB3F29597}" srcOrd="0" destOrd="0" presId="urn:microsoft.com/office/officeart/2005/8/layout/cycle5"/>
    <dgm:cxn modelId="{E87E34B3-176F-4E82-946C-DECE851A1B54}" type="presOf" srcId="{2CD5ABCE-EC29-49F8-8FE0-6351BA64724D}" destId="{370C5337-ED60-4422-9DE0-AA35A33E1CE7}" srcOrd="0" destOrd="0" presId="urn:microsoft.com/office/officeart/2005/8/layout/cycle5"/>
    <dgm:cxn modelId="{129B2DAE-DF55-401D-AE6E-C627AB3FE049}" srcId="{A601425E-6681-4C7B-94CC-ADD5DFC8CA18}" destId="{E164599B-2165-4026-AE07-6F2C5AFC5F6C}" srcOrd="3" destOrd="0" parTransId="{FC1590C4-04FE-423B-A0DB-63525FCA367D}" sibTransId="{DBC00C53-76B9-4F4C-8443-794B3E858C7E}"/>
    <dgm:cxn modelId="{51C1BCEA-5BF5-4867-AD6C-34B5EF5A2701}" srcId="{A601425E-6681-4C7B-94CC-ADD5DFC8CA18}" destId="{322828F3-1DE0-4C9A-B3F8-2601ACA04CD6}" srcOrd="2" destOrd="0" parTransId="{0C022AEE-422C-4EE4-8A30-BBC291323295}" sibTransId="{DD1473CB-F563-4178-9477-D88DE89B9B27}"/>
    <dgm:cxn modelId="{448C9F19-DC74-412F-979A-FF48B83F69FA}" type="presOf" srcId="{A601425E-6681-4C7B-94CC-ADD5DFC8CA18}" destId="{CA5D3E13-2BEF-4935-8E82-C910F62D7778}" srcOrd="0" destOrd="0" presId="urn:microsoft.com/office/officeart/2005/8/layout/cycle5"/>
    <dgm:cxn modelId="{FC953C0C-255D-47FA-9BA7-F9C0F69BE041}" srcId="{A601425E-6681-4C7B-94CC-ADD5DFC8CA18}" destId="{FA7D8E54-64A0-4EF0-A361-7F85D5365020}" srcOrd="1" destOrd="0" parTransId="{25C28705-EB59-46B9-827A-74BAA5054CC2}" sibTransId="{FE948B1E-9B23-410C-8DD9-4D4085F678C9}"/>
    <dgm:cxn modelId="{D5753021-E1AA-417B-86B5-E29310C9434D}" type="presOf" srcId="{E164599B-2165-4026-AE07-6F2C5AFC5F6C}" destId="{CD5D0C29-9158-4DB2-9295-238EB1C69A68}" srcOrd="0" destOrd="0" presId="urn:microsoft.com/office/officeart/2005/8/layout/cycle5"/>
    <dgm:cxn modelId="{A1FD598D-8019-4D4A-B28D-B60A3BA1F729}" type="presOf" srcId="{322828F3-1DE0-4C9A-B3F8-2601ACA04CD6}" destId="{72E7C1DB-C358-45BD-818D-E4B3BF05E5A2}" srcOrd="0" destOrd="0" presId="urn:microsoft.com/office/officeart/2005/8/layout/cycle5"/>
    <dgm:cxn modelId="{7CE8F0A6-9D71-472D-826E-822633BCE2A8}" srcId="{A601425E-6681-4C7B-94CC-ADD5DFC8CA18}" destId="{6E7B4197-3814-418F-9282-5E6713DA102C}" srcOrd="0" destOrd="0" parTransId="{B899FDD9-6D1E-4C2A-9B5D-C4F2DD2B49CF}" sibTransId="{2CD5ABCE-EC29-49F8-8FE0-6351BA64724D}"/>
    <dgm:cxn modelId="{26A57BDF-E2FF-44DD-BC2A-CF68E5D633E8}" type="presOf" srcId="{FA7D8E54-64A0-4EF0-A361-7F85D5365020}" destId="{08C7554F-0717-438C-B44A-80953F4A1B49}" srcOrd="0" destOrd="0" presId="urn:microsoft.com/office/officeart/2005/8/layout/cycle5"/>
    <dgm:cxn modelId="{5107BD39-7611-4DBF-BAAC-102A6220C060}" type="presOf" srcId="{FE948B1E-9B23-410C-8DD9-4D4085F678C9}" destId="{B8518518-1B39-4AB8-9B1E-08AC9C7F7F6B}" srcOrd="0" destOrd="0" presId="urn:microsoft.com/office/officeart/2005/8/layout/cycle5"/>
    <dgm:cxn modelId="{F786CBA5-60F5-48AC-9DC1-A4F60390B9C2}" type="presParOf" srcId="{CA5D3E13-2BEF-4935-8E82-C910F62D7778}" destId="{A40617B1-9D56-447F-B41B-2BE7D44D48E9}" srcOrd="0" destOrd="0" presId="urn:microsoft.com/office/officeart/2005/8/layout/cycle5"/>
    <dgm:cxn modelId="{3F053690-39B5-4EBD-AEB5-0AADE43A7A79}" type="presParOf" srcId="{CA5D3E13-2BEF-4935-8E82-C910F62D7778}" destId="{4F857193-F033-4DF5-A13D-CAFBEA80B56D}" srcOrd="1" destOrd="0" presId="urn:microsoft.com/office/officeart/2005/8/layout/cycle5"/>
    <dgm:cxn modelId="{A641BA11-DEC9-4ABD-8917-258DA3CC5369}" type="presParOf" srcId="{CA5D3E13-2BEF-4935-8E82-C910F62D7778}" destId="{370C5337-ED60-4422-9DE0-AA35A33E1CE7}" srcOrd="2" destOrd="0" presId="urn:microsoft.com/office/officeart/2005/8/layout/cycle5"/>
    <dgm:cxn modelId="{DE978D8E-2D3C-4013-A794-B288981ADF3D}" type="presParOf" srcId="{CA5D3E13-2BEF-4935-8E82-C910F62D7778}" destId="{08C7554F-0717-438C-B44A-80953F4A1B49}" srcOrd="3" destOrd="0" presId="urn:microsoft.com/office/officeart/2005/8/layout/cycle5"/>
    <dgm:cxn modelId="{28F64F45-3F9D-4CCE-83AA-EB579CCA0DDE}" type="presParOf" srcId="{CA5D3E13-2BEF-4935-8E82-C910F62D7778}" destId="{EFCB5331-6B4A-432F-8F20-6E6D28A6D612}" srcOrd="4" destOrd="0" presId="urn:microsoft.com/office/officeart/2005/8/layout/cycle5"/>
    <dgm:cxn modelId="{F5574A65-B691-4FC6-A7FF-AE2ADE3E3DCC}" type="presParOf" srcId="{CA5D3E13-2BEF-4935-8E82-C910F62D7778}" destId="{B8518518-1B39-4AB8-9B1E-08AC9C7F7F6B}" srcOrd="5" destOrd="0" presId="urn:microsoft.com/office/officeart/2005/8/layout/cycle5"/>
    <dgm:cxn modelId="{C48D71FC-B900-48AC-B903-5A2FA190446D}" type="presParOf" srcId="{CA5D3E13-2BEF-4935-8E82-C910F62D7778}" destId="{72E7C1DB-C358-45BD-818D-E4B3BF05E5A2}" srcOrd="6" destOrd="0" presId="urn:microsoft.com/office/officeart/2005/8/layout/cycle5"/>
    <dgm:cxn modelId="{4E5F8461-34E8-463C-ADB4-E136D5C756CA}" type="presParOf" srcId="{CA5D3E13-2BEF-4935-8E82-C910F62D7778}" destId="{ADD0E7B9-10A0-4E88-964C-2A7F083F6BE0}" srcOrd="7" destOrd="0" presId="urn:microsoft.com/office/officeart/2005/8/layout/cycle5"/>
    <dgm:cxn modelId="{F4C5D58F-EC48-4694-A686-2CFC5E0DB810}" type="presParOf" srcId="{CA5D3E13-2BEF-4935-8E82-C910F62D7778}" destId="{A788D6BC-83C5-4F33-97EB-D62CB3F29597}" srcOrd="8" destOrd="0" presId="urn:microsoft.com/office/officeart/2005/8/layout/cycle5"/>
    <dgm:cxn modelId="{738746D0-5951-420B-A5F1-8EF13D874227}" type="presParOf" srcId="{CA5D3E13-2BEF-4935-8E82-C910F62D7778}" destId="{CD5D0C29-9158-4DB2-9295-238EB1C69A68}" srcOrd="9" destOrd="0" presId="urn:microsoft.com/office/officeart/2005/8/layout/cycle5"/>
    <dgm:cxn modelId="{2CF649C8-8E9B-41A6-AAA0-D49A901421F6}" type="presParOf" srcId="{CA5D3E13-2BEF-4935-8E82-C910F62D7778}" destId="{5234BF3B-73E5-455F-9C53-03240D65D2E7}" srcOrd="10" destOrd="0" presId="urn:microsoft.com/office/officeart/2005/8/layout/cycle5"/>
    <dgm:cxn modelId="{C113C509-9DA4-4735-BD7E-67E3B622F442}" type="presParOf" srcId="{CA5D3E13-2BEF-4935-8E82-C910F62D7778}" destId="{8EF42EAA-3CFE-46E3-976A-7DBB849F2F6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B3447-ACCA-4815-8F0D-8EA69D095B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EB3B2-C147-4A50-BA13-4EA66EDEEB7C}">
      <dgm:prSet custT="1"/>
      <dgm:spPr>
        <a:solidFill>
          <a:srgbClr val="68928A">
            <a:alpha val="74000"/>
          </a:srgbClr>
        </a:solidFill>
      </dgm:spPr>
      <dgm:t>
        <a:bodyPr/>
        <a:lstStyle/>
        <a:p>
          <a:pPr algn="ctr" rtl="0"/>
          <a:r>
            <a:rPr lang="ru-RU" sz="2000" b="1" dirty="0" smtClean="0"/>
            <a:t>В случае если участник ИС по состоянию здоровья или другим объективным причинам не может завершить ИС, он может покинуть аудиторию проведения ИС. </a:t>
          </a:r>
          <a:endParaRPr lang="ru-RU" sz="2000" b="1" dirty="0"/>
        </a:p>
      </dgm:t>
    </dgm:pt>
    <dgm:pt modelId="{FE2E2EC3-3733-4D88-B03C-3EFA84329ED7}" type="parTrans" cxnId="{6DA81F4B-2A94-4E08-9A44-B7022CCFB321}">
      <dgm:prSet/>
      <dgm:spPr/>
      <dgm:t>
        <a:bodyPr/>
        <a:lstStyle/>
        <a:p>
          <a:endParaRPr lang="ru-RU"/>
        </a:p>
      </dgm:t>
    </dgm:pt>
    <dgm:pt modelId="{256A64B5-7656-45DD-8B1B-D0B6CA71911B}" type="sibTrans" cxnId="{6DA81F4B-2A94-4E08-9A44-B7022CCFB321}">
      <dgm:prSet/>
      <dgm:spPr/>
      <dgm:t>
        <a:bodyPr/>
        <a:lstStyle/>
        <a:p>
          <a:endParaRPr lang="ru-RU"/>
        </a:p>
      </dgm:t>
    </dgm:pt>
    <dgm:pt modelId="{1A45A476-0B19-4B88-8E08-4650778EF965}">
      <dgm:prSet custT="1"/>
      <dgm:spPr>
        <a:solidFill>
          <a:srgbClr val="68928A">
            <a:alpha val="84000"/>
          </a:srgbClr>
        </a:solidFill>
      </dgm:spPr>
      <dgm:t>
        <a:bodyPr/>
        <a:lstStyle/>
        <a:p>
          <a:pPr algn="ctr" rtl="0"/>
          <a:r>
            <a:rPr lang="ru-RU" sz="2000" b="1" dirty="0" smtClean="0"/>
            <a:t>Ответственный организатор ОО составляет «Акт о досрочном завершении итогового собеседования по уважительным причинам», а собеседник вносит соответствующую отметку в форму «Ведомость учета проведения итогового собеседования в аудитории».</a:t>
          </a:r>
          <a:endParaRPr lang="ru-RU" sz="2000" b="1" dirty="0"/>
        </a:p>
      </dgm:t>
    </dgm:pt>
    <dgm:pt modelId="{AA3C810A-9919-4952-A4A6-75B8E78C757E}" type="parTrans" cxnId="{B02CCA30-8554-47F2-A600-DC4A3A4819B3}">
      <dgm:prSet/>
      <dgm:spPr/>
      <dgm:t>
        <a:bodyPr/>
        <a:lstStyle/>
        <a:p>
          <a:endParaRPr lang="ru-RU"/>
        </a:p>
      </dgm:t>
    </dgm:pt>
    <dgm:pt modelId="{7E862CA7-A6AC-497C-8BEA-99E184CCE6F8}" type="sibTrans" cxnId="{B02CCA30-8554-47F2-A600-DC4A3A4819B3}">
      <dgm:prSet/>
      <dgm:spPr/>
      <dgm:t>
        <a:bodyPr/>
        <a:lstStyle/>
        <a:p>
          <a:endParaRPr lang="ru-RU"/>
        </a:p>
      </dgm:t>
    </dgm:pt>
    <dgm:pt modelId="{D0414BE6-23BA-44CE-AD49-44067712B3D1}" type="pres">
      <dgm:prSet presAssocID="{3D5B3447-ACCA-4815-8F0D-8EA69D095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25F261-41F6-4A01-803A-A6902F7F53C1}" type="pres">
      <dgm:prSet presAssocID="{F0CEB3B2-C147-4A50-BA13-4EA66EDEEB7C}" presName="parentText" presStyleLbl="node1" presStyleIdx="0" presStyleCnt="2" custScaleY="70430" custLinFactY="-983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1CB3D-E829-4362-95A2-C3C1CCEC608F}" type="pres">
      <dgm:prSet presAssocID="{256A64B5-7656-45DD-8B1B-D0B6CA71911B}" presName="spacer" presStyleCnt="0"/>
      <dgm:spPr/>
    </dgm:pt>
    <dgm:pt modelId="{402104EA-9FF5-4685-B254-754ECC081EC2}" type="pres">
      <dgm:prSet presAssocID="{1A45A476-0B19-4B88-8E08-4650778EF965}" presName="parentText" presStyleLbl="node1" presStyleIdx="1" presStyleCnt="2" custScaleX="42914" custScaleY="213800" custLinFactY="30191" custLinFactNeighborX="-269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81F4B-2A94-4E08-9A44-B7022CCFB321}" srcId="{3D5B3447-ACCA-4815-8F0D-8EA69D095BA3}" destId="{F0CEB3B2-C147-4A50-BA13-4EA66EDEEB7C}" srcOrd="0" destOrd="0" parTransId="{FE2E2EC3-3733-4D88-B03C-3EFA84329ED7}" sibTransId="{256A64B5-7656-45DD-8B1B-D0B6CA71911B}"/>
    <dgm:cxn modelId="{B02CCA30-8554-47F2-A600-DC4A3A4819B3}" srcId="{3D5B3447-ACCA-4815-8F0D-8EA69D095BA3}" destId="{1A45A476-0B19-4B88-8E08-4650778EF965}" srcOrd="1" destOrd="0" parTransId="{AA3C810A-9919-4952-A4A6-75B8E78C757E}" sibTransId="{7E862CA7-A6AC-497C-8BEA-99E184CCE6F8}"/>
    <dgm:cxn modelId="{4C056CB9-081E-41BE-B313-8AC2864967DA}" type="presOf" srcId="{3D5B3447-ACCA-4815-8F0D-8EA69D095BA3}" destId="{D0414BE6-23BA-44CE-AD49-44067712B3D1}" srcOrd="0" destOrd="0" presId="urn:microsoft.com/office/officeart/2005/8/layout/vList2"/>
    <dgm:cxn modelId="{2D6ECE6A-2214-4EAF-BCA7-5203269B76EA}" type="presOf" srcId="{1A45A476-0B19-4B88-8E08-4650778EF965}" destId="{402104EA-9FF5-4685-B254-754ECC081EC2}" srcOrd="0" destOrd="0" presId="urn:microsoft.com/office/officeart/2005/8/layout/vList2"/>
    <dgm:cxn modelId="{B583D42F-B68D-4C49-8E56-9330FF6C5EED}" type="presOf" srcId="{F0CEB3B2-C147-4A50-BA13-4EA66EDEEB7C}" destId="{2825F261-41F6-4A01-803A-A6902F7F53C1}" srcOrd="0" destOrd="0" presId="urn:microsoft.com/office/officeart/2005/8/layout/vList2"/>
    <dgm:cxn modelId="{C0B45412-B915-43F5-9B70-4C505D1F8A30}" type="presParOf" srcId="{D0414BE6-23BA-44CE-AD49-44067712B3D1}" destId="{2825F261-41F6-4A01-803A-A6902F7F53C1}" srcOrd="0" destOrd="0" presId="urn:microsoft.com/office/officeart/2005/8/layout/vList2"/>
    <dgm:cxn modelId="{5D48669A-73B1-461F-9E90-8E642123244F}" type="presParOf" srcId="{D0414BE6-23BA-44CE-AD49-44067712B3D1}" destId="{4771CB3D-E829-4362-95A2-C3C1CCEC608F}" srcOrd="1" destOrd="0" presId="urn:microsoft.com/office/officeart/2005/8/layout/vList2"/>
    <dgm:cxn modelId="{684DDD2C-9178-4920-A027-D22A3B99A643}" type="presParOf" srcId="{D0414BE6-23BA-44CE-AD49-44067712B3D1}" destId="{402104EA-9FF5-4685-B254-754ECC081E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C0E0E9-C63C-4F36-B4D7-AEC31C863EB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F4BE8-5B9B-4A6F-B0E9-2727D0F5328D}">
      <dgm:prSet phldrT="[Текст]"/>
      <dgm:spPr>
        <a:solidFill>
          <a:srgbClr val="B6DCD6">
            <a:alpha val="90000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Ошибки проведения</a:t>
          </a:r>
          <a:endParaRPr lang="ru-RU" b="1" dirty="0">
            <a:solidFill>
              <a:srgbClr val="002060"/>
            </a:solidFill>
          </a:endParaRPr>
        </a:p>
      </dgm:t>
    </dgm:pt>
    <dgm:pt modelId="{2C711483-6BE3-49D9-97CB-C9257EE4B32A}" type="parTrans" cxnId="{F35F7A80-7710-469C-B2E5-5A1935B232FD}">
      <dgm:prSet/>
      <dgm:spPr/>
      <dgm:t>
        <a:bodyPr/>
        <a:lstStyle/>
        <a:p>
          <a:endParaRPr lang="ru-RU"/>
        </a:p>
      </dgm:t>
    </dgm:pt>
    <dgm:pt modelId="{BC849B36-99C8-4407-95C1-F6EEB5E3B925}" type="sibTrans" cxnId="{F35F7A80-7710-469C-B2E5-5A1935B232FD}">
      <dgm:prSet/>
      <dgm:spPr/>
      <dgm:t>
        <a:bodyPr/>
        <a:lstStyle/>
        <a:p>
          <a:endParaRPr lang="ru-RU"/>
        </a:p>
      </dgm:t>
    </dgm:pt>
    <dgm:pt modelId="{6009A14A-46B3-40B8-BC03-3C6B8575427E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Ошибки записи данных на </a:t>
          </a:r>
          <a:r>
            <a:rPr lang="ru-RU" sz="1800" b="1" dirty="0" err="1" smtClean="0"/>
            <a:t>эл</a:t>
          </a:r>
          <a:r>
            <a:rPr lang="ru-RU" sz="1800" b="1" dirty="0" smtClean="0"/>
            <a:t>. носитель (записан ярлык вместо файла, файл поврежден, низкое качество записи ответов - посторонний шум, звуки)</a:t>
          </a:r>
          <a:endParaRPr lang="ru-RU" sz="1800" b="1" dirty="0"/>
        </a:p>
      </dgm:t>
    </dgm:pt>
    <dgm:pt modelId="{BB0334AE-E402-4205-9AEE-9CB4E54ACCF3}" type="parTrans" cxnId="{49D8A7B1-5BC5-47DF-8874-D9F25C1E01E4}">
      <dgm:prSet/>
      <dgm:spPr/>
      <dgm:t>
        <a:bodyPr/>
        <a:lstStyle/>
        <a:p>
          <a:endParaRPr lang="ru-RU"/>
        </a:p>
      </dgm:t>
    </dgm:pt>
    <dgm:pt modelId="{DD124CB5-4078-44EF-B617-4BB35F820FAB}" type="sibTrans" cxnId="{49D8A7B1-5BC5-47DF-8874-D9F25C1E01E4}">
      <dgm:prSet/>
      <dgm:spPr/>
      <dgm:t>
        <a:bodyPr/>
        <a:lstStyle/>
        <a:p>
          <a:endParaRPr lang="ru-RU"/>
        </a:p>
      </dgm:t>
    </dgm:pt>
    <dgm:pt modelId="{88B14296-9FD3-448C-9C5D-79E847A38A10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Ошибки в заполнении специализированной формы (несоответствие с протоколом, лишние строчки, некорректно заполнен или отсутствуют номера аудиторий и вариантов) </a:t>
          </a:r>
          <a:endParaRPr lang="ru-RU" sz="1800" b="1" dirty="0">
            <a:solidFill>
              <a:schemeClr val="bg1"/>
            </a:solidFill>
          </a:endParaRPr>
        </a:p>
      </dgm:t>
    </dgm:pt>
    <dgm:pt modelId="{B851A39D-7068-4E99-91F2-23B14B25F67B}" type="parTrans" cxnId="{68AED93A-FC04-455A-818B-E0BED7A74194}">
      <dgm:prSet/>
      <dgm:spPr/>
      <dgm:t>
        <a:bodyPr/>
        <a:lstStyle/>
        <a:p>
          <a:endParaRPr lang="ru-RU"/>
        </a:p>
      </dgm:t>
    </dgm:pt>
    <dgm:pt modelId="{14D0E412-B04B-4941-A79D-290CB03DD8A2}" type="sibTrans" cxnId="{68AED93A-FC04-455A-818B-E0BED7A74194}">
      <dgm:prSet/>
      <dgm:spPr/>
      <dgm:t>
        <a:bodyPr/>
        <a:lstStyle/>
        <a:p>
          <a:endParaRPr lang="ru-RU"/>
        </a:p>
      </dgm:t>
    </dgm:pt>
    <dgm:pt modelId="{DFC6C233-3142-4FC4-9A6C-4AF08E6E2633}">
      <dgm:prSet phldrT="[Текст]"/>
      <dgm:spPr>
        <a:solidFill>
          <a:srgbClr val="B6DCD6">
            <a:alpha val="90000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Ошибки оформления</a:t>
          </a:r>
          <a:endParaRPr lang="ru-RU" b="1" dirty="0">
            <a:solidFill>
              <a:srgbClr val="002060"/>
            </a:solidFill>
          </a:endParaRPr>
        </a:p>
      </dgm:t>
    </dgm:pt>
    <dgm:pt modelId="{E966598F-97A2-4E7E-A66F-B643CD60D9AA}" type="parTrans" cxnId="{3D36336A-E689-43DE-AEB7-31B908753FDA}">
      <dgm:prSet/>
      <dgm:spPr/>
      <dgm:t>
        <a:bodyPr/>
        <a:lstStyle/>
        <a:p>
          <a:endParaRPr lang="ru-RU"/>
        </a:p>
      </dgm:t>
    </dgm:pt>
    <dgm:pt modelId="{BF2A5671-80F7-43F8-805B-D4A5F2908307}" type="sibTrans" cxnId="{3D36336A-E689-43DE-AEB7-31B908753FDA}">
      <dgm:prSet/>
      <dgm:spPr/>
      <dgm:t>
        <a:bodyPr/>
        <a:lstStyle/>
        <a:p>
          <a:endParaRPr lang="ru-RU"/>
        </a:p>
      </dgm:t>
    </dgm:pt>
    <dgm:pt modelId="{ED247D46-9044-4B54-806D-AC6A7C26472C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Неверно указано значение «общий балл»</a:t>
          </a:r>
          <a:endParaRPr lang="ru-RU" sz="1800" b="1" dirty="0"/>
        </a:p>
      </dgm:t>
    </dgm:pt>
    <dgm:pt modelId="{7F92C84D-4809-4E18-9F34-415ED2330ECD}" type="parTrans" cxnId="{DC1037D5-DE21-46F6-AC76-AE2A8CAF19B1}">
      <dgm:prSet/>
      <dgm:spPr/>
      <dgm:t>
        <a:bodyPr/>
        <a:lstStyle/>
        <a:p>
          <a:endParaRPr lang="ru-RU"/>
        </a:p>
      </dgm:t>
    </dgm:pt>
    <dgm:pt modelId="{83C6DD74-1A00-4641-8A7B-F51A8F95F67B}" type="sibTrans" cxnId="{DC1037D5-DE21-46F6-AC76-AE2A8CAF19B1}">
      <dgm:prSet/>
      <dgm:spPr/>
      <dgm:t>
        <a:bodyPr/>
        <a:lstStyle/>
        <a:p>
          <a:endParaRPr lang="ru-RU"/>
        </a:p>
      </dgm:t>
    </dgm:pt>
    <dgm:pt modelId="{33620590-6BC1-40C2-A1F4-94E673001349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Не заполнено поле зачет/незачет</a:t>
          </a:r>
          <a:endParaRPr lang="ru-RU" sz="1800" b="1" dirty="0"/>
        </a:p>
      </dgm:t>
    </dgm:pt>
    <dgm:pt modelId="{DEF6D699-8C8D-469C-AA70-54613A713714}" type="parTrans" cxnId="{757F9924-2F44-43D1-906C-FE743432C6C3}">
      <dgm:prSet/>
      <dgm:spPr/>
      <dgm:t>
        <a:bodyPr/>
        <a:lstStyle/>
        <a:p>
          <a:endParaRPr lang="ru-RU"/>
        </a:p>
      </dgm:t>
    </dgm:pt>
    <dgm:pt modelId="{AF935B7A-7D9E-449A-859D-AA4CCE754731}" type="sibTrans" cxnId="{757F9924-2F44-43D1-906C-FE743432C6C3}">
      <dgm:prSet/>
      <dgm:spPr/>
      <dgm:t>
        <a:bodyPr/>
        <a:lstStyle/>
        <a:p>
          <a:endParaRPr lang="ru-RU"/>
        </a:p>
      </dgm:t>
    </dgm:pt>
    <dgm:pt modelId="{97D75EA7-F167-437B-982A-82E0C39E7EA1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Не заполнены или некорректно заполнены сопроводительные бланки, к возвратным доставочным пакетам, их отсутствие</a:t>
          </a:r>
          <a:endParaRPr lang="ru-RU" sz="1800" b="1" dirty="0"/>
        </a:p>
      </dgm:t>
    </dgm:pt>
    <dgm:pt modelId="{8520F0E7-76C3-40DA-83E7-797BA882F486}" type="parTrans" cxnId="{E4B3878B-D00A-4204-BFCA-625B86B26C6D}">
      <dgm:prSet/>
      <dgm:spPr/>
      <dgm:t>
        <a:bodyPr/>
        <a:lstStyle/>
        <a:p>
          <a:endParaRPr lang="ru-RU"/>
        </a:p>
      </dgm:t>
    </dgm:pt>
    <dgm:pt modelId="{6EB57F46-1171-4038-840E-ADE7405AAD62}" type="sibTrans" cxnId="{E4B3878B-D00A-4204-BFCA-625B86B26C6D}">
      <dgm:prSet/>
      <dgm:spPr/>
      <dgm:t>
        <a:bodyPr/>
        <a:lstStyle/>
        <a:p>
          <a:endParaRPr lang="ru-RU"/>
        </a:p>
      </dgm:t>
    </dgm:pt>
    <dgm:pt modelId="{F4B2EAE5-D061-418C-B30A-7CAE7122C7A8}" type="pres">
      <dgm:prSet presAssocID="{9DC0E0E9-C63C-4F36-B4D7-AEC31C863EB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75F81-96CF-45F9-849F-3CC36C728D80}" type="pres">
      <dgm:prSet presAssocID="{9DC0E0E9-C63C-4F36-B4D7-AEC31C863EBD}" presName="dummyMaxCanvas" presStyleCnt="0"/>
      <dgm:spPr/>
    </dgm:pt>
    <dgm:pt modelId="{2A6CC673-4204-4875-897A-6A5AC7B50A82}" type="pres">
      <dgm:prSet presAssocID="{9DC0E0E9-C63C-4F36-B4D7-AEC31C863EBD}" presName="parentComposite" presStyleCnt="0"/>
      <dgm:spPr/>
    </dgm:pt>
    <dgm:pt modelId="{AE10BA3E-BAA8-48FB-BDE7-69405FA30E16}" type="pres">
      <dgm:prSet presAssocID="{9DC0E0E9-C63C-4F36-B4D7-AEC31C863EBD}" presName="parent1" presStyleLbl="alignAccFollowNode1" presStyleIdx="0" presStyleCnt="4" custScaleY="72642" custLinFactNeighborX="-461" custLinFactNeighborY="1127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F6DBA38-AF33-4E5D-BE00-534E4FD044AC}" type="pres">
      <dgm:prSet presAssocID="{9DC0E0E9-C63C-4F36-B4D7-AEC31C863EBD}" presName="parent2" presStyleLbl="alignAccFollowNode1" presStyleIdx="1" presStyleCnt="4" custScaleY="66084" custLinFactNeighborX="31344" custLinFactNeighborY="1079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48BF8B6-739B-4C95-8B29-CE5B493550F3}" type="pres">
      <dgm:prSet presAssocID="{9DC0E0E9-C63C-4F36-B4D7-AEC31C863EBD}" presName="childrenComposite" presStyleCnt="0"/>
      <dgm:spPr/>
    </dgm:pt>
    <dgm:pt modelId="{627BAB30-9004-430C-9140-425E9676747B}" type="pres">
      <dgm:prSet presAssocID="{9DC0E0E9-C63C-4F36-B4D7-AEC31C863EBD}" presName="dummyMaxCanvas_ChildArea" presStyleCnt="0"/>
      <dgm:spPr/>
    </dgm:pt>
    <dgm:pt modelId="{5BA40B8C-3874-4911-BE58-14F1A64BA818}" type="pres">
      <dgm:prSet presAssocID="{9DC0E0E9-C63C-4F36-B4D7-AEC31C863EBD}" presName="fulcrum" presStyleLbl="alignAccFollowNode1" presStyleIdx="2" presStyleCnt="4"/>
      <dgm:spPr>
        <a:solidFill>
          <a:srgbClr val="C8D2AE">
            <a:alpha val="90000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DC9E7668-5119-4861-912D-4CD7A871D77F}" type="pres">
      <dgm:prSet presAssocID="{9DC0E0E9-C63C-4F36-B4D7-AEC31C863EBD}" presName="balance_23" presStyleLbl="alignAccFollowNode1" presStyleIdx="3" presStyleCnt="4" custLinFactNeighborX="-758" custLinFactNeighborY="-709">
        <dgm:presLayoutVars>
          <dgm:bulletEnabled val="1"/>
        </dgm:presLayoutVars>
      </dgm:prSet>
      <dgm:spPr>
        <a:solidFill>
          <a:srgbClr val="C8D2AE">
            <a:alpha val="89804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E9FC619D-B120-4380-8FB5-B2C4423644AA}" type="pres">
      <dgm:prSet presAssocID="{9DC0E0E9-C63C-4F36-B4D7-AEC31C863EBD}" presName="right_23_1" presStyleLbl="node1" presStyleIdx="0" presStyleCnt="5" custScaleX="182546" custScaleY="105070" custLinFactNeighborX="29218" custLinFactNeighborY="9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9D86C-4522-450B-9CD1-193BAFEEF52C}" type="pres">
      <dgm:prSet presAssocID="{9DC0E0E9-C63C-4F36-B4D7-AEC31C863EBD}" presName="right_23_2" presStyleLbl="node1" presStyleIdx="1" presStyleCnt="5" custScaleX="182639" custScaleY="107599" custLinFactNeighborX="25328" custLinFactNeighborY="2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1030-924A-49FA-BE06-74DBFE62D171}" type="pres">
      <dgm:prSet presAssocID="{9DC0E0E9-C63C-4F36-B4D7-AEC31C863EBD}" presName="right_23_3" presStyleLbl="node1" presStyleIdx="2" presStyleCnt="5" custScaleX="186799" custScaleY="154680" custLinFactNeighborX="27257" custLinFactNeighborY="-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D5287-64CF-489E-A7E9-1EE810A57CDC}" type="pres">
      <dgm:prSet presAssocID="{9DC0E0E9-C63C-4F36-B4D7-AEC31C863EBD}" presName="left_23_1" presStyleLbl="node1" presStyleIdx="3" presStyleCnt="5" custScaleX="179112" custScaleY="158405" custLinFactNeighborX="-16207" custLinFactNeighborY="-25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C00F5-16B0-4600-B928-1CB9674D3A53}" type="pres">
      <dgm:prSet presAssocID="{9DC0E0E9-C63C-4F36-B4D7-AEC31C863EBD}" presName="left_23_2" presStyleLbl="node1" presStyleIdx="4" presStyleCnt="5" custScaleX="172334" custScaleY="160622" custLinFactNeighborX="-14756" custLinFactNeighborY="-7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4CB63-2442-4D3F-90B2-7688C942FBBA}" type="presOf" srcId="{9DC0E0E9-C63C-4F36-B4D7-AEC31C863EBD}" destId="{F4B2EAE5-D061-418C-B30A-7CAE7122C7A8}" srcOrd="0" destOrd="0" presId="urn:microsoft.com/office/officeart/2005/8/layout/balance1"/>
    <dgm:cxn modelId="{68AED93A-FC04-455A-818B-E0BED7A74194}" srcId="{1AAF4BE8-5B9B-4A6F-B0E9-2727D0F5328D}" destId="{88B14296-9FD3-448C-9C5D-79E847A38A10}" srcOrd="1" destOrd="0" parTransId="{B851A39D-7068-4E99-91F2-23B14B25F67B}" sibTransId="{14D0E412-B04B-4941-A79D-290CB03DD8A2}"/>
    <dgm:cxn modelId="{49D8A7B1-5BC5-47DF-8874-D9F25C1E01E4}" srcId="{1AAF4BE8-5B9B-4A6F-B0E9-2727D0F5328D}" destId="{6009A14A-46B3-40B8-BC03-3C6B8575427E}" srcOrd="0" destOrd="0" parTransId="{BB0334AE-E402-4205-9AEE-9CB4E54ACCF3}" sibTransId="{DD124CB5-4078-44EF-B617-4BB35F820FAB}"/>
    <dgm:cxn modelId="{F35F7A80-7710-469C-B2E5-5A1935B232FD}" srcId="{9DC0E0E9-C63C-4F36-B4D7-AEC31C863EBD}" destId="{1AAF4BE8-5B9B-4A6F-B0E9-2727D0F5328D}" srcOrd="0" destOrd="0" parTransId="{2C711483-6BE3-49D9-97CB-C9257EE4B32A}" sibTransId="{BC849B36-99C8-4407-95C1-F6EEB5E3B925}"/>
    <dgm:cxn modelId="{DC1037D5-DE21-46F6-AC76-AE2A8CAF19B1}" srcId="{DFC6C233-3142-4FC4-9A6C-4AF08E6E2633}" destId="{ED247D46-9044-4B54-806D-AC6A7C26472C}" srcOrd="0" destOrd="0" parTransId="{7F92C84D-4809-4E18-9F34-415ED2330ECD}" sibTransId="{83C6DD74-1A00-4641-8A7B-F51A8F95F67B}"/>
    <dgm:cxn modelId="{C25BABAA-D0A0-493A-A147-F87A60E6D796}" type="presOf" srcId="{33620590-6BC1-40C2-A1F4-94E673001349}" destId="{E639D86C-4522-450B-9CD1-193BAFEEF52C}" srcOrd="0" destOrd="0" presId="urn:microsoft.com/office/officeart/2005/8/layout/balance1"/>
    <dgm:cxn modelId="{3D36336A-E689-43DE-AEB7-31B908753FDA}" srcId="{9DC0E0E9-C63C-4F36-B4D7-AEC31C863EBD}" destId="{DFC6C233-3142-4FC4-9A6C-4AF08E6E2633}" srcOrd="1" destOrd="0" parTransId="{E966598F-97A2-4E7E-A66F-B643CD60D9AA}" sibTransId="{BF2A5671-80F7-43F8-805B-D4A5F2908307}"/>
    <dgm:cxn modelId="{C181A560-2C4C-4F5A-8743-0556BCC4DE83}" type="presOf" srcId="{6009A14A-46B3-40B8-BC03-3C6B8575427E}" destId="{E6DD5287-64CF-489E-A7E9-1EE810A57CDC}" srcOrd="0" destOrd="0" presId="urn:microsoft.com/office/officeart/2005/8/layout/balance1"/>
    <dgm:cxn modelId="{64EF2422-BBF9-4196-8ADF-23A7601A4665}" type="presOf" srcId="{ED247D46-9044-4B54-806D-AC6A7C26472C}" destId="{E9FC619D-B120-4380-8FB5-B2C4423644AA}" srcOrd="0" destOrd="0" presId="urn:microsoft.com/office/officeart/2005/8/layout/balance1"/>
    <dgm:cxn modelId="{757F9924-2F44-43D1-906C-FE743432C6C3}" srcId="{DFC6C233-3142-4FC4-9A6C-4AF08E6E2633}" destId="{33620590-6BC1-40C2-A1F4-94E673001349}" srcOrd="1" destOrd="0" parTransId="{DEF6D699-8C8D-469C-AA70-54613A713714}" sibTransId="{AF935B7A-7D9E-449A-859D-AA4CCE754731}"/>
    <dgm:cxn modelId="{3AA81600-4056-444E-B1E4-D8E7660A96C7}" type="presOf" srcId="{DFC6C233-3142-4FC4-9A6C-4AF08E6E2633}" destId="{3F6DBA38-AF33-4E5D-BE00-534E4FD044AC}" srcOrd="0" destOrd="0" presId="urn:microsoft.com/office/officeart/2005/8/layout/balance1"/>
    <dgm:cxn modelId="{1790AEFF-35BD-48BB-A61E-407784C6ACC6}" type="presOf" srcId="{88B14296-9FD3-448C-9C5D-79E847A38A10}" destId="{910C00F5-16B0-4600-B928-1CB9674D3A53}" srcOrd="0" destOrd="0" presId="urn:microsoft.com/office/officeart/2005/8/layout/balance1"/>
    <dgm:cxn modelId="{0FD9D3AF-0758-428A-B1EA-5619BADD1926}" type="presOf" srcId="{1AAF4BE8-5B9B-4A6F-B0E9-2727D0F5328D}" destId="{AE10BA3E-BAA8-48FB-BDE7-69405FA30E16}" srcOrd="0" destOrd="0" presId="urn:microsoft.com/office/officeart/2005/8/layout/balance1"/>
    <dgm:cxn modelId="{E0000651-6857-4580-85FA-9D00991F7F4E}" type="presOf" srcId="{97D75EA7-F167-437B-982A-82E0C39E7EA1}" destId="{30631030-924A-49FA-BE06-74DBFE62D171}" srcOrd="0" destOrd="0" presId="urn:microsoft.com/office/officeart/2005/8/layout/balance1"/>
    <dgm:cxn modelId="{E4B3878B-D00A-4204-BFCA-625B86B26C6D}" srcId="{DFC6C233-3142-4FC4-9A6C-4AF08E6E2633}" destId="{97D75EA7-F167-437B-982A-82E0C39E7EA1}" srcOrd="2" destOrd="0" parTransId="{8520F0E7-76C3-40DA-83E7-797BA882F486}" sibTransId="{6EB57F46-1171-4038-840E-ADE7405AAD62}"/>
    <dgm:cxn modelId="{3A97C53C-5BCF-47C2-91A4-4FCBDA04F971}" type="presParOf" srcId="{F4B2EAE5-D061-418C-B30A-7CAE7122C7A8}" destId="{B6F75F81-96CF-45F9-849F-3CC36C728D80}" srcOrd="0" destOrd="0" presId="urn:microsoft.com/office/officeart/2005/8/layout/balance1"/>
    <dgm:cxn modelId="{1275021D-1EEA-4C4F-B71E-171015AAD864}" type="presParOf" srcId="{F4B2EAE5-D061-418C-B30A-7CAE7122C7A8}" destId="{2A6CC673-4204-4875-897A-6A5AC7B50A82}" srcOrd="1" destOrd="0" presId="urn:microsoft.com/office/officeart/2005/8/layout/balance1"/>
    <dgm:cxn modelId="{ADA17B70-5AD7-4D07-A407-13B11C11F8FB}" type="presParOf" srcId="{2A6CC673-4204-4875-897A-6A5AC7B50A82}" destId="{AE10BA3E-BAA8-48FB-BDE7-69405FA30E16}" srcOrd="0" destOrd="0" presId="urn:microsoft.com/office/officeart/2005/8/layout/balance1"/>
    <dgm:cxn modelId="{AE92A1F8-B99A-4964-AAC7-44527BAAF67F}" type="presParOf" srcId="{2A6CC673-4204-4875-897A-6A5AC7B50A82}" destId="{3F6DBA38-AF33-4E5D-BE00-534E4FD044AC}" srcOrd="1" destOrd="0" presId="urn:microsoft.com/office/officeart/2005/8/layout/balance1"/>
    <dgm:cxn modelId="{3F82C30B-AC76-4D11-B5CE-35C6D7A423DA}" type="presParOf" srcId="{F4B2EAE5-D061-418C-B30A-7CAE7122C7A8}" destId="{348BF8B6-739B-4C95-8B29-CE5B493550F3}" srcOrd="2" destOrd="0" presId="urn:microsoft.com/office/officeart/2005/8/layout/balance1"/>
    <dgm:cxn modelId="{CD02350F-EE34-4090-B9EE-1ACA38F29D59}" type="presParOf" srcId="{348BF8B6-739B-4C95-8B29-CE5B493550F3}" destId="{627BAB30-9004-430C-9140-425E9676747B}" srcOrd="0" destOrd="0" presId="urn:microsoft.com/office/officeart/2005/8/layout/balance1"/>
    <dgm:cxn modelId="{43247CA8-F4E0-4B82-AA09-C898245055DC}" type="presParOf" srcId="{348BF8B6-739B-4C95-8B29-CE5B493550F3}" destId="{5BA40B8C-3874-4911-BE58-14F1A64BA818}" srcOrd="1" destOrd="0" presId="urn:microsoft.com/office/officeart/2005/8/layout/balance1"/>
    <dgm:cxn modelId="{4FA7D26E-C2FC-49D2-9D82-574B9DA3408D}" type="presParOf" srcId="{348BF8B6-739B-4C95-8B29-CE5B493550F3}" destId="{DC9E7668-5119-4861-912D-4CD7A871D77F}" srcOrd="2" destOrd="0" presId="urn:microsoft.com/office/officeart/2005/8/layout/balance1"/>
    <dgm:cxn modelId="{168F2D71-291F-4C0D-92EF-4B89CE3C31B5}" type="presParOf" srcId="{348BF8B6-739B-4C95-8B29-CE5B493550F3}" destId="{E9FC619D-B120-4380-8FB5-B2C4423644AA}" srcOrd="3" destOrd="0" presId="urn:microsoft.com/office/officeart/2005/8/layout/balance1"/>
    <dgm:cxn modelId="{7E2ABD55-A768-4AE8-BD48-66860EB2E300}" type="presParOf" srcId="{348BF8B6-739B-4C95-8B29-CE5B493550F3}" destId="{E639D86C-4522-450B-9CD1-193BAFEEF52C}" srcOrd="4" destOrd="0" presId="urn:microsoft.com/office/officeart/2005/8/layout/balance1"/>
    <dgm:cxn modelId="{D1031BF1-2759-4A71-96D2-ED8B18D3A29A}" type="presParOf" srcId="{348BF8B6-739B-4C95-8B29-CE5B493550F3}" destId="{30631030-924A-49FA-BE06-74DBFE62D171}" srcOrd="5" destOrd="0" presId="urn:microsoft.com/office/officeart/2005/8/layout/balance1"/>
    <dgm:cxn modelId="{158DAFF3-9B92-4791-A319-585DB8E2ED11}" type="presParOf" srcId="{348BF8B6-739B-4C95-8B29-CE5B493550F3}" destId="{E6DD5287-64CF-489E-A7E9-1EE810A57CDC}" srcOrd="6" destOrd="0" presId="urn:microsoft.com/office/officeart/2005/8/layout/balance1"/>
    <dgm:cxn modelId="{B3755B14-63C8-4EC4-95BF-1ABF1E260019}" type="presParOf" srcId="{348BF8B6-739B-4C95-8B29-CE5B493550F3}" destId="{910C00F5-16B0-4600-B928-1CB9674D3A5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7EFA4D-A2F1-4980-865D-F0A662323274}">
      <dsp:nvSpPr>
        <dsp:cNvPr id="0" name=""/>
        <dsp:cNvSpPr/>
      </dsp:nvSpPr>
      <dsp:spPr>
        <a:xfrm>
          <a:off x="3024336" y="0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Помещение для получения КИМ ИС, материалов, внесения результатов в специализированную форму </a:t>
          </a:r>
          <a:endParaRPr lang="ru-RU" sz="1600" kern="1200" dirty="0"/>
        </a:p>
      </dsp:txBody>
      <dsp:txXfrm>
        <a:off x="3024336" y="0"/>
        <a:ext cx="4536504" cy="870284"/>
      </dsp:txXfrm>
    </dsp:sp>
    <dsp:sp modelId="{ECCCBDFD-3D71-4235-9F06-12CAB8AE9BD1}">
      <dsp:nvSpPr>
        <dsp:cNvPr id="0" name=""/>
        <dsp:cNvSpPr/>
      </dsp:nvSpPr>
      <dsp:spPr>
        <a:xfrm>
          <a:off x="0" y="0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ШТАБ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3024336" cy="870284"/>
      </dsp:txXfrm>
    </dsp:sp>
    <dsp:sp modelId="{A36A3BFA-0EC5-4746-B45E-0AFB1C75590A}">
      <dsp:nvSpPr>
        <dsp:cNvPr id="0" name=""/>
        <dsp:cNvSpPr/>
      </dsp:nvSpPr>
      <dsp:spPr>
        <a:xfrm>
          <a:off x="3024336" y="958409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Учебные кабинеты проведения ИС, в которых участники проходят процедуру ИС</a:t>
          </a:r>
          <a:endParaRPr lang="ru-RU" sz="3700" kern="1200" dirty="0"/>
        </a:p>
      </dsp:txBody>
      <dsp:txXfrm>
        <a:off x="3024336" y="958409"/>
        <a:ext cx="4536504" cy="870284"/>
      </dsp:txXfrm>
    </dsp:sp>
    <dsp:sp modelId="{6AB4905C-B1BE-4048-9FFF-4DD33CC54059}">
      <dsp:nvSpPr>
        <dsp:cNvPr id="0" name=""/>
        <dsp:cNvSpPr/>
      </dsp:nvSpPr>
      <dsp:spPr>
        <a:xfrm>
          <a:off x="0" y="958409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</a:rPr>
            <a:t>АУДИТОРИИ ПРОВЕДЕНИЯ И ОЦЕНИВАНИЯ ИС</a:t>
          </a:r>
          <a:endParaRPr lang="en-US" sz="1700" b="1" kern="1200" dirty="0"/>
        </a:p>
      </dsp:txBody>
      <dsp:txXfrm>
        <a:off x="0" y="958409"/>
        <a:ext cx="3024336" cy="870284"/>
      </dsp:txXfrm>
    </dsp:sp>
    <dsp:sp modelId="{844E53E3-428D-4D1D-AC5C-5AAC78352CA5}">
      <dsp:nvSpPr>
        <dsp:cNvPr id="0" name=""/>
        <dsp:cNvSpPr/>
      </dsp:nvSpPr>
      <dsp:spPr>
        <a:xfrm>
          <a:off x="3024336" y="1915722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Учебные кабинеты, в которых участники ИС ожидают очереди для участия в ИС</a:t>
          </a:r>
          <a:endParaRPr lang="ru-RU" sz="3700" kern="1200" dirty="0"/>
        </a:p>
      </dsp:txBody>
      <dsp:txXfrm>
        <a:off x="3024336" y="1915722"/>
        <a:ext cx="4536504" cy="870284"/>
      </dsp:txXfrm>
    </dsp:sp>
    <dsp:sp modelId="{780F1B2B-0995-4CC6-AC02-4021C02238D5}">
      <dsp:nvSpPr>
        <dsp:cNvPr id="0" name=""/>
        <dsp:cNvSpPr/>
      </dsp:nvSpPr>
      <dsp:spPr>
        <a:xfrm>
          <a:off x="0" y="1915722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АУДИТРИИ ОЖИДАНИЯ ИС (ПО РЕШЕНИЮ ОО)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1915722"/>
        <a:ext cx="3024336" cy="870284"/>
      </dsp:txXfrm>
    </dsp:sp>
    <dsp:sp modelId="{1DD033FC-EB51-47BD-A712-462CB6AF4135}">
      <dsp:nvSpPr>
        <dsp:cNvPr id="0" name=""/>
        <dsp:cNvSpPr/>
      </dsp:nvSpPr>
      <dsp:spPr>
        <a:xfrm>
          <a:off x="3024336" y="2873034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Помещение, в которых участники ИС оставляет личные вещи, запрещенные к использованию на ИС</a:t>
          </a:r>
          <a:endParaRPr lang="ru-RU" sz="1600" kern="1200" dirty="0"/>
        </a:p>
      </dsp:txBody>
      <dsp:txXfrm>
        <a:off x="3024336" y="2873034"/>
        <a:ext cx="4536504" cy="870284"/>
      </dsp:txXfrm>
    </dsp:sp>
    <dsp:sp modelId="{9093DC31-3D3F-4B0D-9817-5768EF339A73}">
      <dsp:nvSpPr>
        <dsp:cNvPr id="0" name=""/>
        <dsp:cNvSpPr/>
      </dsp:nvSpPr>
      <dsp:spPr>
        <a:xfrm>
          <a:off x="0" y="2873034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МЕСТА ХРАНЕНИЯ ЛИЧНЫХ ВЕЩЕЙ УЧАСТНИКОВ ИС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2873034"/>
        <a:ext cx="3024336" cy="8702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820B4-9E9B-4F08-89E3-D91CC2F7EE21}">
      <dsp:nvSpPr>
        <dsp:cNvPr id="0" name=""/>
        <dsp:cNvSpPr/>
      </dsp:nvSpPr>
      <dsp:spPr>
        <a:xfrm>
          <a:off x="0" y="349754"/>
          <a:ext cx="3667555" cy="571405"/>
        </a:xfrm>
        <a:prstGeom prst="roundRect">
          <a:avLst>
            <a:gd name="adj" fmla="val 10000"/>
          </a:avLst>
        </a:prstGeom>
        <a:solidFill>
          <a:srgbClr val="7FB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ШТАБ</a:t>
          </a:r>
          <a:endParaRPr lang="ru-RU" sz="2300" b="1" kern="1200" dirty="0"/>
        </a:p>
      </dsp:txBody>
      <dsp:txXfrm>
        <a:off x="0" y="349754"/>
        <a:ext cx="3667555" cy="571405"/>
      </dsp:txXfrm>
    </dsp:sp>
    <dsp:sp modelId="{A26A30C3-A02B-4B94-B64F-0DFDE9AA24F6}">
      <dsp:nvSpPr>
        <dsp:cNvPr id="0" name=""/>
        <dsp:cNvSpPr/>
      </dsp:nvSpPr>
      <dsp:spPr>
        <a:xfrm>
          <a:off x="366755" y="921159"/>
          <a:ext cx="416417" cy="663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286"/>
              </a:lnTo>
              <a:lnTo>
                <a:pt x="416417" y="66328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661BC-3AB8-4847-919D-5C7CED927E9F}">
      <dsp:nvSpPr>
        <dsp:cNvPr id="0" name=""/>
        <dsp:cNvSpPr/>
      </dsp:nvSpPr>
      <dsp:spPr>
        <a:xfrm>
          <a:off x="783172" y="1360899"/>
          <a:ext cx="2349113" cy="447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ТЕЛЕФОННАЯ СВЯЗЬ</a:t>
          </a:r>
          <a:endParaRPr lang="ru-RU" sz="1800" b="1" kern="1200" dirty="0"/>
        </a:p>
      </dsp:txBody>
      <dsp:txXfrm>
        <a:off x="783172" y="1360899"/>
        <a:ext cx="2349113" cy="447093"/>
      </dsp:txXfrm>
    </dsp:sp>
    <dsp:sp modelId="{965C8633-BE7E-4E60-9F05-6A5DC94D73BB}">
      <dsp:nvSpPr>
        <dsp:cNvPr id="0" name=""/>
        <dsp:cNvSpPr/>
      </dsp:nvSpPr>
      <dsp:spPr>
        <a:xfrm>
          <a:off x="366755" y="921159"/>
          <a:ext cx="397580" cy="2399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425"/>
              </a:lnTo>
              <a:lnTo>
                <a:pt x="397580" y="239942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B498-688D-41DD-8C5D-32CD9A6B36DE}">
      <dsp:nvSpPr>
        <dsp:cNvPr id="0" name=""/>
        <dsp:cNvSpPr/>
      </dsp:nvSpPr>
      <dsp:spPr>
        <a:xfrm>
          <a:off x="764336" y="2151111"/>
          <a:ext cx="2378776" cy="2338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ПК с выходом в сеть «Интернет» для: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получения КИМ ИС, критериев оценивания и др. материалов;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внесения результатов в ЛК</a:t>
          </a:r>
          <a:endParaRPr lang="ru-RU" sz="1700" b="1" kern="1200" dirty="0"/>
        </a:p>
      </dsp:txBody>
      <dsp:txXfrm>
        <a:off x="764336" y="2151111"/>
        <a:ext cx="2378776" cy="2338947"/>
      </dsp:txXfrm>
    </dsp:sp>
    <dsp:sp modelId="{94E8088E-B5DE-46BC-A590-66C051FAE4EB}">
      <dsp:nvSpPr>
        <dsp:cNvPr id="0" name=""/>
        <dsp:cNvSpPr/>
      </dsp:nvSpPr>
      <dsp:spPr>
        <a:xfrm>
          <a:off x="366755" y="921159"/>
          <a:ext cx="416417" cy="409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5633"/>
              </a:lnTo>
              <a:lnTo>
                <a:pt x="416417" y="409563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F9845-7563-4505-82CD-A785A4420604}">
      <dsp:nvSpPr>
        <dsp:cNvPr id="0" name=""/>
        <dsp:cNvSpPr/>
      </dsp:nvSpPr>
      <dsp:spPr>
        <a:xfrm>
          <a:off x="783172" y="4816104"/>
          <a:ext cx="2344683" cy="401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Принтер</a:t>
          </a:r>
          <a:endParaRPr lang="ru-RU" sz="1800" b="1" kern="1200" dirty="0"/>
        </a:p>
      </dsp:txBody>
      <dsp:txXfrm>
        <a:off x="783172" y="4816104"/>
        <a:ext cx="2344683" cy="401377"/>
      </dsp:txXfrm>
    </dsp:sp>
    <dsp:sp modelId="{48F2220D-3F0F-443F-B45C-35E8D26C6460}">
      <dsp:nvSpPr>
        <dsp:cNvPr id="0" name=""/>
        <dsp:cNvSpPr/>
      </dsp:nvSpPr>
      <dsp:spPr>
        <a:xfrm>
          <a:off x="4670121" y="242533"/>
          <a:ext cx="3667555" cy="899944"/>
        </a:xfrm>
        <a:prstGeom prst="roundRect">
          <a:avLst>
            <a:gd name="adj" fmla="val 10000"/>
          </a:avLst>
        </a:prstGeom>
        <a:solidFill>
          <a:srgbClr val="7FB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АУДИТОРИЯ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ПРОВЕДЕНИЯ</a:t>
          </a:r>
          <a:endParaRPr lang="ru-RU" sz="2300" b="1" kern="1200" dirty="0"/>
        </a:p>
      </dsp:txBody>
      <dsp:txXfrm>
        <a:off x="4670121" y="242533"/>
        <a:ext cx="3667555" cy="899944"/>
      </dsp:txXfrm>
    </dsp:sp>
    <dsp:sp modelId="{FA995517-A6BF-424A-B8D8-234EEFA847EC}">
      <dsp:nvSpPr>
        <dsp:cNvPr id="0" name=""/>
        <dsp:cNvSpPr/>
      </dsp:nvSpPr>
      <dsp:spPr>
        <a:xfrm>
          <a:off x="5036877" y="1142478"/>
          <a:ext cx="188527" cy="101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976"/>
              </a:lnTo>
              <a:lnTo>
                <a:pt x="188527" y="101697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50233-CB35-4267-A252-EAF413F41D6C}">
      <dsp:nvSpPr>
        <dsp:cNvPr id="0" name=""/>
        <dsp:cNvSpPr/>
      </dsp:nvSpPr>
      <dsp:spPr>
        <a:xfrm>
          <a:off x="5225404" y="1248782"/>
          <a:ext cx="2543141" cy="1821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Рабочее место, с установленным ПО «</a:t>
          </a:r>
          <a:r>
            <a:rPr lang="ru-RU" sz="1800" b="1" kern="1200" dirty="0" smtClean="0"/>
            <a:t>Автономная </a:t>
          </a:r>
          <a:r>
            <a:rPr lang="ru-RU" sz="1800" b="1" kern="1200" dirty="0" smtClean="0"/>
            <a:t>станция записи» с оборудованием (микрофоном, гарнитура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5225404" y="1248782"/>
        <a:ext cx="2543141" cy="1821344"/>
      </dsp:txXfrm>
    </dsp:sp>
    <dsp:sp modelId="{5EA06694-3314-42FC-A375-BB3BCEF3C05A}">
      <dsp:nvSpPr>
        <dsp:cNvPr id="0" name=""/>
        <dsp:cNvSpPr/>
      </dsp:nvSpPr>
      <dsp:spPr>
        <a:xfrm>
          <a:off x="5036877" y="1142478"/>
          <a:ext cx="743824" cy="2667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569"/>
              </a:lnTo>
              <a:lnTo>
                <a:pt x="743824" y="266756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F90F1-45A8-4403-ABFA-49E08722DA05}">
      <dsp:nvSpPr>
        <dsp:cNvPr id="0" name=""/>
        <dsp:cNvSpPr/>
      </dsp:nvSpPr>
      <dsp:spPr>
        <a:xfrm>
          <a:off x="5780701" y="3587637"/>
          <a:ext cx="1141842" cy="444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Часы</a:t>
          </a:r>
          <a:endParaRPr lang="ru-RU" sz="1800" b="1" kern="1200" dirty="0"/>
        </a:p>
      </dsp:txBody>
      <dsp:txXfrm>
        <a:off x="5780701" y="3587637"/>
        <a:ext cx="1141842" cy="444819"/>
      </dsp:txXfrm>
    </dsp:sp>
    <dsp:sp modelId="{E40B518C-5EE6-4C9F-B0BB-2844DC495DE7}">
      <dsp:nvSpPr>
        <dsp:cNvPr id="0" name=""/>
        <dsp:cNvSpPr/>
      </dsp:nvSpPr>
      <dsp:spPr>
        <a:xfrm>
          <a:off x="5036877" y="1142478"/>
          <a:ext cx="92730" cy="390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1958"/>
              </a:lnTo>
              <a:lnTo>
                <a:pt x="92730" y="3901958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F83CE-F4EC-4BEC-9CA8-E8BCC36A0BC5}">
      <dsp:nvSpPr>
        <dsp:cNvPr id="0" name=""/>
        <dsp:cNvSpPr/>
      </dsp:nvSpPr>
      <dsp:spPr>
        <a:xfrm>
          <a:off x="5129608" y="4472252"/>
          <a:ext cx="2719272" cy="1144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Аудитории должны быть изолированы от остальных учебных кабинетов</a:t>
          </a:r>
          <a:endParaRPr lang="ru-RU" sz="1800" b="1" kern="1200" dirty="0"/>
        </a:p>
      </dsp:txBody>
      <dsp:txXfrm>
        <a:off x="5129608" y="4472252"/>
        <a:ext cx="2719272" cy="11443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1E7A84-99A7-4C39-96C9-9FCC075E10E9}">
      <dsp:nvSpPr>
        <dsp:cNvPr id="0" name=""/>
        <dsp:cNvSpPr/>
      </dsp:nvSpPr>
      <dsp:spPr>
        <a:xfrm>
          <a:off x="0" y="0"/>
          <a:ext cx="8424936" cy="720276"/>
        </a:xfrm>
        <a:prstGeom prst="roundRect">
          <a:avLst/>
        </a:prstGeom>
        <a:solidFill>
          <a:srgbClr val="9ACAC1">
            <a:alpha val="9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Подготовить рабочие места в ШТАБЕ </a:t>
          </a:r>
          <a:endParaRPr lang="ru-RU" sz="3200" b="1" kern="1200" dirty="0"/>
        </a:p>
      </dsp:txBody>
      <dsp:txXfrm>
        <a:off x="0" y="0"/>
        <a:ext cx="8424936" cy="720276"/>
      </dsp:txXfrm>
    </dsp:sp>
    <dsp:sp modelId="{50C36532-6F89-407B-8F9C-68B075DCE6A7}">
      <dsp:nvSpPr>
        <dsp:cNvPr id="0" name=""/>
        <dsp:cNvSpPr/>
      </dsp:nvSpPr>
      <dsp:spPr>
        <a:xfrm>
          <a:off x="0" y="667081"/>
          <a:ext cx="8424936" cy="286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Получить от РЦОИ по защищенному каналу связи: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            Дистрибутив ПО «Автономная станция записи»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            Дистрибутив ПО «Автономная станция прослушивания»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            Сведения об участниках ИС (Форма ИС-1)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Установить ПО «Автономная станция прослушивания» на компьютер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Убедиться в работоспособности техники и ПО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Внести аудитории в  </a:t>
          </a:r>
          <a:r>
            <a:rPr lang="en-US" sz="2000" b="1" kern="1200" dirty="0" smtClean="0">
              <a:solidFill>
                <a:srgbClr val="002060"/>
              </a:solidFill>
            </a:rPr>
            <a:t>web-</a:t>
          </a:r>
          <a:r>
            <a:rPr lang="ru-RU" sz="2000" b="1" kern="1200" dirty="0" smtClean="0">
              <a:solidFill>
                <a:srgbClr val="002060"/>
              </a:solidFill>
            </a:rPr>
            <a:t>сервис «Автоматизированная информационная система проведения итогового собеседования по русскому языку в </a:t>
          </a:r>
          <a:r>
            <a:rPr lang="ru-RU" sz="2000" b="1" kern="1200" dirty="0" err="1" smtClean="0">
              <a:solidFill>
                <a:srgbClr val="002060"/>
              </a:solidFill>
            </a:rPr>
            <a:t>онлайн</a:t>
          </a:r>
          <a:r>
            <a:rPr lang="ru-RU" sz="2000" b="1" kern="1200" dirty="0" smtClean="0">
              <a:solidFill>
                <a:srgbClr val="002060"/>
              </a:solidFill>
            </a:rPr>
            <a:t> форме»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667081"/>
        <a:ext cx="8424936" cy="2861306"/>
      </dsp:txXfrm>
    </dsp:sp>
    <dsp:sp modelId="{1F8F257A-8046-4FF1-94A5-D680C6F39B68}">
      <dsp:nvSpPr>
        <dsp:cNvPr id="0" name=""/>
        <dsp:cNvSpPr/>
      </dsp:nvSpPr>
      <dsp:spPr>
        <a:xfrm>
          <a:off x="0" y="3589379"/>
          <a:ext cx="8424936" cy="1358574"/>
        </a:xfrm>
        <a:prstGeom prst="roundRect">
          <a:avLst/>
        </a:prstGeom>
        <a:solidFill>
          <a:srgbClr val="7FBBB0">
            <a:alpha val="9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Подготовить необходимое количество носителей информации для аудиозаписей ответов участников ИС из аудиторий проведения для передачи в РЦОИ и для хранения резервных копий аудиозаписей в ОО</a:t>
          </a:r>
          <a:endParaRPr lang="ru-RU" sz="2400" b="1" kern="1200" dirty="0"/>
        </a:p>
      </dsp:txBody>
      <dsp:txXfrm>
        <a:off x="0" y="3589379"/>
        <a:ext cx="8424936" cy="1358574"/>
      </dsp:txXfrm>
    </dsp:sp>
    <dsp:sp modelId="{5E6983CD-89AC-41A9-B77A-605B266DCD31}">
      <dsp:nvSpPr>
        <dsp:cNvPr id="0" name=""/>
        <dsp:cNvSpPr/>
      </dsp:nvSpPr>
      <dsp:spPr>
        <a:xfrm>
          <a:off x="1008127" y="4953340"/>
          <a:ext cx="6408680" cy="44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Допустимо </a:t>
          </a:r>
          <a:r>
            <a:rPr lang="ru-RU" sz="2000" b="1" kern="1200" dirty="0" smtClean="0">
              <a:solidFill>
                <a:schemeClr val="tx1"/>
              </a:solidFill>
            </a:rPr>
            <a:t>использовать </a:t>
          </a:r>
          <a:r>
            <a:rPr lang="en-US" sz="2000" b="1" kern="1200" dirty="0" smtClean="0">
              <a:solidFill>
                <a:schemeClr val="tx1"/>
              </a:solidFill>
            </a:rPr>
            <a:t>CD</a:t>
          </a:r>
          <a:r>
            <a:rPr lang="ru-RU" sz="2000" b="1" kern="1200" dirty="0" smtClean="0">
              <a:solidFill>
                <a:schemeClr val="tx1"/>
              </a:solidFill>
            </a:rPr>
            <a:t>-,</a:t>
          </a:r>
          <a:r>
            <a:rPr lang="en-US" sz="2000" b="1" kern="1200" dirty="0" smtClean="0">
              <a:solidFill>
                <a:schemeClr val="tx1"/>
              </a:solidFill>
            </a:rPr>
            <a:t> DVD</a:t>
          </a:r>
          <a:r>
            <a:rPr lang="ru-RU" sz="2000" b="1" kern="1200" dirty="0" smtClean="0">
              <a:solidFill>
                <a:schemeClr val="tx1"/>
              </a:solidFill>
            </a:rPr>
            <a:t>-диски или </a:t>
          </a:r>
          <a:r>
            <a:rPr lang="en-US" sz="2000" b="1" kern="1200" dirty="0" smtClean="0">
              <a:solidFill>
                <a:schemeClr val="tx1"/>
              </a:solidFill>
            </a:rPr>
            <a:t>USB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флеш-накопители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08127" y="4953340"/>
        <a:ext cx="6408680" cy="4472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617B1-9D56-447F-B41B-2BE7D44D48E9}">
      <dsp:nvSpPr>
        <dsp:cNvPr id="0" name=""/>
        <dsp:cNvSpPr/>
      </dsp:nvSpPr>
      <dsp:spPr>
        <a:xfrm>
          <a:off x="1399447" y="-72017"/>
          <a:ext cx="6579656" cy="796716"/>
        </a:xfrm>
        <a:prstGeom prst="roundRect">
          <a:avLst/>
        </a:prstGeom>
        <a:solidFill>
          <a:srgbClr val="68928A">
            <a:alpha val="5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Продолжительность проведения ИС для каждого участника ИС составляет в среднем 15 минут</a:t>
          </a:r>
          <a:endParaRPr lang="ru-RU" sz="2000" b="1" kern="1200" dirty="0"/>
        </a:p>
      </dsp:txBody>
      <dsp:txXfrm>
        <a:off x="1399447" y="-72017"/>
        <a:ext cx="6579656" cy="796716"/>
      </dsp:txXfrm>
    </dsp:sp>
    <dsp:sp modelId="{370C5337-ED60-4422-9DE0-AA35A33E1CE7}">
      <dsp:nvSpPr>
        <dsp:cNvPr id="0" name=""/>
        <dsp:cNvSpPr/>
      </dsp:nvSpPr>
      <dsp:spPr>
        <a:xfrm>
          <a:off x="848171" y="62956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4263351" y="764401"/>
              </a:moveTo>
              <a:arcTo wR="2474749" hR="2474749" stAng="18976871" swAng="6132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7554F-0717-438C-B44A-80953F4A1B49}">
      <dsp:nvSpPr>
        <dsp:cNvPr id="0" name=""/>
        <dsp:cNvSpPr/>
      </dsp:nvSpPr>
      <dsp:spPr>
        <a:xfrm>
          <a:off x="5359900" y="1296152"/>
          <a:ext cx="3525087" cy="4154499"/>
        </a:xfrm>
        <a:prstGeom prst="roundRect">
          <a:avLst/>
        </a:prstGeom>
        <a:solidFill>
          <a:srgbClr val="68928A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продолжительность ИС не включается время, отведенное на подготовительные мероприятия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(приветствие участника ИС, внесение сведений в ведомость учета проведения ИС в аудитории, инструктаж участника собеседования собеседником по выполнению заданий КИМ до начала процедуры)</a:t>
          </a:r>
          <a:endParaRPr lang="ru-RU" sz="1800" b="1" kern="1200" dirty="0"/>
        </a:p>
      </dsp:txBody>
      <dsp:txXfrm>
        <a:off x="5359900" y="1296152"/>
        <a:ext cx="3525087" cy="4154499"/>
      </dsp:txXfrm>
    </dsp:sp>
    <dsp:sp modelId="{B8518518-1B39-4AB8-9B1E-08AC9C7F7F6B}">
      <dsp:nvSpPr>
        <dsp:cNvPr id="0" name=""/>
        <dsp:cNvSpPr/>
      </dsp:nvSpPr>
      <dsp:spPr>
        <a:xfrm>
          <a:off x="899138" y="1212285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4365201" y="4071803"/>
              </a:moveTo>
              <a:arcTo wR="2474749" hR="2474749" stAng="2411468" swAng="6454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7C1DB-C358-45BD-818D-E4B3BF05E5A2}">
      <dsp:nvSpPr>
        <dsp:cNvPr id="0" name=""/>
        <dsp:cNvSpPr/>
      </dsp:nvSpPr>
      <dsp:spPr>
        <a:xfrm>
          <a:off x="319337" y="3456384"/>
          <a:ext cx="4491289" cy="2543928"/>
        </a:xfrm>
        <a:prstGeom prst="roundRect">
          <a:avLst/>
        </a:prstGeom>
        <a:solidFill>
          <a:srgbClr val="68928A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случае получения неудовлетворительного результата («незачет») за ИС обучающиеся, экстерны вправе пересдать ИС в текущем учебном году, но не более двух раз и только в дополнительные сроки, предусмотренные расписанием проведения ИС.</a:t>
          </a:r>
          <a:endParaRPr lang="ru-RU" sz="2000" b="1" kern="1200" dirty="0"/>
        </a:p>
      </dsp:txBody>
      <dsp:txXfrm>
        <a:off x="319337" y="3456384"/>
        <a:ext cx="4491289" cy="2543928"/>
      </dsp:txXfrm>
    </dsp:sp>
    <dsp:sp modelId="{A788D6BC-83C5-4F33-97EB-D62CB3F29597}">
      <dsp:nvSpPr>
        <dsp:cNvPr id="0" name=""/>
        <dsp:cNvSpPr/>
      </dsp:nvSpPr>
      <dsp:spPr>
        <a:xfrm>
          <a:off x="1461729" y="2392986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522803" y="953470"/>
              </a:moveTo>
              <a:arcTo wR="2474749" hR="2474749" stAng="13075897" swAng="5719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D0C29-9158-4DB2-9295-238EB1C69A68}">
      <dsp:nvSpPr>
        <dsp:cNvPr id="0" name=""/>
        <dsp:cNvSpPr/>
      </dsp:nvSpPr>
      <dsp:spPr>
        <a:xfrm>
          <a:off x="300208" y="1176301"/>
          <a:ext cx="4347022" cy="1778460"/>
        </a:xfrm>
        <a:prstGeom prst="roundRect">
          <a:avLst/>
        </a:prstGeom>
        <a:solidFill>
          <a:srgbClr val="68928A">
            <a:alpha val="6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Участники ИС могут быть повторно допущены в текущем учебном году к прохождению ИС в случаях, предусмотренных </a:t>
          </a:r>
          <a:r>
            <a:rPr lang="ru-RU" sz="2000" b="1" kern="1200" dirty="0" smtClean="0">
              <a:solidFill>
                <a:schemeClr val="bg1"/>
              </a:solidFill>
            </a:rPr>
            <a:t>пунктом 24 Порядка</a:t>
          </a:r>
          <a:r>
            <a:rPr lang="ru-RU" sz="2000" b="1" kern="1200" dirty="0" smtClean="0"/>
            <a:t>, в дополнительные сроки </a:t>
          </a:r>
          <a:endParaRPr lang="ru-RU" sz="2000" b="1" kern="1200" dirty="0"/>
        </a:p>
      </dsp:txBody>
      <dsp:txXfrm>
        <a:off x="300208" y="1176301"/>
        <a:ext cx="4347022" cy="1778460"/>
      </dsp:txXfrm>
    </dsp:sp>
    <dsp:sp modelId="{8EF42EAA-3CFE-46E3-976A-7DBB849F2F68}">
      <dsp:nvSpPr>
        <dsp:cNvPr id="0" name=""/>
        <dsp:cNvSpPr/>
      </dsp:nvSpPr>
      <dsp:spPr>
        <a:xfrm>
          <a:off x="2930717" y="401004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779326" y="671995"/>
              </a:moveTo>
              <a:arcTo wR="2474749" hR="2474749" stAng="13605444" swAng="6133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5F261-41F6-4A01-803A-A6902F7F53C1}">
      <dsp:nvSpPr>
        <dsp:cNvPr id="0" name=""/>
        <dsp:cNvSpPr/>
      </dsp:nvSpPr>
      <dsp:spPr>
        <a:xfrm>
          <a:off x="0" y="0"/>
          <a:ext cx="8829672" cy="1002021"/>
        </a:xfrm>
        <a:prstGeom prst="roundRect">
          <a:avLst/>
        </a:prstGeom>
        <a:solidFill>
          <a:srgbClr val="68928A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случае если участник ИС по состоянию здоровья или другим объективным причинам не может завершить ИС, он может покинуть аудиторию проведения ИС. </a:t>
          </a:r>
          <a:endParaRPr lang="ru-RU" sz="2000" b="1" kern="1200" dirty="0"/>
        </a:p>
      </dsp:txBody>
      <dsp:txXfrm>
        <a:off x="0" y="0"/>
        <a:ext cx="8829672" cy="1002021"/>
      </dsp:txXfrm>
    </dsp:sp>
    <dsp:sp modelId="{402104EA-9FF5-4685-B254-754ECC081EC2}">
      <dsp:nvSpPr>
        <dsp:cNvPr id="0" name=""/>
        <dsp:cNvSpPr/>
      </dsp:nvSpPr>
      <dsp:spPr>
        <a:xfrm>
          <a:off x="144011" y="2547313"/>
          <a:ext cx="3789165" cy="3041775"/>
        </a:xfrm>
        <a:prstGeom prst="roundRect">
          <a:avLst/>
        </a:prstGeom>
        <a:solidFill>
          <a:srgbClr val="68928A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Ответственный организатор ОО составляет «Акт о досрочном завершении итогового собеседования по уважительным причинам», а собеседник вносит соответствующую отметку в форму «Ведомость учета проведения итогового собеседования в аудитории».</a:t>
          </a:r>
          <a:endParaRPr lang="ru-RU" sz="2000" b="1" kern="1200" dirty="0"/>
        </a:p>
      </dsp:txBody>
      <dsp:txXfrm>
        <a:off x="144011" y="2547313"/>
        <a:ext cx="3789165" cy="30417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10BA3E-BAA8-48FB-BDE7-69405FA30E16}">
      <dsp:nvSpPr>
        <dsp:cNvPr id="0" name=""/>
        <dsp:cNvSpPr/>
      </dsp:nvSpPr>
      <dsp:spPr>
        <a:xfrm>
          <a:off x="1645768" y="374013"/>
          <a:ext cx="2033441" cy="820629"/>
        </a:xfrm>
        <a:prstGeom prst="roundRect">
          <a:avLst>
            <a:gd name="adj" fmla="val 10000"/>
          </a:avLst>
        </a:prstGeom>
        <a:solidFill>
          <a:srgbClr val="B6DCD6">
            <a:alpha val="90000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Ошибки проведения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1645768" y="374013"/>
        <a:ext cx="2033441" cy="820629"/>
      </dsp:txXfrm>
    </dsp:sp>
    <dsp:sp modelId="{3F6DBA38-AF33-4E5D-BE00-534E4FD044AC}">
      <dsp:nvSpPr>
        <dsp:cNvPr id="0" name=""/>
        <dsp:cNvSpPr/>
      </dsp:nvSpPr>
      <dsp:spPr>
        <a:xfrm>
          <a:off x="5229697" y="405588"/>
          <a:ext cx="2033441" cy="746544"/>
        </a:xfrm>
        <a:prstGeom prst="roundRect">
          <a:avLst>
            <a:gd name="adj" fmla="val 10000"/>
          </a:avLst>
        </a:prstGeom>
        <a:solidFill>
          <a:srgbClr val="B6DCD6">
            <a:alpha val="90000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Ошибки оформления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5229697" y="405588"/>
        <a:ext cx="2033441" cy="746544"/>
      </dsp:txXfrm>
    </dsp:sp>
    <dsp:sp modelId="{5BA40B8C-3874-4911-BE58-14F1A64BA818}">
      <dsp:nvSpPr>
        <dsp:cNvPr id="0" name=""/>
        <dsp:cNvSpPr/>
      </dsp:nvSpPr>
      <dsp:spPr>
        <a:xfrm>
          <a:off x="3532627" y="4893281"/>
          <a:ext cx="847267" cy="847267"/>
        </a:xfrm>
        <a:prstGeom prst="triangle">
          <a:avLst/>
        </a:prstGeom>
        <a:solidFill>
          <a:srgbClr val="C8D2AE">
            <a:alpha val="90000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E7668-5119-4861-912D-4CD7A871D77F}">
      <dsp:nvSpPr>
        <dsp:cNvPr id="0" name=""/>
        <dsp:cNvSpPr/>
      </dsp:nvSpPr>
      <dsp:spPr>
        <a:xfrm rot="240000">
          <a:off x="1370867" y="4525187"/>
          <a:ext cx="5085157" cy="355588"/>
        </a:xfrm>
        <a:prstGeom prst="rect">
          <a:avLst/>
        </a:prstGeom>
        <a:solidFill>
          <a:srgbClr val="C8D2AE">
            <a:alpha val="89804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C619D-B120-4380-8FB5-B2C4423644AA}">
      <dsp:nvSpPr>
        <dsp:cNvPr id="0" name=""/>
        <dsp:cNvSpPr/>
      </dsp:nvSpPr>
      <dsp:spPr>
        <a:xfrm rot="240000">
          <a:off x="4210518" y="3775702"/>
          <a:ext cx="3762917" cy="879140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Неверно указано значение «общий балл»</a:t>
          </a:r>
          <a:endParaRPr lang="ru-RU" sz="1800" b="1" kern="1200" dirty="0"/>
        </a:p>
      </dsp:txBody>
      <dsp:txXfrm rot="240000">
        <a:off x="4210518" y="3775702"/>
        <a:ext cx="3762917" cy="879140"/>
      </dsp:txXfrm>
    </dsp:sp>
    <dsp:sp modelId="{E639D86C-4522-450B-9CD1-193BAFEEF52C}">
      <dsp:nvSpPr>
        <dsp:cNvPr id="0" name=""/>
        <dsp:cNvSpPr/>
      </dsp:nvSpPr>
      <dsp:spPr>
        <a:xfrm rot="240000">
          <a:off x="4202637" y="2862122"/>
          <a:ext cx="3762943" cy="906632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заполнено поле зачет/незачет</a:t>
          </a:r>
          <a:endParaRPr lang="ru-RU" sz="1800" b="1" kern="1200" dirty="0"/>
        </a:p>
      </dsp:txBody>
      <dsp:txXfrm rot="240000">
        <a:off x="4202637" y="2862122"/>
        <a:ext cx="3762943" cy="906632"/>
      </dsp:txXfrm>
    </dsp:sp>
    <dsp:sp modelId="{30631030-924A-49FA-BE06-74DBFE62D171}">
      <dsp:nvSpPr>
        <dsp:cNvPr id="0" name=""/>
        <dsp:cNvSpPr/>
      </dsp:nvSpPr>
      <dsp:spPr>
        <a:xfrm rot="240000">
          <a:off x="4290574" y="1387576"/>
          <a:ext cx="3814557" cy="1414864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заполнены или некорректно заполнены сопроводительные бланки, к возвратным доставочным пакетам, их отсутствие</a:t>
          </a:r>
          <a:endParaRPr lang="ru-RU" sz="1800" b="1" kern="1200" dirty="0"/>
        </a:p>
      </dsp:txBody>
      <dsp:txXfrm rot="240000">
        <a:off x="4290574" y="1387576"/>
        <a:ext cx="3814557" cy="1414864"/>
      </dsp:txXfrm>
    </dsp:sp>
    <dsp:sp modelId="{E6DD5287-64CF-489E-A7E9-1EE810A57CDC}">
      <dsp:nvSpPr>
        <dsp:cNvPr id="0" name=""/>
        <dsp:cNvSpPr/>
      </dsp:nvSpPr>
      <dsp:spPr>
        <a:xfrm rot="240000">
          <a:off x="408739" y="2896408"/>
          <a:ext cx="3649875" cy="1466876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Ошибки записи данных на </a:t>
          </a:r>
          <a:r>
            <a:rPr lang="ru-RU" sz="1800" b="1" kern="1200" dirty="0" err="1" smtClean="0"/>
            <a:t>эл</a:t>
          </a:r>
          <a:r>
            <a:rPr lang="ru-RU" sz="1800" b="1" kern="1200" dirty="0" smtClean="0"/>
            <a:t>. носитель (записан ярлык вместо файла, файл поврежден, низкое качество записи ответов - посторонний шум, звуки)</a:t>
          </a:r>
          <a:endParaRPr lang="ru-RU" sz="1800" b="1" kern="1200" dirty="0"/>
        </a:p>
      </dsp:txBody>
      <dsp:txXfrm rot="240000">
        <a:off x="408739" y="2896408"/>
        <a:ext cx="3649875" cy="1466876"/>
      </dsp:txXfrm>
    </dsp:sp>
    <dsp:sp modelId="{910C00F5-16B0-4600-B928-1CB9674D3A53}">
      <dsp:nvSpPr>
        <dsp:cNvPr id="0" name=""/>
        <dsp:cNvSpPr/>
      </dsp:nvSpPr>
      <dsp:spPr>
        <a:xfrm rot="240000">
          <a:off x="584690" y="1330813"/>
          <a:ext cx="3505482" cy="1501075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Ошибки в заполнении специализированной формы (несоответствие с протоколом, лишние строчки, некорректно заполнен или отсутствуют номера аудиторий и вариантов) </a:t>
          </a:r>
          <a:endParaRPr lang="ru-RU" sz="1800" b="1" kern="1200" dirty="0">
            <a:solidFill>
              <a:schemeClr val="bg1"/>
            </a:solidFill>
          </a:endParaRPr>
        </a:p>
      </dsp:txBody>
      <dsp:txXfrm rot="240000">
        <a:off x="584690" y="1330813"/>
        <a:ext cx="3505482" cy="150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C493B-4639-431E-BE6E-295DD8598C84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759-B781-456F-8D3A-EEFAF0F84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96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5759-B781-456F-8D3A-EEFAF0F849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5759-B781-456F-8D3A-EEFAF0F849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5648AC5-06A8-4B62-8258-4D8D194F2C4E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53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5759-B781-456F-8D3A-EEFAF0F8497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707-852F-443F-985C-AF7A628C7C82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02A4-3A20-48C1-82FE-A220C442BD41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EFD4-8B98-492D-BB22-0E75BA3CEED0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6837-B934-4B32-A34F-2632CF860188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831-50A5-403C-A8CC-7BA7C2BBF88A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8C6-535C-4FD0-9251-99DC3752BD54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5FB9-3C4A-482E-8CA7-573FEB39DDBE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C8E0-63DA-42E9-A31C-B6C6F280541D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D64-46DD-42D7-9E9E-586E20EA6860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EAE-6ADD-4680-90C1-9ADA4C31F71D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71-1C73-45EE-A524-BF77B6DDD9E4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C241-3689-4255-960D-BB34DA7599FD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22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1.jpeg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2.png"/><Relationship Id="rId5" Type="http://schemas.openxmlformats.org/officeDocument/2006/relationships/diagramData" Target="../diagrams/data3.xml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6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6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hyperlink" Target="http://fipi.ru/itogovoye-sobesedovaniy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tel:88412348607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600400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итогового собеседования по русскому языку в Пензенской области как условие допуска к государственной итоговой аттестации </a:t>
            </a:r>
            <a:endParaRPr lang="ru-RU" sz="3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39952" y="5085184"/>
            <a:ext cx="5004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Метелкина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Ольга Николаевна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методист РЦОИ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619672" y="476672"/>
            <a:ext cx="5976664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Руководитель ОО создает: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259632" y="3789040"/>
            <a:ext cx="6048672" cy="266429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Руководитель обеспечивает присутствие:</a:t>
            </a: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1331640" y="4797152"/>
            <a:ext cx="4032448" cy="57606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BABABA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медицинского работника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3131840" y="5517232"/>
            <a:ext cx="4032448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BABABA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Ассистента</a:t>
            </a:r>
          </a:p>
          <a:p>
            <a:pPr algn="ctr">
              <a:defRPr/>
            </a:pPr>
            <a:r>
              <a:rPr lang="ru-RU" sz="2400" b="1" dirty="0" smtClean="0"/>
              <a:t> (при необходимости)</a:t>
            </a:r>
            <a:endParaRPr lang="en-US" sz="2400" b="1" dirty="0"/>
          </a:p>
        </p:txBody>
      </p:sp>
      <p:graphicFrame>
        <p:nvGraphicFramePr>
          <p:cNvPr id="17" name="Объект 1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920880" cy="2016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0164"/>
                <a:gridCol w="4130716"/>
              </a:tblGrid>
              <a:tr h="5479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Комиссию по проведению ИС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46751" marR="46751" marT="0" marB="0" anchor="ctr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Комиссию по оцениванию ответов участников ИС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46751" marR="46751" marT="0" marB="0" anchor="ctr">
                    <a:solidFill>
                      <a:srgbClr val="C0DED8"/>
                    </a:solidFill>
                  </a:tcPr>
                </a:tc>
              </a:tr>
              <a:tr h="139622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ответственный организатор ОО;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технический специалист;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собеседник;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организатор проведения ИС.</a:t>
                      </a: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эксперт – учитель русского языка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литературы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</a:tr>
            </a:tbl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913259" cy="27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816" y="4113584"/>
            <a:ext cx="1763688" cy="1763688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5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5805264"/>
            <a:ext cx="86409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93633793ac7b14b1ca943d099571d7bf4eb09526-9262149-images-thumbs&amp;ref=rim&amp;n=33&amp;w=267&amp;h=200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1268761"/>
            <a:ext cx="125963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332137" y="114040"/>
            <a:ext cx="192047" cy="812715"/>
            <a:chOff x="332137" y="114040"/>
            <a:chExt cx="192047" cy="8127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32137" y="588201"/>
              <a:ext cx="18473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9454" y="114040"/>
              <a:ext cx="18473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112568" cy="62540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Кадровые ресурсы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24136" y="1052736"/>
          <a:ext cx="781236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538"/>
                <a:gridCol w="677578"/>
                <a:gridCol w="5292244"/>
              </a:tblGrid>
              <a:tr h="570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Ответственный организатор ОО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Директор, заместитель директора,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обеспечивает подготовку и проведение ИС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</a:tr>
              <a:tr h="8109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Организаторы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1-2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Работники ОО,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обеспечивают передвижение участников итогового собеседования и соблюдение порядка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</a:tr>
              <a:tr h="1291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Технический специалист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1-2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Учитель, владеющий навыками работы с ПК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обеспечивает получение  ПО и КИМ, подготовку технических средств для ведения аудиозаписи в аудиториях проведения ИС и для внесения результатов в специализированную форму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</a:tr>
              <a:tr h="201237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Собеседник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кол-ву аудиторий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Педагог с высшим образованием, обладающий коммуникативными навыками,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проводит собеседование с участниками ИС, проводит инструктаж участника собеседования по выполнению заданий, а также обеспечивает проверку документов, удостоверяющих личность участников ИС, фиксирует время начала и время окончания проведения ИС для каждого участника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</a:tr>
              <a:tr h="931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Эксперт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7030A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кол-ву аудиторий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7030A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Учитель русского языка и литературы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оценивает ответы участников итогового собеседования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31" y="4221088"/>
            <a:ext cx="92208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5733255"/>
            <a:ext cx="398113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19260"/>
            <a:ext cx="864096" cy="1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700052"/>
            <a:ext cx="1259632" cy="95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4653136"/>
            <a:ext cx="1259632" cy="944724"/>
          </a:xfrm>
          <a:prstGeom prst="rect">
            <a:avLst/>
          </a:prstGeom>
          <a:noFill/>
        </p:spPr>
      </p:pic>
      <p:pic>
        <p:nvPicPr>
          <p:cNvPr id="35854" name="Picture 1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636912"/>
            <a:ext cx="1152128" cy="115212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331640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Подготовка помещений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395536" y="1124744"/>
            <a:ext cx="8064896" cy="14401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ИС возможно во время осуществления учебного процесса в ОО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этом необходимо обеспечить тишину и порядок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местах проведения ИС</a:t>
            </a:r>
          </a:p>
          <a:p>
            <a:pPr algn="ctr">
              <a:lnSpc>
                <a:spcPts val="2800"/>
              </a:lnSpc>
              <a:defRPr/>
            </a:pP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0" name="Схема 39"/>
          <p:cNvGraphicFramePr/>
          <p:nvPr/>
        </p:nvGraphicFramePr>
        <p:xfrm>
          <a:off x="179512" y="2780928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00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241" y="4653136"/>
            <a:ext cx="90423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171731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3910899"/>
            <a:ext cx="720080" cy="1318301"/>
          </a:xfrm>
          <a:prstGeom prst="rect">
            <a:avLst/>
          </a:prstGeom>
          <a:noFill/>
        </p:spPr>
      </p:pic>
      <p:pic>
        <p:nvPicPr>
          <p:cNvPr id="12" name="Рисунок 11" descr="3d-человечек стоит рядом с ретро-микрофоном. Стоковая иллюстрация № 7004830, иллюстратор Anatoly Maslennikov / Фотобанк Лор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420888"/>
            <a:ext cx="10295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2267744" y="251937"/>
            <a:ext cx="4896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ресурсы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0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653136"/>
            <a:ext cx="1440160" cy="1440160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63888" y="3356992"/>
            <a:ext cx="1527650" cy="11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949280"/>
            <a:ext cx="952531" cy="8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Схема 34"/>
          <p:cNvGraphicFramePr/>
          <p:nvPr/>
        </p:nvGraphicFramePr>
        <p:xfrm>
          <a:off x="107504" y="836712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00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115"/>
            <a:ext cx="8424490" cy="4753173"/>
          </a:xfrm>
        </p:spPr>
        <p:txBody>
          <a:bodyPr/>
          <a:lstStyle/>
          <a:p>
            <a:pPr marL="180975" indent="180975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1 чел. – 15 мин.</a:t>
            </a:r>
          </a:p>
          <a:p>
            <a:pPr marL="180975" indent="180975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3-4 человека в 1 час в 1 аудитории</a:t>
            </a:r>
          </a:p>
        </p:txBody>
      </p:sp>
      <p:sp>
        <p:nvSpPr>
          <p:cNvPr id="43011" name="Line 16"/>
          <p:cNvSpPr>
            <a:spLocks noChangeShapeType="1"/>
          </p:cNvSpPr>
          <p:nvPr/>
        </p:nvSpPr>
        <p:spPr bwMode="auto">
          <a:xfrm>
            <a:off x="107950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3" name="Line 18"/>
          <p:cNvSpPr>
            <a:spLocks noChangeShapeType="1"/>
          </p:cNvSpPr>
          <p:nvPr/>
        </p:nvSpPr>
        <p:spPr bwMode="auto">
          <a:xfrm>
            <a:off x="9037638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9133714"/>
              </p:ext>
            </p:extLst>
          </p:nvPr>
        </p:nvGraphicFramePr>
        <p:xfrm>
          <a:off x="1259631" y="2060848"/>
          <a:ext cx="7489082" cy="367240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864094"/>
                <a:gridCol w="1773460"/>
                <a:gridCol w="1399351"/>
                <a:gridCol w="2452177"/>
              </a:tblGrid>
              <a:tr h="973858"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Время проведения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3-4 часа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Кол-во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аудиторий</a:t>
                      </a:r>
                      <a:endParaRPr lang="ru-RU" sz="1800" b="1" dirty="0"/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Количество участников ИС</a:t>
                      </a:r>
                      <a:endParaRPr lang="ru-RU" sz="1800" b="1" dirty="0"/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Количество педагогов</a:t>
                      </a:r>
                      <a:endParaRPr lang="ru-RU" sz="1800" b="1" dirty="0"/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</a:tr>
              <a:tr h="12096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 аудитории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C0DED8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48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C0DED8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 собеседника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 эксперта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C0DED8">
                        <a:alpha val="54000"/>
                      </a:srgbClr>
                    </a:solidFill>
                  </a:tcPr>
                </a:tc>
              </a:tr>
              <a:tr h="1488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6 аудиторий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7FBBB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72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7FBBB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solidFill>
                            <a:srgbClr val="002060"/>
                          </a:solidFill>
                        </a:rPr>
                        <a:t>6 собеседников</a:t>
                      </a:r>
                      <a:endParaRPr lang="ru-RU" sz="18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 экспертов</a:t>
                      </a:r>
                    </a:p>
                    <a:p>
                      <a:pPr algn="ctr"/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7FBBB0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5656" y="18811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Расчет ресурсов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492896"/>
            <a:ext cx="11339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4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2" descr="C:\Users\СмирноваМВ\Desktop\Русский язык_Устно_2018\Схема ИС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83" y="980728"/>
            <a:ext cx="8964613" cy="5630400"/>
          </a:xfrm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Схема рассадки в аудитории проведения ИС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 rot="16200000">
            <a:off x="2663788" y="4113076"/>
            <a:ext cx="1008112" cy="360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Собеседник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0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5502" y="5877272"/>
            <a:ext cx="912922" cy="9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8231" y="2636912"/>
            <a:ext cx="536257" cy="85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877272"/>
            <a:ext cx="721752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позднее, чем за 2 дня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908720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1772816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03843" y="3573016"/>
            <a:ext cx="83265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object 3"/>
          <p:cNvSpPr txBox="1"/>
          <p:nvPr/>
        </p:nvSpPr>
        <p:spPr>
          <a:xfrm>
            <a:off x="251520" y="969087"/>
            <a:ext cx="5832648" cy="1883849"/>
          </a:xfrm>
          <a:prstGeom prst="rect">
            <a:avLst/>
          </a:prstGeom>
        </p:spPr>
        <p:txBody>
          <a:bodyPr wrap="square" lIns="0" tIns="158750" rIns="0" bIns="0">
            <a:spAutoFit/>
          </a:bodyPr>
          <a:lstStyle/>
          <a:p>
            <a:pPr marL="26670" algn="ctr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Требования к техническому и аппаратному обеспечению:</a:t>
            </a:r>
          </a:p>
          <a:p>
            <a:pPr marL="12700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Процессор: </a:t>
            </a:r>
            <a:r>
              <a:rPr lang="ru-RU" sz="1600" dirty="0" smtClean="0">
                <a:solidFill>
                  <a:srgbClr val="002060"/>
                </a:solidFill>
              </a:rPr>
              <a:t>не менее 1.4 ГГц</a:t>
            </a:r>
          </a:p>
          <a:p>
            <a:pPr marL="12700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Оперативная память: </a:t>
            </a:r>
            <a:r>
              <a:rPr lang="ru-RU" sz="1600" dirty="0" smtClean="0">
                <a:solidFill>
                  <a:srgbClr val="002060"/>
                </a:solidFill>
              </a:rPr>
              <a:t>не менее 4 Гб</a:t>
            </a:r>
          </a:p>
          <a:p>
            <a:pPr marL="12700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Жесткий диск: </a:t>
            </a:r>
            <a:r>
              <a:rPr lang="ru-RU" sz="1600" dirty="0" smtClean="0">
                <a:solidFill>
                  <a:srgbClr val="002060"/>
                </a:solidFill>
              </a:rPr>
              <a:t>не менее 5 Гб свободного дискового пространства</a:t>
            </a:r>
          </a:p>
          <a:p>
            <a:pPr marL="12700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Минимальное разрешение экрана: </a:t>
            </a:r>
            <a:r>
              <a:rPr lang="ru-RU" sz="1600" dirty="0" smtClean="0">
                <a:solidFill>
                  <a:srgbClr val="002060"/>
                </a:solidFill>
              </a:rPr>
              <a:t>1024х768</a:t>
            </a:r>
          </a:p>
          <a:p>
            <a:pPr marL="12700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Микрофон: </a:t>
            </a:r>
            <a:r>
              <a:rPr lang="ru-RU" sz="1600" dirty="0" err="1" smtClean="0">
                <a:solidFill>
                  <a:srgbClr val="002060"/>
                </a:solidFill>
              </a:rPr>
              <a:t>аудиогарниура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12700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Устройство воспроизведения: </a:t>
            </a:r>
            <a:r>
              <a:rPr lang="ru-RU" sz="1600" dirty="0" err="1" smtClean="0">
                <a:solidFill>
                  <a:srgbClr val="002060"/>
                </a:solidFill>
              </a:rPr>
              <a:t>аудиогарниура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84776" cy="782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«Автономная станция записи»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013" y="1772816"/>
            <a:ext cx="2326845" cy="17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80123"/>
            <a:ext cx="27622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860846" y="2636912"/>
            <a:ext cx="519466" cy="222492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79512" y="2924944"/>
            <a:ext cx="5400600" cy="3816424"/>
            <a:chOff x="2554" y="162"/>
            <a:chExt cx="7666" cy="629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0" y="176"/>
              <a:ext cx="7635" cy="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11"/>
            <p:cNvSpPr>
              <a:spLocks/>
            </p:cNvSpPr>
            <p:nvPr/>
          </p:nvSpPr>
          <p:spPr bwMode="auto">
            <a:xfrm>
              <a:off x="2553" y="162"/>
              <a:ext cx="7666" cy="6291"/>
            </a:xfrm>
            <a:custGeom>
              <a:avLst/>
              <a:gdLst>
                <a:gd name="T0" fmla="*/ 7660 w 7666"/>
                <a:gd name="T1" fmla="*/ 6291 h 6291"/>
                <a:gd name="T2" fmla="*/ 4 w 7666"/>
                <a:gd name="T3" fmla="*/ 6291 h 6291"/>
                <a:gd name="T4" fmla="*/ 0 w 7666"/>
                <a:gd name="T5" fmla="*/ 6288 h 6291"/>
                <a:gd name="T6" fmla="*/ 0 w 7666"/>
                <a:gd name="T7" fmla="*/ 3 h 6291"/>
                <a:gd name="T8" fmla="*/ 4 w 7666"/>
                <a:gd name="T9" fmla="*/ 0 h 6291"/>
                <a:gd name="T10" fmla="*/ 7660 w 7666"/>
                <a:gd name="T11" fmla="*/ 0 h 6291"/>
                <a:gd name="T12" fmla="*/ 7665 w 7666"/>
                <a:gd name="T13" fmla="*/ 3 h 6291"/>
                <a:gd name="T14" fmla="*/ 7665 w 7666"/>
                <a:gd name="T15" fmla="*/ 8 h 6291"/>
                <a:gd name="T16" fmla="*/ 16 w 7666"/>
                <a:gd name="T17" fmla="*/ 8 h 6291"/>
                <a:gd name="T18" fmla="*/ 9 w 7666"/>
                <a:gd name="T19" fmla="*/ 15 h 6291"/>
                <a:gd name="T20" fmla="*/ 16 w 7666"/>
                <a:gd name="T21" fmla="*/ 15 h 6291"/>
                <a:gd name="T22" fmla="*/ 16 w 7666"/>
                <a:gd name="T23" fmla="*/ 6276 h 6291"/>
                <a:gd name="T24" fmla="*/ 9 w 7666"/>
                <a:gd name="T25" fmla="*/ 6276 h 6291"/>
                <a:gd name="T26" fmla="*/ 16 w 7666"/>
                <a:gd name="T27" fmla="*/ 6284 h 6291"/>
                <a:gd name="T28" fmla="*/ 7665 w 7666"/>
                <a:gd name="T29" fmla="*/ 6284 h 6291"/>
                <a:gd name="T30" fmla="*/ 7665 w 7666"/>
                <a:gd name="T31" fmla="*/ 6288 h 6291"/>
                <a:gd name="T32" fmla="*/ 7660 w 7666"/>
                <a:gd name="T33" fmla="*/ 6291 h 6291"/>
                <a:gd name="T34" fmla="*/ 16 w 7666"/>
                <a:gd name="T35" fmla="*/ 15 h 6291"/>
                <a:gd name="T36" fmla="*/ 9 w 7666"/>
                <a:gd name="T37" fmla="*/ 15 h 6291"/>
                <a:gd name="T38" fmla="*/ 16 w 7666"/>
                <a:gd name="T39" fmla="*/ 8 h 6291"/>
                <a:gd name="T40" fmla="*/ 16 w 7666"/>
                <a:gd name="T41" fmla="*/ 15 h 6291"/>
                <a:gd name="T42" fmla="*/ 7651 w 7666"/>
                <a:gd name="T43" fmla="*/ 15 h 6291"/>
                <a:gd name="T44" fmla="*/ 16 w 7666"/>
                <a:gd name="T45" fmla="*/ 15 h 6291"/>
                <a:gd name="T46" fmla="*/ 16 w 7666"/>
                <a:gd name="T47" fmla="*/ 8 h 6291"/>
                <a:gd name="T48" fmla="*/ 7651 w 7666"/>
                <a:gd name="T49" fmla="*/ 8 h 6291"/>
                <a:gd name="T50" fmla="*/ 7651 w 7666"/>
                <a:gd name="T51" fmla="*/ 15 h 6291"/>
                <a:gd name="T52" fmla="*/ 7651 w 7666"/>
                <a:gd name="T53" fmla="*/ 6284 h 6291"/>
                <a:gd name="T54" fmla="*/ 7651 w 7666"/>
                <a:gd name="T55" fmla="*/ 8 h 6291"/>
                <a:gd name="T56" fmla="*/ 7658 w 7666"/>
                <a:gd name="T57" fmla="*/ 15 h 6291"/>
                <a:gd name="T58" fmla="*/ 7665 w 7666"/>
                <a:gd name="T59" fmla="*/ 15 h 6291"/>
                <a:gd name="T60" fmla="*/ 7665 w 7666"/>
                <a:gd name="T61" fmla="*/ 6276 h 6291"/>
                <a:gd name="T62" fmla="*/ 7658 w 7666"/>
                <a:gd name="T63" fmla="*/ 6276 h 6291"/>
                <a:gd name="T64" fmla="*/ 7651 w 7666"/>
                <a:gd name="T65" fmla="*/ 6284 h 6291"/>
                <a:gd name="T66" fmla="*/ 7665 w 7666"/>
                <a:gd name="T67" fmla="*/ 15 h 6291"/>
                <a:gd name="T68" fmla="*/ 7658 w 7666"/>
                <a:gd name="T69" fmla="*/ 15 h 6291"/>
                <a:gd name="T70" fmla="*/ 7651 w 7666"/>
                <a:gd name="T71" fmla="*/ 8 h 6291"/>
                <a:gd name="T72" fmla="*/ 7665 w 7666"/>
                <a:gd name="T73" fmla="*/ 8 h 6291"/>
                <a:gd name="T74" fmla="*/ 7665 w 7666"/>
                <a:gd name="T75" fmla="*/ 15 h 6291"/>
                <a:gd name="T76" fmla="*/ 16 w 7666"/>
                <a:gd name="T77" fmla="*/ 6284 h 6291"/>
                <a:gd name="T78" fmla="*/ 9 w 7666"/>
                <a:gd name="T79" fmla="*/ 6276 h 6291"/>
                <a:gd name="T80" fmla="*/ 16 w 7666"/>
                <a:gd name="T81" fmla="*/ 6276 h 6291"/>
                <a:gd name="T82" fmla="*/ 16 w 7666"/>
                <a:gd name="T83" fmla="*/ 6284 h 6291"/>
                <a:gd name="T84" fmla="*/ 7651 w 7666"/>
                <a:gd name="T85" fmla="*/ 6284 h 6291"/>
                <a:gd name="T86" fmla="*/ 16 w 7666"/>
                <a:gd name="T87" fmla="*/ 6284 h 6291"/>
                <a:gd name="T88" fmla="*/ 16 w 7666"/>
                <a:gd name="T89" fmla="*/ 6276 h 6291"/>
                <a:gd name="T90" fmla="*/ 7651 w 7666"/>
                <a:gd name="T91" fmla="*/ 6276 h 6291"/>
                <a:gd name="T92" fmla="*/ 7651 w 7666"/>
                <a:gd name="T93" fmla="*/ 6284 h 6291"/>
                <a:gd name="T94" fmla="*/ 7665 w 7666"/>
                <a:gd name="T95" fmla="*/ 6284 h 6291"/>
                <a:gd name="T96" fmla="*/ 7651 w 7666"/>
                <a:gd name="T97" fmla="*/ 6284 h 6291"/>
                <a:gd name="T98" fmla="*/ 7658 w 7666"/>
                <a:gd name="T99" fmla="*/ 6276 h 6291"/>
                <a:gd name="T100" fmla="*/ 7665 w 7666"/>
                <a:gd name="T101" fmla="*/ 6276 h 6291"/>
                <a:gd name="T102" fmla="*/ 7665 w 7666"/>
                <a:gd name="T103" fmla="*/ 6284 h 62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66"/>
                <a:gd name="T157" fmla="*/ 0 h 6291"/>
                <a:gd name="T158" fmla="*/ 7666 w 7666"/>
                <a:gd name="T159" fmla="*/ 6291 h 62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66" h="6291">
                  <a:moveTo>
                    <a:pt x="7660" y="6291"/>
                  </a:moveTo>
                  <a:lnTo>
                    <a:pt x="4" y="6291"/>
                  </a:lnTo>
                  <a:lnTo>
                    <a:pt x="0" y="6288"/>
                  </a:lnTo>
                  <a:lnTo>
                    <a:pt x="0" y="3"/>
                  </a:lnTo>
                  <a:lnTo>
                    <a:pt x="4" y="0"/>
                  </a:lnTo>
                  <a:lnTo>
                    <a:pt x="7660" y="0"/>
                  </a:lnTo>
                  <a:lnTo>
                    <a:pt x="7665" y="3"/>
                  </a:lnTo>
                  <a:lnTo>
                    <a:pt x="7665" y="8"/>
                  </a:lnTo>
                  <a:lnTo>
                    <a:pt x="16" y="8"/>
                  </a:lnTo>
                  <a:lnTo>
                    <a:pt x="9" y="15"/>
                  </a:lnTo>
                  <a:lnTo>
                    <a:pt x="16" y="15"/>
                  </a:lnTo>
                  <a:lnTo>
                    <a:pt x="16" y="6276"/>
                  </a:lnTo>
                  <a:lnTo>
                    <a:pt x="9" y="6276"/>
                  </a:lnTo>
                  <a:lnTo>
                    <a:pt x="16" y="6284"/>
                  </a:lnTo>
                  <a:lnTo>
                    <a:pt x="7665" y="6284"/>
                  </a:lnTo>
                  <a:lnTo>
                    <a:pt x="7665" y="6288"/>
                  </a:lnTo>
                  <a:lnTo>
                    <a:pt x="7660" y="6291"/>
                  </a:lnTo>
                  <a:close/>
                  <a:moveTo>
                    <a:pt x="16" y="15"/>
                  </a:moveTo>
                  <a:lnTo>
                    <a:pt x="9" y="15"/>
                  </a:lnTo>
                  <a:lnTo>
                    <a:pt x="16" y="8"/>
                  </a:lnTo>
                  <a:lnTo>
                    <a:pt x="16" y="15"/>
                  </a:lnTo>
                  <a:close/>
                  <a:moveTo>
                    <a:pt x="7651" y="15"/>
                  </a:moveTo>
                  <a:lnTo>
                    <a:pt x="16" y="15"/>
                  </a:lnTo>
                  <a:lnTo>
                    <a:pt x="16" y="8"/>
                  </a:lnTo>
                  <a:lnTo>
                    <a:pt x="7651" y="8"/>
                  </a:lnTo>
                  <a:lnTo>
                    <a:pt x="7651" y="15"/>
                  </a:lnTo>
                  <a:close/>
                  <a:moveTo>
                    <a:pt x="7651" y="6284"/>
                  </a:moveTo>
                  <a:lnTo>
                    <a:pt x="7651" y="8"/>
                  </a:lnTo>
                  <a:lnTo>
                    <a:pt x="7658" y="15"/>
                  </a:lnTo>
                  <a:lnTo>
                    <a:pt x="7665" y="15"/>
                  </a:lnTo>
                  <a:lnTo>
                    <a:pt x="7665" y="6276"/>
                  </a:lnTo>
                  <a:lnTo>
                    <a:pt x="7658" y="6276"/>
                  </a:lnTo>
                  <a:lnTo>
                    <a:pt x="7651" y="6284"/>
                  </a:lnTo>
                  <a:close/>
                  <a:moveTo>
                    <a:pt x="7665" y="15"/>
                  </a:moveTo>
                  <a:lnTo>
                    <a:pt x="7658" y="15"/>
                  </a:lnTo>
                  <a:lnTo>
                    <a:pt x="7651" y="8"/>
                  </a:lnTo>
                  <a:lnTo>
                    <a:pt x="7665" y="8"/>
                  </a:lnTo>
                  <a:lnTo>
                    <a:pt x="7665" y="15"/>
                  </a:lnTo>
                  <a:close/>
                  <a:moveTo>
                    <a:pt x="16" y="6284"/>
                  </a:moveTo>
                  <a:lnTo>
                    <a:pt x="9" y="6276"/>
                  </a:lnTo>
                  <a:lnTo>
                    <a:pt x="16" y="6276"/>
                  </a:lnTo>
                  <a:lnTo>
                    <a:pt x="16" y="6284"/>
                  </a:lnTo>
                  <a:close/>
                  <a:moveTo>
                    <a:pt x="7651" y="6284"/>
                  </a:moveTo>
                  <a:lnTo>
                    <a:pt x="16" y="6284"/>
                  </a:lnTo>
                  <a:lnTo>
                    <a:pt x="16" y="6276"/>
                  </a:lnTo>
                  <a:lnTo>
                    <a:pt x="7651" y="6276"/>
                  </a:lnTo>
                  <a:lnTo>
                    <a:pt x="7651" y="6284"/>
                  </a:lnTo>
                  <a:close/>
                  <a:moveTo>
                    <a:pt x="7665" y="6284"/>
                  </a:moveTo>
                  <a:lnTo>
                    <a:pt x="7651" y="6284"/>
                  </a:lnTo>
                  <a:lnTo>
                    <a:pt x="7658" y="6276"/>
                  </a:lnTo>
                  <a:lnTo>
                    <a:pt x="7665" y="6276"/>
                  </a:lnTo>
                  <a:lnTo>
                    <a:pt x="7665" y="6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719136" cy="7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позднее, чем за 1 день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0" y="980728"/>
            <a:ext cx="9144000" cy="720080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1. Подготовить рабочее место в аудитории проведения для аудиозаписи ответов участников ИС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0" y="5157192"/>
            <a:ext cx="9144000" cy="504056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4. Получить и напечатать формы для проведения ИС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0" y="4077072"/>
            <a:ext cx="9144000" cy="360040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3. Получить и напечатать критерии оценивания ИС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0" y="2924944"/>
            <a:ext cx="9144000" cy="360040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2. Подготовить рабочее место в ШТАБЕ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863080" y="1700808"/>
            <a:ext cx="8173416" cy="122413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1600" b="1" dirty="0" smtClean="0"/>
              <a:t>*В каждой аудитории оборудовать основное и резервное рабочее место</a:t>
            </a:r>
          </a:p>
          <a:p>
            <a:pPr marL="182563" indent="-182563" algn="just"/>
            <a:r>
              <a:rPr lang="ru-RU" sz="1600" b="1" dirty="0" smtClean="0"/>
              <a:t>*Установить ПО «Автономная станция записи» на компьютер и подготовить необходимое оборудование (микрофон, гарнитуру и др.) для обеспечения аудиозаписи</a:t>
            </a:r>
          </a:p>
          <a:p>
            <a:pPr lvl="0"/>
            <a:r>
              <a:rPr lang="ru-RU" sz="1600" b="1" dirty="0" smtClean="0"/>
              <a:t>*Проверить работоспособность (выполнить тестовую запись)</a:t>
            </a:r>
            <a:endParaRPr lang="ru-RU" sz="1600" b="1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1007096" y="3284984"/>
            <a:ext cx="8029400" cy="79208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b="1" dirty="0" smtClean="0"/>
              <a:t>*Убедиться, что есть доступ к Интернету, принтер работает, достаточно тонера и бумаги</a:t>
            </a:r>
            <a:endParaRPr lang="ru-RU" sz="1600" b="1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1295128" y="4437112"/>
            <a:ext cx="7741368" cy="7200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*Скачать на официальном сайте ФГБНУ «ФИПИ» </a:t>
            </a: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600" b="1" dirty="0" smtClean="0">
                <a:solidFill>
                  <a:schemeClr val="tx1"/>
                </a:solidFill>
                <a:hlinkClick r:id="rId3"/>
              </a:rPr>
              <a:t>: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//fipi.ru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r>
              <a:rPr lang="ru-RU" sz="1600" b="1" dirty="0" smtClean="0">
                <a:solidFill>
                  <a:schemeClr val="tx1"/>
                </a:solidFill>
              </a:rPr>
              <a:t>, они также имеются в инструктивных материалах 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*Тиражировать в необходимом количестве для экспертов</a:t>
            </a:r>
            <a:endParaRPr lang="ru-RU" sz="16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007096" y="5661248"/>
            <a:ext cx="8029400" cy="93610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anchorCtr="0"/>
          <a:lstStyle/>
          <a:p>
            <a:pPr lvl="0" algn="ctr"/>
            <a:r>
              <a:rPr lang="ru-RU" sz="1600" b="1" dirty="0" smtClean="0"/>
              <a:t>*Списки участников ИС (получить от </a:t>
            </a:r>
            <a:r>
              <a:rPr lang="ru-RU" sz="1600" b="1" dirty="0" smtClean="0"/>
              <a:t>РЦОИ)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*Протоколы эксперта (распечатать из ПО «Планирование ГИА-9 2026»)</a:t>
            </a:r>
          </a:p>
          <a:p>
            <a:pPr lvl="0" algn="ctr"/>
            <a:r>
              <a:rPr lang="ru-RU" sz="1600" b="1" dirty="0" smtClean="0"/>
              <a:t>*Ведомости учета проведения ИС (распечатать из ПО «Планирование ГИА-9 2026»)</a:t>
            </a:r>
          </a:p>
          <a:p>
            <a:pPr lvl="0" algn="ctr"/>
            <a:endParaRPr lang="ru-RU" sz="1600" b="1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5"/>
            <a:ext cx="750758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1106835" cy="1008112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805264"/>
            <a:ext cx="897634" cy="7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056784" cy="37444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6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собеседования </a:t>
            </a: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ОО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92888" cy="11967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 для проведения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собеседования по русскому языку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320" y="1124744"/>
            <a:ext cx="8985176" cy="5616624"/>
          </a:xfrm>
        </p:spPr>
        <p:txBody>
          <a:bodyPr>
            <a:noAutofit/>
          </a:bodyPr>
          <a:lstStyle/>
          <a:p>
            <a:pPr algn="just">
              <a:spcBef>
                <a:spcPts val="5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и Федеральной службой по надзору в сфере образования и науки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232/551.</a:t>
            </a:r>
          </a:p>
          <a:p>
            <a:pPr algn="just">
              <a:spcBef>
                <a:spcPts val="50"/>
              </a:spcBef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собеседования по русскому языку в Пензенской области как условие допуска к государственной итоговой аттестации по образовательным программам основного общего образования, приказ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Пензенской области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20.09.2023 № 16/182.</a:t>
            </a:r>
          </a:p>
          <a:p>
            <a:pPr algn="just">
              <a:spcBef>
                <a:spcPts val="50"/>
              </a:spcBef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Пензенской области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определении минимального количества баллов для отдельной категории участников итогового собеседования по русскому языку на территории Пензенской области»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26.11.2019 № 509/01-07.</a:t>
            </a:r>
          </a:p>
          <a:p>
            <a:pPr algn="just">
              <a:spcBef>
                <a:spcPts val="50"/>
              </a:spcBef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и проведению итогового собеседования по русскому языку в 2026 году (Письмо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25.11.2025 № 04-393).</a:t>
            </a:r>
          </a:p>
          <a:p>
            <a:pPr algn="just">
              <a:spcBef>
                <a:spcPts val="50"/>
              </a:spcBef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>
              <a:spcBef>
                <a:spcPts val="5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материалы по организации и проведению итогового собеседования по русскому языку в образовательных организациях Пензенской области </a:t>
            </a:r>
            <a:r>
              <a:rPr lang="ru-RU" sz="1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Пензенской области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19.01.2026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18/208/01-15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1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616" t="16947" r="72014" b="14475"/>
          <a:stretch/>
        </p:blipFill>
        <p:spPr>
          <a:xfrm>
            <a:off x="166020" y="2087117"/>
            <a:ext cx="1186249" cy="1944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530" t="22806" r="1102" b="5930"/>
          <a:stretch/>
        </p:blipFill>
        <p:spPr>
          <a:xfrm>
            <a:off x="7529383" y="4744994"/>
            <a:ext cx="1268628" cy="2018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51811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379839" cy="42591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день проведения </a:t>
            </a:r>
            <a:r>
              <a:rPr lang="ru-RU" b="1" dirty="0" smtClean="0"/>
              <a:t>ИС </a:t>
            </a:r>
            <a:r>
              <a:rPr lang="ru-RU" b="1" dirty="0"/>
              <a:t>в </a:t>
            </a:r>
            <a:r>
              <a:rPr lang="ru-RU" b="1" dirty="0" smtClean="0"/>
              <a:t>образовательной организации могут </a:t>
            </a:r>
            <a:r>
              <a:rPr lang="ru-RU" b="1" dirty="0"/>
              <a:t>присутствовать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endParaRPr lang="ru-RU" sz="1000" b="1" dirty="0"/>
          </a:p>
          <a:p>
            <a:r>
              <a:rPr lang="ru-RU" dirty="0" smtClean="0"/>
              <a:t>Аккредитованные общественные </a:t>
            </a:r>
            <a:r>
              <a:rPr lang="ru-RU" dirty="0"/>
              <a:t>наблюдатели;</a:t>
            </a:r>
          </a:p>
          <a:p>
            <a:endParaRPr lang="ru-RU" sz="900" dirty="0" smtClean="0"/>
          </a:p>
          <a:p>
            <a:r>
              <a:rPr lang="ru-RU" dirty="0" smtClean="0"/>
              <a:t>Представители </a:t>
            </a:r>
            <a:r>
              <a:rPr lang="ru-RU" dirty="0"/>
              <a:t>средств массовой информации;</a:t>
            </a:r>
          </a:p>
          <a:p>
            <a:endParaRPr lang="ru-RU" sz="900" dirty="0" smtClean="0"/>
          </a:p>
          <a:p>
            <a:r>
              <a:rPr lang="ru-RU" dirty="0" smtClean="0"/>
              <a:t>Должностные </a:t>
            </a:r>
            <a:r>
              <a:rPr lang="ru-RU" dirty="0"/>
              <a:t>лица </a:t>
            </a:r>
            <a:r>
              <a:rPr lang="ru-RU" dirty="0" err="1"/>
              <a:t>Рособрнадзора</a:t>
            </a:r>
            <a:r>
              <a:rPr lang="ru-RU" dirty="0"/>
              <a:t>, а также иные лица, определенные </a:t>
            </a:r>
            <a:r>
              <a:rPr lang="ru-RU" dirty="0" err="1"/>
              <a:t>Рособрнадзором</a:t>
            </a:r>
            <a:r>
              <a:rPr lang="ru-RU" dirty="0"/>
              <a:t>, и (или) должностные лица </a:t>
            </a:r>
            <a:r>
              <a:rPr lang="ru-RU" dirty="0" smtClean="0"/>
              <a:t>Министерства образования Пензенской области.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51811" cy="5977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проведения ИС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467544" y="1052736"/>
            <a:ext cx="8424936" cy="30243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7CD"/>
              </a:gs>
              <a:gs pos="35000">
                <a:srgbClr val="C0DED8"/>
              </a:gs>
              <a:gs pos="100000">
                <a:srgbClr val="E1EFEC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57200" lvl="0" indent="-457200" algn="ctr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Получить и напечатать материалы для проведения ИС</a:t>
            </a:r>
            <a:endParaRPr lang="ru-RU" sz="2400" dirty="0" smtClean="0"/>
          </a:p>
          <a:p>
            <a:pPr marL="457200" lvl="0" indent="-457200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Скачать  материалы на сайте РЦОИ</a:t>
            </a:r>
            <a:r>
              <a:rPr lang="ru-RU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rcoi58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</a:rPr>
              <a:t>ru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>
                <a:solidFill>
                  <a:srgbClr val="FF0000"/>
                </a:solidFill>
              </a:rPr>
              <a:t> перейдя по ссылке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(логин и пароль будут высланы дополнительно) </a:t>
            </a:r>
            <a:r>
              <a:rPr lang="ru-RU" sz="2000" dirty="0" smtClean="0">
                <a:solidFill>
                  <a:srgbClr val="FF0000"/>
                </a:solidFill>
              </a:rPr>
              <a:t>в разделе «Новости»</a:t>
            </a:r>
          </a:p>
          <a:p>
            <a:pPr marL="457200" lvl="0" indent="-457200" algn="ctr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с 07:30 до 08:00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dirty="0" smtClean="0"/>
              <a:t>Тиражировать материалы</a:t>
            </a:r>
            <a:r>
              <a:rPr lang="ru-RU" sz="2000" dirty="0" smtClean="0"/>
              <a:t> в необходимом количестве:</a:t>
            </a:r>
          </a:p>
          <a:p>
            <a:pPr marL="457200" indent="-457200" algn="ctr">
              <a:buFont typeface="Courier New" pitchFamily="49" charset="0"/>
              <a:buChar char="o"/>
              <a:defRPr/>
            </a:pPr>
            <a:r>
              <a:rPr lang="ru-RU" dirty="0" smtClean="0"/>
              <a:t>Для участников (текст для чтения, картинки с темами беседы на выбор и планами беседы) – по количеству участников итогового собеседования; </a:t>
            </a:r>
          </a:p>
          <a:p>
            <a:pPr marL="457200" indent="-457200" algn="ctr">
              <a:buFont typeface="Courier New" pitchFamily="49" charset="0"/>
              <a:buChar char="o"/>
              <a:defRPr/>
            </a:pPr>
            <a:r>
              <a:rPr lang="ru-RU" dirty="0" smtClean="0"/>
              <a:t>Для собеседника (карточки собеседника по каждой теме беседы) – по 2 экземпляра на аудиторию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539552" y="4149080"/>
            <a:ext cx="8424936" cy="21602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BB0"/>
              </a:gs>
              <a:gs pos="35000">
                <a:srgbClr val="B6DCD6"/>
              </a:gs>
              <a:gs pos="100000">
                <a:srgbClr val="C0DED8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57200" lvl="0" indent="-457200"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2. Обеспечить ведение аудиозаписи ИС</a:t>
            </a:r>
            <a:endParaRPr lang="ru-RU" sz="2400" dirty="0" smtClean="0"/>
          </a:p>
          <a:p>
            <a:pPr marL="457200" lvl="0" indent="-457200" algn="ctr">
              <a:buFont typeface="Wingdings" pitchFamily="2" charset="2"/>
              <a:buChar char="Ø"/>
              <a:defRPr/>
            </a:pPr>
            <a:r>
              <a:rPr lang="ru-RU" sz="2400" b="1" dirty="0" smtClean="0"/>
              <a:t>Включить одну общую аудиозапись на весь день проведения ИС в каждой аудитории</a:t>
            </a:r>
            <a:endParaRPr lang="ru-RU" sz="2400" dirty="0" smtClean="0"/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400" dirty="0" smtClean="0"/>
              <a:t>Включить параллельно еще одну (резервную) общую аудиозапись (при необходимости)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08" y="2852936"/>
            <a:ext cx="1642928" cy="12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51811" cy="122413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итогового 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07504" y="4725144"/>
            <a:ext cx="8928992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indent="-457200" algn="ctr">
              <a:lnSpc>
                <a:spcPts val="2800"/>
              </a:lnSpc>
              <a:defRPr/>
            </a:pPr>
            <a:r>
              <a:rPr lang="ru-RU" sz="2350" b="1" dirty="0" smtClean="0">
                <a:solidFill>
                  <a:srgbClr val="002060"/>
                </a:solidFill>
              </a:rPr>
              <a:t>4. Сохранить все аудиозаписи на внешний электронный носитель</a:t>
            </a:r>
          </a:p>
          <a:p>
            <a:pPr lvl="0" indent="-457200" algn="ctr">
              <a:lnSpc>
                <a:spcPts val="2800"/>
              </a:lnSpc>
              <a:defRPr/>
            </a:pPr>
            <a:r>
              <a:rPr lang="ru-RU" sz="2350" b="1" dirty="0" smtClean="0">
                <a:solidFill>
                  <a:srgbClr val="002060"/>
                </a:solidFill>
              </a:rPr>
              <a:t>(Диск должен быть подписан в формате:  код МСУ, код ОО, номер аудитории и дату проведения ИС.</a:t>
            </a:r>
          </a:p>
          <a:p>
            <a:pPr lvl="0" indent="-457200" algn="ctr">
              <a:lnSpc>
                <a:spcPts val="2800"/>
              </a:lnSpc>
              <a:defRPr/>
            </a:pPr>
            <a:r>
              <a:rPr lang="ru-RU" sz="2350" b="1" dirty="0" smtClean="0">
                <a:solidFill>
                  <a:srgbClr val="002060"/>
                </a:solidFill>
              </a:rPr>
              <a:t>Например: </a:t>
            </a:r>
            <a:r>
              <a:rPr lang="ru-RU" sz="2350" b="1" dirty="0" smtClean="0">
                <a:solidFill>
                  <a:srgbClr val="FF0000"/>
                </a:solidFill>
              </a:rPr>
              <a:t>14_140904_11.0</a:t>
            </a:r>
            <a:r>
              <a:rPr lang="en-US" sz="2350" b="1" dirty="0" smtClean="0">
                <a:solidFill>
                  <a:srgbClr val="FF0000"/>
                </a:solidFill>
              </a:rPr>
              <a:t>2</a:t>
            </a:r>
            <a:r>
              <a:rPr lang="ru-RU" sz="2350" b="1" dirty="0" smtClean="0">
                <a:solidFill>
                  <a:srgbClr val="FF0000"/>
                </a:solidFill>
              </a:rPr>
              <a:t>.26</a:t>
            </a:r>
            <a:r>
              <a:rPr lang="en-US" sz="2350" b="1" dirty="0" smtClean="0">
                <a:solidFill>
                  <a:srgbClr val="002060"/>
                </a:solidFill>
              </a:rPr>
              <a:t>)</a:t>
            </a:r>
            <a:endParaRPr lang="ru-RU" sz="2350" b="1" dirty="0" smtClean="0">
              <a:solidFill>
                <a:srgbClr val="00206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794" y="3212976"/>
            <a:ext cx="895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356992"/>
            <a:ext cx="1008112" cy="1008112"/>
          </a:xfrm>
          <a:prstGeom prst="rect">
            <a:avLst/>
          </a:prstGeom>
          <a:noFill/>
        </p:spPr>
      </p:pic>
      <p:pic>
        <p:nvPicPr>
          <p:cNvPr id="25610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501008"/>
            <a:ext cx="864096" cy="864096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988840"/>
            <a:ext cx="822960" cy="17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323528" y="1700808"/>
            <a:ext cx="7560840" cy="115212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457200" algn="ctr">
              <a:lnSpc>
                <a:spcPts val="28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3. Завершить аудиозаписи</a:t>
            </a:r>
          </a:p>
          <a:p>
            <a:pPr indent="-457200" algn="ctr">
              <a:lnSpc>
                <a:spcPts val="28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Выгрузить ответы участников из ПО «Автономная станция записи» </a:t>
            </a:r>
          </a:p>
        </p:txBody>
      </p:sp>
    </p:spTree>
    <p:extLst>
      <p:ext uri="{BB962C8B-B14F-4D97-AF65-F5344CB8AC3E}">
        <p14:creationId xmlns="" xmlns:p14="http://schemas.microsoft.com/office/powerpoint/2010/main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39951" y="4797152"/>
            <a:ext cx="1827895" cy="158417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18722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94924"/>
            <a:ext cx="7551811" cy="7713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404664"/>
            <a:ext cx="755181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проведения итогового</a:t>
            </a:r>
          </a:p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504" y="2204864"/>
            <a:ext cx="1547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941168"/>
            <a:ext cx="1019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691680" y="1628800"/>
            <a:ext cx="7128792" cy="295232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indent="-457200" algn="ctr">
              <a:lnSpc>
                <a:spcPts val="28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5. Внести информацию из протоколов экспертов по оцениванию ответов участников итогового собеседования в личный кабинет ОО </a:t>
            </a:r>
            <a:r>
              <a:rPr lang="en-US" sz="2800" b="1" dirty="0" smtClean="0">
                <a:solidFill>
                  <a:srgbClr val="002060"/>
                </a:solidFill>
              </a:rPr>
              <a:t>web-</a:t>
            </a:r>
            <a:r>
              <a:rPr lang="ru-RU" sz="2800" b="1" dirty="0" smtClean="0">
                <a:solidFill>
                  <a:srgbClr val="002060"/>
                </a:solidFill>
              </a:rPr>
              <a:t>сервиса «Автоматизированная информационная система проведения итогового собеседования по русскому языку в </a:t>
            </a:r>
            <a:r>
              <a:rPr lang="ru-RU" sz="2800" b="1" dirty="0" err="1" smtClean="0">
                <a:solidFill>
                  <a:srgbClr val="002060"/>
                </a:solidFill>
              </a:rPr>
              <a:t>онлайн</a:t>
            </a:r>
            <a:r>
              <a:rPr lang="ru-RU" sz="2800" b="1" dirty="0" smtClean="0">
                <a:solidFill>
                  <a:srgbClr val="002060"/>
                </a:solidFill>
              </a:rPr>
              <a:t> форме»</a:t>
            </a:r>
          </a:p>
        </p:txBody>
      </p:sp>
    </p:spTree>
    <p:extLst>
      <p:ext uri="{BB962C8B-B14F-4D97-AF65-F5344CB8AC3E}">
        <p14:creationId xmlns="" xmlns:p14="http://schemas.microsoft.com/office/powerpoint/2010/main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260648"/>
            <a:ext cx="755181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с Личным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кабинетом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-сервиса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3510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357761" cy="17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869160"/>
            <a:ext cx="3228131" cy="179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73016"/>
            <a:ext cx="8900668" cy="14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5796136" y="3933056"/>
            <a:ext cx="2592288" cy="1440160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780928"/>
            <a:ext cx="9001000" cy="27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94924"/>
            <a:ext cx="7551811" cy="7713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95536" y="1340768"/>
            <a:ext cx="8424936" cy="12961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indent="-457200" algn="ctr">
              <a:lnSpc>
                <a:spcPts val="23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Технический специалист в Штабе, используя ведомость учета проведения ИС в аудитории и протоколы экспертов для оценивания ответов участников ИС, заносит в специализированную форму информацию для каждого участника в личном кабинете ОО ИС-9.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682952"/>
            <a:ext cx="352839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Резерв: указана информация о наличии признака ОВЗ </a:t>
            </a:r>
          </a:p>
          <a:p>
            <a:pPr algn="ctr"/>
            <a:r>
              <a:rPr lang="ru-RU" b="1" dirty="0" smtClean="0"/>
              <a:t>(«22» – участник с ОВЗ)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59832" y="4797152"/>
            <a:ext cx="576064" cy="86409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067944" y="5517232"/>
            <a:ext cx="4248472" cy="11521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случае неявки участника необходимо поставить отметку в поле «Неявка».</a:t>
            </a:r>
          </a:p>
          <a:p>
            <a:pPr algn="ctr"/>
            <a:r>
              <a:rPr lang="ru-RU" b="1" dirty="0" smtClean="0"/>
              <a:t>При этом остальные поля по данному участнику становятся недоступными.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923928" y="4581128"/>
            <a:ext cx="864096" cy="936104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971600" y="260648"/>
            <a:ext cx="755181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Личным кабинетом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-сервиса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2750" y="4653136"/>
            <a:ext cx="157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56" y="4437112"/>
            <a:ext cx="8872440" cy="91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3968" y="3429000"/>
            <a:ext cx="4392488" cy="10801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с Личным кабинетом ОО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ИС-9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6942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4800" y="3501008"/>
            <a:ext cx="4231643" cy="9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7740352" y="2420888"/>
            <a:ext cx="504056" cy="1008112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15616" y="2564904"/>
            <a:ext cx="3096344" cy="842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Перед закрытием экзамена необходимо проверить заполненные данные </a:t>
            </a:r>
            <a:endParaRPr lang="ru-RU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211960" y="2276872"/>
            <a:ext cx="2880320" cy="50405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5373216"/>
            <a:ext cx="8856983" cy="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7380312" y="5733256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24328" y="4797152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3" y="404664"/>
          <a:ext cx="9067797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3707904" y="1196752"/>
            <a:ext cx="432048" cy="360040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1196752"/>
            <a:ext cx="360040" cy="432048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979712" y="3429000"/>
            <a:ext cx="360040" cy="432048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004048" y="5589240"/>
            <a:ext cx="432048" cy="432048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008259"/>
          <a:ext cx="8829672" cy="572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object 18"/>
          <p:cNvGrpSpPr/>
          <p:nvPr/>
        </p:nvGrpSpPr>
        <p:grpSpPr>
          <a:xfrm>
            <a:off x="4139952" y="1988840"/>
            <a:ext cx="3528392" cy="4869160"/>
            <a:chOff x="11718035" y="1388363"/>
            <a:chExt cx="6137275" cy="8629015"/>
          </a:xfrm>
        </p:grpSpPr>
        <p:pic>
          <p:nvPicPr>
            <p:cNvPr id="4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18035" y="1388363"/>
              <a:ext cx="6137148" cy="8628888"/>
            </a:xfrm>
            <a:prstGeom prst="rect">
              <a:avLst/>
            </a:prstGeom>
          </p:spPr>
        </p:pic>
        <p:pic>
          <p:nvPicPr>
            <p:cNvPr id="6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43003" y="1537715"/>
              <a:ext cx="5891784" cy="8334756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971600" y="188640"/>
            <a:ext cx="755181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45720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Досрочное завершение ИС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085" y="2060848"/>
            <a:ext cx="9465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2492896"/>
            <a:ext cx="1788790" cy="10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740352" y="3068960"/>
            <a:ext cx="1259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80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12"/>
          <p:cNvGrpSpPr>
            <a:grpSpLocks noGrp="1"/>
          </p:cNvGrpSpPr>
          <p:nvPr>
            <p:ph idx="1"/>
          </p:nvPr>
        </p:nvGrpSpPr>
        <p:grpSpPr>
          <a:xfrm>
            <a:off x="4860032" y="764704"/>
            <a:ext cx="2880320" cy="3600400"/>
            <a:chOff x="5647944" y="1382267"/>
            <a:chExt cx="6239208" cy="8638032"/>
          </a:xfrm>
        </p:grpSpPr>
        <p:pic>
          <p:nvPicPr>
            <p:cNvPr id="5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7944" y="1382267"/>
              <a:ext cx="6239208" cy="8638032"/>
            </a:xfrm>
            <a:prstGeom prst="rect">
              <a:avLst/>
            </a:prstGeom>
          </p:spPr>
        </p:pic>
        <p:pic>
          <p:nvPicPr>
            <p:cNvPr id="5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2911" y="1531622"/>
              <a:ext cx="6016752" cy="8343899"/>
            </a:xfrm>
            <a:prstGeom prst="rect">
              <a:avLst/>
            </a:prstGeom>
          </p:spPr>
        </p:pic>
      </p:grp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60032" y="3991468"/>
            <a:ext cx="3672408" cy="27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202630"/>
            <a:ext cx="6624736" cy="490066"/>
          </a:xfrm>
        </p:spPr>
        <p:txBody>
          <a:bodyPr>
            <a:noAutofit/>
          </a:bodyPr>
          <a:lstStyle/>
          <a:p>
            <a:pPr indent="-457200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Удаление участника ИС</a:t>
            </a:r>
          </a:p>
        </p:txBody>
      </p:sp>
      <p:grpSp>
        <p:nvGrpSpPr>
          <p:cNvPr id="20" name="object 13"/>
          <p:cNvGrpSpPr/>
          <p:nvPr/>
        </p:nvGrpSpPr>
        <p:grpSpPr>
          <a:xfrm>
            <a:off x="1763688" y="2636912"/>
            <a:ext cx="3024336" cy="4149080"/>
            <a:chOff x="5948171" y="1280157"/>
            <a:chExt cx="6356604" cy="8941308"/>
          </a:xfrm>
        </p:grpSpPr>
        <p:pic>
          <p:nvPicPr>
            <p:cNvPr id="21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8171" y="1280157"/>
              <a:ext cx="6356604" cy="8941308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4664" y="1432559"/>
              <a:ext cx="6108192" cy="8641080"/>
            </a:xfrm>
            <a:prstGeom prst="rect">
              <a:avLst/>
            </a:prstGeom>
          </p:spPr>
        </p:pic>
        <p:sp>
          <p:nvSpPr>
            <p:cNvPr id="23" name="object 18"/>
            <p:cNvSpPr/>
            <p:nvPr/>
          </p:nvSpPr>
          <p:spPr>
            <a:xfrm>
              <a:off x="10811256" y="2676144"/>
              <a:ext cx="513715" cy="5600700"/>
            </a:xfrm>
            <a:custGeom>
              <a:avLst/>
              <a:gdLst/>
              <a:ahLst/>
              <a:cxnLst/>
              <a:rect l="l" t="t" r="r" b="b"/>
              <a:pathLst>
                <a:path w="513715" h="5600700">
                  <a:moveTo>
                    <a:pt x="513588" y="0"/>
                  </a:moveTo>
                  <a:lnTo>
                    <a:pt x="0" y="0"/>
                  </a:lnTo>
                  <a:lnTo>
                    <a:pt x="0" y="5600700"/>
                  </a:lnTo>
                  <a:lnTo>
                    <a:pt x="513588" y="56007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001F5F">
                <a:alpha val="2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0" y="1412777"/>
            <a:ext cx="4211960" cy="1152127"/>
            <a:chOff x="300208" y="1176301"/>
            <a:chExt cx="4347022" cy="177846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0208" y="1176301"/>
              <a:ext cx="4347022" cy="1778460"/>
            </a:xfrm>
            <a:prstGeom prst="roundRect">
              <a:avLst/>
            </a:prstGeom>
            <a:solidFill>
              <a:srgbClr val="68928A">
                <a:alpha val="51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87026" y="1263118"/>
              <a:ext cx="4173388" cy="1604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В случае удаления участника в ведомости учета проведения ИС в аудитории  заполнить столбец для внесения сведений об удалении</a:t>
              </a:r>
              <a:endParaRPr lang="ru-RU" sz="1900" b="1" kern="1200" dirty="0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2843808" y="2564904"/>
            <a:ext cx="1224136" cy="720080"/>
          </a:xfrm>
          <a:prstGeom prst="straightConnector1">
            <a:avLst/>
          </a:prstGeom>
          <a:ln w="317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3331443"/>
            <a:ext cx="1750127" cy="225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76864" y="1772816"/>
            <a:ext cx="1259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8792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итогового собеседования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844824"/>
            <a:ext cx="2952328" cy="1656184"/>
          </a:xfrm>
          <a:prstGeom prst="roundRect">
            <a:avLst>
              <a:gd name="adj" fmla="val 10000"/>
            </a:avLst>
          </a:prstGeom>
          <a:solidFill>
            <a:srgbClr val="47A3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ОСНОВНОЙ СРОК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51520" y="2564904"/>
            <a:ext cx="2880320" cy="1008112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ФЕВРАЛЯ 2026 года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1844824"/>
            <a:ext cx="2664296" cy="1656184"/>
          </a:xfrm>
          <a:prstGeom prst="roundRect">
            <a:avLst>
              <a:gd name="adj" fmla="val 10000"/>
            </a:avLst>
          </a:prstGeom>
          <a:solidFill>
            <a:srgbClr val="47A3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i="1" dirty="0" smtClean="0">
                <a:latin typeface="Arial" pitchFamily="34" charset="0"/>
                <a:cs typeface="Arial" pitchFamily="34" charset="0"/>
              </a:rPr>
              <a:t>ДОПОЛНИТЕЛЬНЫЙ СРОК</a:t>
            </a:r>
            <a:endParaRPr lang="ru-RU" sz="17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1844824"/>
            <a:ext cx="2627784" cy="1656184"/>
          </a:xfrm>
          <a:prstGeom prst="roundRect">
            <a:avLst>
              <a:gd name="adj" fmla="val 10000"/>
            </a:avLst>
          </a:prstGeom>
          <a:solidFill>
            <a:srgbClr val="47A3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i="1" dirty="0" smtClean="0">
                <a:latin typeface="Arial" pitchFamily="34" charset="0"/>
                <a:cs typeface="Arial" pitchFamily="34" charset="0"/>
              </a:rPr>
              <a:t>ДОПОЛНИТЕЛЬНЫЙ СРОК</a:t>
            </a:r>
            <a:endParaRPr lang="ru-RU" sz="17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419872" y="2564904"/>
            <a:ext cx="2664296" cy="1008112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МАРТА 2026 года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372200" y="2564904"/>
            <a:ext cx="2556792" cy="1008112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АПРЕЛЯ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2026 года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187624" y="5085184"/>
            <a:ext cx="7128792" cy="1224136"/>
          </a:xfrm>
          <a:prstGeom prst="roundRect">
            <a:avLst>
              <a:gd name="adj" fmla="val 15355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Положительный результат итогового собеседования по русскому языку – допуск к ГИА-9 в 2026 году</a:t>
            </a:r>
            <a:endParaRPr lang="ru-RU" sz="2400" b="1" dirty="0">
              <a:solidFill>
                <a:schemeClr val="dk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115616" y="4077072"/>
            <a:ext cx="7128792" cy="576064"/>
          </a:xfrm>
          <a:prstGeom prst="roundRect">
            <a:avLst>
              <a:gd name="adj" fmla="val 15355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Оценивается по системе «зачет»/«незачет»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3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9"/>
          <p:cNvGrpSpPr/>
          <p:nvPr/>
        </p:nvGrpSpPr>
        <p:grpSpPr>
          <a:xfrm>
            <a:off x="3707904" y="2780928"/>
            <a:ext cx="2717911" cy="3888432"/>
            <a:chOff x="5910071" y="1280157"/>
            <a:chExt cx="6388608" cy="8987028"/>
          </a:xfrm>
        </p:grpSpPr>
        <p:pic>
          <p:nvPicPr>
            <p:cNvPr id="5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6819900"/>
              <a:ext cx="1524000" cy="1481327"/>
            </a:xfrm>
            <a:prstGeom prst="rect">
              <a:avLst/>
            </a:prstGeom>
          </p:spPr>
        </p:pic>
        <p:pic>
          <p:nvPicPr>
            <p:cNvPr id="6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0071" y="1280157"/>
              <a:ext cx="6388608" cy="8987028"/>
            </a:xfrm>
            <a:prstGeom prst="rect">
              <a:avLst/>
            </a:prstGeom>
          </p:spPr>
        </p:pic>
        <p:pic>
          <p:nvPicPr>
            <p:cNvPr id="7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6563" y="1432559"/>
              <a:ext cx="6140195" cy="868680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99592" y="3356992"/>
            <a:ext cx="2376264" cy="1800200"/>
            <a:chOff x="300208" y="1176301"/>
            <a:chExt cx="4347022" cy="177846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00208" y="1176301"/>
              <a:ext cx="4347022" cy="1778460"/>
            </a:xfrm>
            <a:prstGeom prst="roundRect">
              <a:avLst/>
            </a:prstGeom>
            <a:solidFill>
              <a:srgbClr val="68928A">
                <a:alpha val="7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87025" y="1263118"/>
              <a:ext cx="4173388" cy="1604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Актуализированы критерии оценивания в соответствии со спецификацией ФИПИ</a:t>
              </a:r>
              <a:endParaRPr lang="ru-RU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04248" y="5013176"/>
            <a:ext cx="2088232" cy="1008112"/>
            <a:chOff x="300208" y="1176301"/>
            <a:chExt cx="4347022" cy="177846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0208" y="1176301"/>
              <a:ext cx="4347022" cy="1778460"/>
            </a:xfrm>
            <a:prstGeom prst="roundRect">
              <a:avLst/>
            </a:prstGeom>
            <a:solidFill>
              <a:srgbClr val="68928A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87025" y="1263118"/>
              <a:ext cx="4173388" cy="1604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Метки о незавершении и удалении</a:t>
              </a:r>
            </a:p>
          </p:txBody>
        </p:sp>
      </p:grpSp>
      <p:sp>
        <p:nvSpPr>
          <p:cNvPr id="19" name="Заголовок 3"/>
          <p:cNvSpPr txBox="1">
            <a:spLocks noGrp="1"/>
          </p:cNvSpPr>
          <p:nvPr>
            <p:ph type="title"/>
          </p:nvPr>
        </p:nvSpPr>
        <p:spPr>
          <a:xfrm>
            <a:off x="1187624" y="263550"/>
            <a:ext cx="6912768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-4572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Неявка на ИС и форма протокола эксперта (ИС-03)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object 18"/>
          <p:cNvGrpSpPr/>
          <p:nvPr/>
        </p:nvGrpSpPr>
        <p:grpSpPr>
          <a:xfrm>
            <a:off x="107504" y="1340768"/>
            <a:ext cx="4896544" cy="1656184"/>
            <a:chOff x="335279" y="1633727"/>
            <a:chExt cx="13255752" cy="5495544"/>
          </a:xfrm>
        </p:grpSpPr>
        <p:pic>
          <p:nvPicPr>
            <p:cNvPr id="21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79" y="1633727"/>
              <a:ext cx="13255752" cy="5495544"/>
            </a:xfrm>
            <a:prstGeom prst="rect">
              <a:avLst/>
            </a:prstGeom>
          </p:spPr>
        </p:pic>
        <p:pic>
          <p:nvPicPr>
            <p:cNvPr id="22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6" y="1633727"/>
              <a:ext cx="12873229" cy="526237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580112" y="1412776"/>
            <a:ext cx="1835696" cy="1080120"/>
            <a:chOff x="-5156389" y="820609"/>
            <a:chExt cx="4347023" cy="1778460"/>
          </a:xfrm>
          <a:solidFill>
            <a:srgbClr val="7FBBB0"/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5156389" y="820609"/>
              <a:ext cx="4347023" cy="1778460"/>
            </a:xfrm>
            <a:prstGeom prst="roundRect">
              <a:avLst/>
            </a:prstGeom>
            <a:solidFill>
              <a:srgbClr val="68928A">
                <a:alpha val="51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-4815352" y="939173"/>
              <a:ext cx="3751411" cy="1602722"/>
            </a:xfrm>
            <a:prstGeom prst="rect">
              <a:avLst/>
            </a:prstGeom>
            <a:solidFill>
              <a:srgbClr val="68928A">
                <a:alpha val="7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В случае неявки ставится «Н»</a:t>
              </a:r>
              <a:endParaRPr lang="ru-RU" sz="2000" b="1" kern="1200" dirty="0"/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H="1">
            <a:off x="4788024" y="1772816"/>
            <a:ext cx="792088" cy="432048"/>
          </a:xfrm>
          <a:prstGeom prst="straightConnector1">
            <a:avLst/>
          </a:prstGeom>
          <a:ln w="317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8"/>
          <p:cNvSpPr/>
          <p:nvPr/>
        </p:nvSpPr>
        <p:spPr>
          <a:xfrm>
            <a:off x="3707904" y="2132856"/>
            <a:ext cx="1008112" cy="576064"/>
          </a:xfrm>
          <a:custGeom>
            <a:avLst/>
            <a:gdLst/>
            <a:ahLst/>
            <a:cxnLst/>
            <a:rect l="l" t="t" r="r" b="b"/>
            <a:pathLst>
              <a:path w="513715" h="5600700">
                <a:moveTo>
                  <a:pt x="513588" y="0"/>
                </a:moveTo>
                <a:lnTo>
                  <a:pt x="0" y="0"/>
                </a:lnTo>
                <a:lnTo>
                  <a:pt x="0" y="5600700"/>
                </a:lnTo>
                <a:lnTo>
                  <a:pt x="513588" y="5600700"/>
                </a:lnTo>
                <a:lnTo>
                  <a:pt x="513588" y="0"/>
                </a:lnTo>
                <a:close/>
              </a:path>
            </a:pathLst>
          </a:custGeom>
          <a:solidFill>
            <a:srgbClr val="001F5F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5796136" y="5805264"/>
            <a:ext cx="1008112" cy="288032"/>
          </a:xfrm>
          <a:prstGeom prst="straightConnector1">
            <a:avLst/>
          </a:prstGeom>
          <a:ln w="317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348880"/>
            <a:ext cx="1025649" cy="21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67712"/>
            <a:ext cx="947167" cy="130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3"/>
            <a:ext cx="6788619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заданий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122519"/>
            <a:ext cx="6726712" cy="54748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Итоговое собеседование по русскому языку состоит из четырех заданий</a:t>
            </a:r>
          </a:p>
          <a:p>
            <a:pPr marL="0" indent="0" algn="just"/>
            <a:r>
              <a:rPr lang="ru-RU" sz="2400" dirty="0" smtClean="0"/>
              <a:t> </a:t>
            </a:r>
            <a:r>
              <a:rPr lang="ru-RU" sz="2000" b="1" dirty="0" smtClean="0"/>
              <a:t>Задание 1 </a:t>
            </a:r>
            <a:r>
              <a:rPr lang="ru-RU" sz="2000" dirty="0" smtClean="0"/>
              <a:t>– чтение небольшого текста вслух.</a:t>
            </a:r>
          </a:p>
          <a:p>
            <a:pPr marL="0" indent="0" algn="just">
              <a:buNone/>
            </a:pPr>
            <a:r>
              <a:rPr lang="ru-RU" sz="2000" u="sng" dirty="0" smtClean="0"/>
              <a:t>Время на подготовку – 2 минуты.</a:t>
            </a:r>
          </a:p>
          <a:p>
            <a:pPr marL="0" indent="0" algn="just"/>
            <a:endParaRPr lang="ru-RU" sz="2000" b="1" dirty="0" smtClean="0"/>
          </a:p>
          <a:p>
            <a:pPr marL="0" indent="0"/>
            <a:r>
              <a:rPr lang="ru-RU" sz="2000" b="1" dirty="0" smtClean="0"/>
              <a:t>Задание 2 </a:t>
            </a:r>
            <a:r>
              <a:rPr lang="ru-RU" sz="2000" dirty="0" smtClean="0"/>
              <a:t>– пересказ текста с привлечением дополнительной информации (с включением цитаты). </a:t>
            </a:r>
            <a:r>
              <a:rPr lang="ru-RU" sz="2000" u="sng" dirty="0" smtClean="0"/>
              <a:t>Время на подготовку – 2 минуты.</a:t>
            </a:r>
          </a:p>
          <a:p>
            <a:pPr marL="0" indent="0" algn="just"/>
            <a:endParaRPr lang="ru-RU" sz="2000" b="1" dirty="0" smtClean="0"/>
          </a:p>
          <a:p>
            <a:pPr marL="0" indent="0" algn="just"/>
            <a:r>
              <a:rPr lang="ru-RU" sz="2000" b="1" dirty="0" smtClean="0"/>
              <a:t>Задание 3 </a:t>
            </a:r>
            <a:r>
              <a:rPr lang="ru-RU" sz="2000" dirty="0" smtClean="0"/>
              <a:t>– связное монологическое высказывание по одной из выбранных тем с опорой на план.</a:t>
            </a:r>
          </a:p>
          <a:p>
            <a:pPr marL="0" indent="0" algn="just">
              <a:buNone/>
            </a:pPr>
            <a:r>
              <a:rPr lang="ru-RU" sz="2000" u="sng" dirty="0" smtClean="0"/>
              <a:t>Время на подготовку – 1 минута.</a:t>
            </a:r>
            <a:endParaRPr lang="ru-RU" sz="2000" b="1" dirty="0" smtClean="0"/>
          </a:p>
          <a:p>
            <a:pPr marL="0" indent="0" algn="just"/>
            <a:endParaRPr lang="ru-RU" sz="2000" b="1" dirty="0" smtClean="0"/>
          </a:p>
          <a:p>
            <a:pPr marL="0" indent="0" algn="just"/>
            <a:r>
              <a:rPr lang="ru-RU" sz="2000" b="1" dirty="0" smtClean="0"/>
              <a:t> Задание 4 </a:t>
            </a:r>
            <a:r>
              <a:rPr lang="ru-RU" sz="2000" dirty="0" smtClean="0"/>
              <a:t>– диалог с собеседником.</a:t>
            </a:r>
          </a:p>
          <a:p>
            <a:pPr marL="0" indent="0" algn="just">
              <a:buNone/>
            </a:pPr>
            <a:r>
              <a:rPr lang="ru-RU" sz="2000" dirty="0" smtClean="0"/>
              <a:t>Собеседник предложит ответить на три вопроса.</a:t>
            </a:r>
          </a:p>
          <a:p>
            <a:pPr marL="0" indent="0" algn="just">
              <a:buNone/>
            </a:pPr>
            <a:r>
              <a:rPr lang="ru-RU" sz="2000" u="sng" dirty="0" smtClean="0"/>
              <a:t>Время на подготовку не предусматривается.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1895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4077072"/>
            <a:ext cx="720080" cy="123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165551"/>
            <a:ext cx="1114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21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264696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сайта ФИПИ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8424936" cy="23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67544" y="1124744"/>
            <a:ext cx="8424936" cy="12961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Демоверсии КИМ, критерии оценивания и спецификация итогового собеседования по русскому языку в 9 классе размещены на официальном сайте ФГБНУ «ФИПИ»</a:t>
            </a:r>
            <a:r>
              <a:rPr lang="en-US" sz="2000" dirty="0" smtClean="0">
                <a:solidFill>
                  <a:srgbClr val="002060"/>
                </a:solidFill>
                <a:hlinkClick r:id="rId4"/>
              </a:rPr>
              <a:t> </a:t>
            </a:r>
            <a:endParaRPr lang="ru-RU" sz="2000" dirty="0" smtClean="0">
              <a:solidFill>
                <a:srgbClr val="002060"/>
              </a:solidFill>
              <a:hlinkClick r:id="rId4"/>
            </a:endParaRPr>
          </a:p>
          <a:p>
            <a:pPr lvl="0" algn="ctr">
              <a:defRPr/>
            </a:pPr>
            <a:r>
              <a:rPr lang="en-US" sz="1400" b="1" dirty="0" smtClean="0">
                <a:hlinkClick r:id="rId4"/>
              </a:rPr>
              <a:t>http</a:t>
            </a:r>
            <a:r>
              <a:rPr lang="ru-RU" sz="1400" b="1" dirty="0" smtClean="0">
                <a:hlinkClick r:id="rId4"/>
              </a:rPr>
              <a:t>:</a:t>
            </a:r>
            <a:r>
              <a:rPr lang="en-US" sz="1400" b="1" dirty="0" smtClean="0">
                <a:hlinkClick r:id="rId4"/>
              </a:rPr>
              <a:t>//fipi.ru</a:t>
            </a:r>
            <a:r>
              <a:rPr lang="ru-RU" sz="1400" b="1" dirty="0" smtClean="0">
                <a:hlinkClick r:id="rId4"/>
              </a:rPr>
              <a:t>/</a:t>
            </a:r>
            <a:r>
              <a:rPr lang="en-US" sz="1400" b="1" dirty="0" err="1" smtClean="0">
                <a:hlinkClick r:id="rId4"/>
              </a:rPr>
              <a:t>itogovoye-sobesedovaniye</a:t>
            </a:r>
            <a:endParaRPr lang="ru-RU" sz="1400" dirty="0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179512" y="4797152"/>
            <a:ext cx="4536504" cy="86409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b="1" dirty="0" smtClean="0"/>
              <a:t>Максимальный балл за итоговое собеседование  составляет </a:t>
            </a:r>
            <a:r>
              <a:rPr lang="ru-RU" sz="2000" b="1" dirty="0" smtClean="0">
                <a:solidFill>
                  <a:srgbClr val="FF0000"/>
                </a:solidFill>
              </a:rPr>
              <a:t>20 баллов</a:t>
            </a:r>
            <a:r>
              <a:rPr lang="ru-RU" sz="2000" b="1" dirty="0" smtClean="0"/>
              <a:t>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179512" y="5733256"/>
            <a:ext cx="5832648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b="1" dirty="0" smtClean="0"/>
              <a:t>Для получения зачета за итоговое собеседование необходимо набрать не менее </a:t>
            </a:r>
            <a:r>
              <a:rPr lang="ru-RU" sz="2000" b="1" dirty="0" smtClean="0">
                <a:solidFill>
                  <a:srgbClr val="FF0000"/>
                </a:solidFill>
              </a:rPr>
              <a:t>10 баллов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365104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21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96" y="1628800"/>
            <a:ext cx="7886700" cy="34563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проверки и оценивания итогового собеседования</a:t>
            </a:r>
            <a:endParaRPr lang="en-US" sz="6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по проверке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09922" y="1040795"/>
            <a:ext cx="7706494" cy="5412541"/>
          </a:xfrm>
        </p:spPr>
        <p:txBody>
          <a:bodyPr>
            <a:noAutofit/>
          </a:bodyPr>
          <a:lstStyle/>
          <a:p>
            <a:r>
              <a:rPr lang="ru-RU" sz="2000" dirty="0" smtClean="0"/>
              <a:t>Эксперты должны:</a:t>
            </a:r>
          </a:p>
          <a:p>
            <a:pPr marL="457200" indent="-457200">
              <a:buNone/>
            </a:pPr>
            <a:r>
              <a:rPr lang="ru-RU" sz="2000" b="1" dirty="0" smtClean="0"/>
              <a:t>1. Владеть </a:t>
            </a:r>
            <a:r>
              <a:rPr lang="ru-RU" sz="2000" b="1" dirty="0" smtClean="0">
                <a:solidFill>
                  <a:srgbClr val="FF0000"/>
                </a:solidFill>
              </a:rPr>
              <a:t>нормативной базой</a:t>
            </a:r>
            <a:r>
              <a:rPr lang="ru-RU" sz="2000" b="1" dirty="0" smtClean="0"/>
              <a:t>:</a:t>
            </a:r>
          </a:p>
          <a:p>
            <a:pPr marL="1524000" indent="-157163">
              <a:buFont typeface="Wingdings" panose="05000000000000000000" pitchFamily="2" charset="2"/>
              <a:buChar char="Ø"/>
            </a:pPr>
            <a:r>
              <a:rPr lang="ru-RU" sz="1400" i="1" dirty="0" smtClean="0"/>
              <a:t>Федеральный компонент ГОС по русскому языку и литературе (базовый и профильный уровень), утвержденный приказом Минобразования России от 05.03.2004 № 1089 (с изменениями); </a:t>
            </a:r>
          </a:p>
          <a:p>
            <a:pPr marL="1524000" indent="-157163">
              <a:buFont typeface="Wingdings" panose="05000000000000000000" pitchFamily="2" charset="2"/>
              <a:buChar char="Ø"/>
            </a:pPr>
            <a:r>
              <a:rPr lang="ru-RU" sz="1400" i="1" dirty="0" smtClean="0"/>
              <a:t>Нормативные правовые акты, регламентирующие проведение итогового собеседования;</a:t>
            </a:r>
          </a:p>
          <a:p>
            <a:pPr marL="1524000" indent="-157163">
              <a:buFont typeface="Wingdings" panose="05000000000000000000" pitchFamily="2" charset="2"/>
              <a:buChar char="Ø"/>
            </a:pPr>
            <a:r>
              <a:rPr lang="ru-RU" sz="1400" i="1" dirty="0" smtClean="0"/>
              <a:t>Инструкции для экспертов.</a:t>
            </a:r>
          </a:p>
          <a:p>
            <a:pPr marL="0" indent="0">
              <a:buNone/>
            </a:pPr>
            <a:r>
              <a:rPr lang="ru-RU" sz="2000" b="1" dirty="0" smtClean="0"/>
              <a:t>2. Владеть необходимыми </a:t>
            </a:r>
            <a:r>
              <a:rPr lang="ru-RU" sz="2000" b="1" dirty="0" smtClean="0">
                <a:solidFill>
                  <a:srgbClr val="FF0000"/>
                </a:solidFill>
              </a:rPr>
              <a:t>предметными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компетенциями</a:t>
            </a:r>
            <a:r>
              <a:rPr lang="ru-RU" sz="2000" b="1" dirty="0" smtClean="0"/>
              <a:t>:</a:t>
            </a:r>
          </a:p>
          <a:p>
            <a:pPr marL="1524000" indent="-182563">
              <a:buFont typeface="Wingdings" panose="05000000000000000000" pitchFamily="2" charset="2"/>
              <a:buChar char="Ø"/>
            </a:pPr>
            <a:r>
              <a:rPr lang="ru-RU" sz="1400" i="1" dirty="0" smtClean="0"/>
              <a:t>Иметь высшее образование по специальности «Русский язык и литература» с квалификацией «Учитель русского языка и литературы</a:t>
            </a:r>
          </a:p>
          <a:p>
            <a:pPr marL="0" indent="0">
              <a:buNone/>
            </a:pPr>
            <a:r>
              <a:rPr lang="ru-RU" sz="2000" b="1" dirty="0" smtClean="0"/>
              <a:t>3. Владеть </a:t>
            </a:r>
            <a:r>
              <a:rPr lang="ru-RU" sz="2000" b="1" dirty="0" smtClean="0">
                <a:solidFill>
                  <a:srgbClr val="FF0000"/>
                </a:solidFill>
              </a:rPr>
              <a:t>компетенциями</a:t>
            </a:r>
            <a:r>
              <a:rPr lang="ru-RU" sz="2000" b="1" dirty="0" smtClean="0"/>
              <a:t>, необходимыми для </a:t>
            </a:r>
            <a:r>
              <a:rPr lang="ru-RU" sz="2000" b="1" dirty="0" smtClean="0">
                <a:solidFill>
                  <a:srgbClr val="FF0000"/>
                </a:solidFill>
              </a:rPr>
              <a:t>проверки итогового собеседования</a:t>
            </a:r>
            <a:r>
              <a:rPr lang="ru-RU" sz="2000" b="1" dirty="0" smtClean="0"/>
              <a:t>: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объективно оценивать устные ответы участников итогового собеседования;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применять установленные критерии и нормативы оценки;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разграничивать ошибки и недочеты различного типа;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оформлять результаты проверки, соблюдая установленные требования;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обобщать результаты.</a:t>
            </a:r>
          </a:p>
          <a:p>
            <a:pPr>
              <a:buNone/>
            </a:pPr>
            <a:endParaRPr lang="ru-RU" sz="1400" i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042270"/>
            <a:ext cx="838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482" y="1772816"/>
            <a:ext cx="7111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33503"/>
            <a:ext cx="1428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6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181" y="1988840"/>
            <a:ext cx="93421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6237"/>
            <a:ext cx="6912768" cy="10845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проверки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467544" y="1350394"/>
            <a:ext cx="6535638" cy="4382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оценивает устный ответ участника ИС непосредственно в аудитории проведения ИС по специально разработанным критериям;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оформляет протокол оценивания ИС сразу в ходе ответа участника ИС;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 разрешено пользоваться черновиками и при необходимости повторно прослушивать и оценивать записи ответов отдельных участников.</a:t>
            </a:r>
          </a:p>
          <a:p>
            <a:pPr marL="0" indent="0" algn="ctr">
              <a:buNone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схема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оценивает устные ответы участников ИС после проведения ИС в аудитории по аудиозаписям согласно критериям и оформляет затем протокол оценивания.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708920"/>
            <a:ext cx="924178" cy="7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323610"/>
            <a:ext cx="1874143" cy="134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7096" y="2257426"/>
            <a:ext cx="7886700" cy="1675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Завершение итогового собеседования</a:t>
            </a:r>
            <a:endParaRPr lang="en-US" sz="6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08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1275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21314"/>
            <a:ext cx="5616624" cy="8314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собеседования в ОО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308095"/>
            <a:ext cx="8829672" cy="521724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Ответственный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организатор ОО </a:t>
            </a:r>
            <a:r>
              <a:rPr lang="ru-RU" dirty="0"/>
              <a:t>должен </a:t>
            </a:r>
            <a:r>
              <a:rPr lang="ru-RU" b="1" dirty="0"/>
              <a:t>принять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от </a:t>
            </a:r>
            <a:r>
              <a:rPr lang="ru-RU" b="1" dirty="0" smtClean="0">
                <a:solidFill>
                  <a:srgbClr val="FF0000"/>
                </a:solidFill>
              </a:rPr>
              <a:t>эксперта</a:t>
            </a:r>
          </a:p>
          <a:p>
            <a:pPr marL="627063" indent="0" algn="just">
              <a:buNone/>
            </a:pP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критерии оценивания;</a:t>
            </a:r>
          </a:p>
          <a:p>
            <a:pPr marL="627063" indent="0" algn="just">
              <a:buNone/>
            </a:pPr>
            <a:r>
              <a:rPr lang="ru-RU" b="1" dirty="0" smtClean="0"/>
              <a:t>- комплект КИМ;</a:t>
            </a:r>
            <a:endParaRPr lang="ru-RU" b="1" dirty="0"/>
          </a:p>
          <a:p>
            <a:pPr marL="0" indent="0" algn="just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 собеседника</a:t>
            </a:r>
          </a:p>
          <a:p>
            <a:pPr marL="627063" indent="0" algn="just">
              <a:buNone/>
            </a:pPr>
            <a:r>
              <a:rPr lang="ru-RU" b="1" dirty="0" smtClean="0"/>
              <a:t>- ведомость учета проведения ИС в аудитории;</a:t>
            </a:r>
          </a:p>
          <a:p>
            <a:pPr marL="627063" indent="0" algn="just">
              <a:buNone/>
            </a:pPr>
            <a:r>
              <a:rPr lang="ru-RU" b="1" dirty="0" smtClean="0"/>
              <a:t>- возвратный </a:t>
            </a:r>
            <a:r>
              <a:rPr lang="ru-RU" b="1" dirty="0"/>
              <a:t>доставочный пакет с </a:t>
            </a:r>
            <a:r>
              <a:rPr lang="ru-RU" b="1" dirty="0" smtClean="0"/>
              <a:t>протоколами эксперта для оценивания ответов участников итогового собеседования с сопроводительным бланком;</a:t>
            </a:r>
            <a:endParaRPr lang="ru-RU" b="1" dirty="0"/>
          </a:p>
          <a:p>
            <a:pPr marL="627063" indent="0" algn="just">
              <a:buNone/>
            </a:pPr>
            <a:r>
              <a:rPr lang="ru-RU" b="1" dirty="0" smtClean="0"/>
              <a:t>- черновики </a:t>
            </a:r>
            <a:r>
              <a:rPr lang="ru-RU" b="1" dirty="0"/>
              <a:t>для </a:t>
            </a:r>
            <a:r>
              <a:rPr lang="ru-RU" b="1" dirty="0" smtClean="0"/>
              <a:t>экспертов;</a:t>
            </a:r>
            <a:endParaRPr lang="ru-RU" b="1" dirty="0"/>
          </a:p>
          <a:p>
            <a:pPr marL="627063" indent="0" algn="just">
              <a:buNone/>
            </a:pPr>
            <a:r>
              <a:rPr lang="ru-RU" b="1" dirty="0" smtClean="0"/>
              <a:t>- </a:t>
            </a:r>
            <a:r>
              <a:rPr lang="ru-RU" b="1" dirty="0"/>
              <a:t>КИМ для итогового собеседования </a:t>
            </a:r>
            <a:r>
              <a:rPr lang="ru-RU" dirty="0"/>
              <a:t>(текст для чтения, карточки с темами беседы на выбор и планами беседы</a:t>
            </a:r>
            <a:r>
              <a:rPr lang="ru-RU" dirty="0" smtClean="0"/>
              <a:t>);</a:t>
            </a:r>
            <a:endParaRPr lang="ru-RU" dirty="0"/>
          </a:p>
          <a:p>
            <a:pPr marL="627063" indent="0" algn="just">
              <a:buNone/>
            </a:pP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карточки собеседника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242" y="1916832"/>
            <a:ext cx="2505879" cy="165618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713" y="1916832"/>
            <a:ext cx="1275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03648" y="4509120"/>
            <a:ext cx="7488832" cy="1944216"/>
          </a:xfrm>
          <a:prstGeom prst="rect">
            <a:avLst/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noFill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 РЦОИ</a:t>
            </a:r>
            <a:r>
              <a:rPr lang="ru-RU" sz="2000" dirty="0" smtClean="0">
                <a:solidFill>
                  <a:srgbClr val="002060"/>
                </a:solidFill>
              </a:rPr>
              <a:t> ответственный за проведение итогового собеседования в ОО / координатор ГИА-9 от МСУ </a:t>
            </a:r>
            <a:r>
              <a:rPr lang="ru-RU" sz="2000" b="1" dirty="0" smtClean="0">
                <a:solidFill>
                  <a:srgbClr val="002060"/>
                </a:solidFill>
              </a:rPr>
              <a:t>передает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указанные </a:t>
            </a:r>
            <a:r>
              <a:rPr lang="ru-RU" altLang="ru-RU" sz="2000" b="1" dirty="0" smtClean="0">
                <a:solidFill>
                  <a:srgbClr val="002060"/>
                </a:solidFill>
                <a:latin typeface="+mn-lt"/>
              </a:rPr>
              <a:t>формы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 («</a:t>
            </a: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Список участников итогового собеседования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», «</a:t>
            </a: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Ведомость учета проведения итогового собеседования в аудитории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») </a:t>
            </a:r>
            <a:r>
              <a:rPr lang="ru-RU" altLang="ru-RU" sz="2000" b="1" dirty="0" smtClean="0">
                <a:solidFill>
                  <a:srgbClr val="002060"/>
                </a:solidFill>
                <a:latin typeface="+mn-lt"/>
              </a:rPr>
              <a:t>по графику 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altLang="ru-RU" sz="2000" b="1" dirty="0" smtClean="0">
                <a:latin typeface="+mn-lt"/>
              </a:rPr>
              <a:t>в одном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файле от 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77048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180975">
              <a:lnSpc>
                <a:spcPct val="80000"/>
              </a:lnSpc>
              <a:buFontTx/>
              <a:buChar char="-"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пересчитать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возвратные доставочные пакеты с протоколами эксперта для оценивания ответов участников итогового собеседования (по количеству аудиторий проведения);</a:t>
            </a:r>
          </a:p>
          <a:p>
            <a:pPr marL="180975" lvl="0" indent="180975">
              <a:lnSpc>
                <a:spcPct val="80000"/>
              </a:lnSpc>
              <a:buFontTx/>
              <a:buChar char="-"/>
              <a:defRPr/>
            </a:pPr>
            <a:endParaRPr lang="ru-RU" sz="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1809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упаковать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возвратный доставочный пакет для съемного носителя информации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CD/DVD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-диски с аудиозаписями ответов участников с сопроводительным бланком</a:t>
            </a:r>
          </a:p>
          <a:p>
            <a:pPr marL="180975" lvl="0" indent="1809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1809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вложить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файл:</a:t>
            </a:r>
          </a:p>
          <a:p>
            <a:pPr marL="180975" lvl="0" indent="180975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ведомости учета проведения итогового собеседования в аудиториях, списки участников итогового собеседования.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700808"/>
            <a:ext cx="1067657" cy="7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7769"/>
            <a:ext cx="5904656" cy="92898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передача  материалов в РЦОИ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4503" y="1318023"/>
            <a:ext cx="8229600" cy="4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Ответственный организатор ОО должен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3936">
            <a:off x="7982616" y="2692454"/>
            <a:ext cx="799877" cy="5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570" y="2636911"/>
            <a:ext cx="4067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9052" y="3429000"/>
            <a:ext cx="83622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58404" y="4077072"/>
            <a:ext cx="690060" cy="7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365104"/>
            <a:ext cx="77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373216"/>
            <a:ext cx="95606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5485" y="4221088"/>
            <a:ext cx="10882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068960"/>
            <a:ext cx="10255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043608" y="4149080"/>
            <a:ext cx="1080120" cy="86409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01208"/>
            <a:ext cx="1165755" cy="8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189" y="2132856"/>
            <a:ext cx="775147" cy="62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514424" y="188242"/>
            <a:ext cx="8305800" cy="936502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 дистанционной  формы проведения  ИС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113794"/>
            <a:ext cx="8424936" cy="875046"/>
          </a:xfrm>
          <a:prstGeom prst="roundRect">
            <a:avLst/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По решению МО ПО допускается проведение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ИС в дистанционной форме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2132856"/>
            <a:ext cx="7416824" cy="439248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Любая удобная платформа, но должно быть обеспечено одновременное подключение ТРЕХ человек с качественной передачей звука и изображения (участника и собеседника).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Возможность временной демонстрации участнику текста для чтения вслух и пересказа, карточек участника для монолога (Не допускается демонстрация на камеру).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Видео/аудио запись программными средствами, использующимися для проведения собеседования.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Пробное подключение с участниками (пробное тестирование).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Для идентификации личности участника ИС школьник демонстрирует собеседнику страницу паспорта с фотографией.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Для подготовки к ответам на задания 1 и 2 участник использует черновик (чистый лист бумаги).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Оценивание проводится по 1 схеме – экспертом в режиме реального времени.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 случае технического сбоя, при обрыве связи с участником более чем на 3-5 минут участнику предоставляется право на повторное прохождение в тот же день.</a:t>
            </a:r>
            <a:endParaRPr lang="ru-RU" sz="1400" b="1" kern="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314" y="2281560"/>
            <a:ext cx="9461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68960"/>
            <a:ext cx="12330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3501008"/>
            <a:ext cx="709358" cy="95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5661248"/>
            <a:ext cx="692178" cy="10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870" y="4581500"/>
            <a:ext cx="1079562" cy="7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8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Земскова\Desktop\1645072209_2-kartinkin-net-p-kartinki-bez-fona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268" y="2688480"/>
            <a:ext cx="2736304" cy="267070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39454" y="114040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95536" y="155679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Проведение ИС в своих ОО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95536" y="2708976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Время начала итогового собеседования: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9 </a:t>
            </a:r>
            <a:r>
              <a:rPr lang="ru-RU" b="1" dirty="0">
                <a:solidFill>
                  <a:srgbClr val="002060"/>
                </a:solidFill>
              </a:rPr>
              <a:t>часов по местному  </a:t>
            </a:r>
            <a:r>
              <a:rPr lang="ru-RU" b="1" dirty="0" smtClean="0">
                <a:solidFill>
                  <a:srgbClr val="002060"/>
                </a:solidFill>
              </a:rPr>
              <a:t>времени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395536" y="213291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Единые сроки проведения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95537" y="5661248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Проведение апелляций не предусмотрено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395536" y="3933056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Получение материалов за 60 </a:t>
            </a:r>
            <a:r>
              <a:rPr lang="ru-RU" b="1" dirty="0" smtClean="0">
                <a:solidFill>
                  <a:srgbClr val="002060"/>
                </a:solidFill>
              </a:rPr>
              <a:t>минут до начала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395535" y="4509120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Проведение ИС </a:t>
            </a:r>
            <a:r>
              <a:rPr lang="ru-RU" b="1" dirty="0" smtClean="0">
                <a:solidFill>
                  <a:srgbClr val="002060"/>
                </a:solidFill>
              </a:rPr>
              <a:t>собеседником </a:t>
            </a:r>
          </a:p>
          <a:p>
            <a:pPr indent="-3429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Оценивание </a:t>
            </a:r>
            <a:r>
              <a:rPr lang="ru-RU" b="1" dirty="0">
                <a:solidFill>
                  <a:srgbClr val="002060"/>
                </a:solidFill>
              </a:rPr>
              <a:t>ответа участника </a:t>
            </a:r>
            <a:r>
              <a:rPr lang="ru-RU" b="1" dirty="0" smtClean="0">
                <a:solidFill>
                  <a:srgbClr val="002060"/>
                </a:solidFill>
              </a:rPr>
              <a:t>экспертом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70984"/>
            <a:ext cx="748883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положения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проведения </a:t>
            </a:r>
          </a:p>
          <a:p>
            <a:pPr algn="ctr">
              <a:lnSpc>
                <a:spcPct val="70000"/>
              </a:lnSpc>
            </a:pP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итогового собеседования </a:t>
            </a:r>
            <a:endParaRPr lang="ru-RU" sz="3100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395536" y="980784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Единый порядок проведения и оценивания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395536" y="335699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Продолжительность ИС  15 – 16 минут</a:t>
            </a:r>
          </a:p>
          <a:p>
            <a:pPr indent="-3429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 (+ 30 мин для участников с ОВЗ)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395536" y="623731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Срок действия - бессрочно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>
            <a:off x="395536" y="5085184"/>
            <a:ext cx="8496944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аудитории проведения ИС ведется потоковая аудиозапись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475656" y="188639"/>
            <a:ext cx="6768752" cy="747863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 проведения ИС в 2026 г.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836712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" name="Умножение 5"/>
          <p:cNvSpPr/>
          <p:nvPr/>
        </p:nvSpPr>
        <p:spPr>
          <a:xfrm rot="281907">
            <a:off x="805343" y="1851701"/>
            <a:ext cx="3481542" cy="2158416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 rot="281907">
            <a:off x="4576170" y="3499166"/>
            <a:ext cx="3521960" cy="1232699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 rot="281907">
            <a:off x="4533863" y="4430391"/>
            <a:ext cx="3521960" cy="1232699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8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471761"/>
            <a:ext cx="77819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88639"/>
            <a:ext cx="6768752" cy="648073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06 июня 2026 года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2348880"/>
            <a:ext cx="6192688" cy="1584176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980728"/>
            <a:ext cx="662473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Расписание ОГЭ-9 2026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8224" y="1412776"/>
            <a:ext cx="1584176" cy="42366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2434" y="5198076"/>
            <a:ext cx="6858000" cy="105577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</a:t>
            </a:r>
            <a:r>
              <a:rPr lang="ru-RU" b="1" dirty="0" smtClean="0">
                <a:hlinkClick r:id="rId2"/>
              </a:rPr>
              <a:t>8 (8412) 34-86-07</a:t>
            </a:r>
            <a:endParaRPr lang="ru-RU" b="1" dirty="0" smtClean="0"/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rcoi_gia58@mail.ru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1600" y="332656"/>
            <a:ext cx="7442200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ГАОУ ДПО «Институт регионального развития Пензенской области»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обработки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956" y="2649686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68928A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solidFill>
                <a:srgbClr val="6892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669430" y="4378753"/>
            <a:ext cx="6261004" cy="959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9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9" y="313094"/>
            <a:ext cx="7886700" cy="59562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899592" y="1484784"/>
            <a:ext cx="7704856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Обучающиеся  9-х классов общеобразовательных организаций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899592" y="2564904"/>
            <a:ext cx="7704856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Лица, осваивающие образовательные программы основного общего образования в форме семейного образования, экстерны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thumbs.dreamstime.com/b/presentation-dude-business-people-whiteboard-57589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760640" cy="2593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95936" y="3933056"/>
            <a:ext cx="129614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13 300 </a:t>
            </a:r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</a:t>
            </a:r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6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1198" cy="5956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51520" y="1052736"/>
            <a:ext cx="8568952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Для участия в итоговом собеседовании необходимо подать: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563888" y="1916832"/>
            <a:ext cx="2304256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заявление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23528" y="2780928"/>
            <a:ext cx="8496944" cy="576064"/>
          </a:xfrm>
          <a:prstGeom prst="roundRect">
            <a:avLst>
              <a:gd name="adj" fmla="val 16667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Место подачи документов: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611560" y="3501008"/>
            <a:ext cx="3600400" cy="1584176"/>
          </a:xfrm>
          <a:prstGeom prst="roundRect">
            <a:avLst>
              <a:gd name="adj" fmla="val 16667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</a:rPr>
              <a:t>Образовательные организации Пензенской области, в которых учащиеся осваивают образовательные программы основного общего образования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4572000" y="3501008"/>
            <a:ext cx="4104456" cy="1584176"/>
          </a:xfrm>
          <a:prstGeom prst="roundRect">
            <a:avLst>
              <a:gd name="adj" fmla="val 16667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Для экстернов – организации, осуществляющие образовательную деятельность по имеющим государственную аккредитацию образовательным программам основного общего образования, по выбору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251520" y="5301208"/>
            <a:ext cx="8568952" cy="576064"/>
          </a:xfrm>
          <a:prstGeom prst="roundRect">
            <a:avLst>
              <a:gd name="adj" fmla="val 16667"/>
            </a:avLst>
          </a:prstGeom>
          <a:solidFill>
            <a:srgbClr val="47A39A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Срок подачи документов: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683568" y="6021288"/>
            <a:ext cx="7776864" cy="576064"/>
          </a:xfrm>
          <a:prstGeom prst="roundRect">
            <a:avLst>
              <a:gd name="adj" fmla="val 16667"/>
            </a:avLst>
          </a:prstGeom>
          <a:solidFill>
            <a:srgbClr val="47A39A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не позднее чем </a:t>
            </a:r>
            <a:r>
              <a:rPr lang="ru-RU" sz="2400" b="1" dirty="0" smtClean="0">
                <a:solidFill>
                  <a:srgbClr val="C00000"/>
                </a:solidFill>
              </a:rPr>
              <a:t>за две недели </a:t>
            </a:r>
            <a:r>
              <a:rPr lang="ru-RU" sz="2400" dirty="0" smtClean="0"/>
              <a:t>до начала проведения ИС</a:t>
            </a:r>
            <a:endParaRPr lang="ru-RU" sz="2400" b="1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6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bfa4fdb9c432742db0f0136ea9d8dff02a5a7356-819200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1844825"/>
            <a:ext cx="1800200" cy="1440160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843808" y="1700808"/>
            <a:ext cx="6192688" cy="12961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 наличии справки МСЭ об установлении инвалидности и (или) рекомендаций ПМПК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 статусе ребенка с ОВЗ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4" descr="https://avatars.mds.yandex.net/i?id=7117faa660d57821611c52c97e56f9fa-523509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1309420" cy="1656184"/>
          </a:xfrm>
          <a:prstGeom prst="rect">
            <a:avLst/>
          </a:prstGeom>
          <a:noFill/>
        </p:spPr>
      </p:pic>
      <p:graphicFrame>
        <p:nvGraphicFramePr>
          <p:cNvPr id="17" name="Объект 1"/>
          <p:cNvGraphicFramePr>
            <a:graphicFrameLocks noGrp="1"/>
          </p:cNvGraphicFramePr>
          <p:nvPr>
            <p:ph idx="1"/>
          </p:nvPr>
        </p:nvGraphicFramePr>
        <p:xfrm>
          <a:off x="323528" y="3140968"/>
          <a:ext cx="8677472" cy="352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3324"/>
                <a:gridCol w="5404148"/>
              </a:tblGrid>
              <a:tr h="289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Справка об установлении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инвалидности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Заключение </a:t>
                      </a:r>
                      <a:r>
                        <a:rPr lang="ru-RU" sz="1200" smtClean="0">
                          <a:effectLst/>
                        </a:rPr>
                        <a:t>психолого-медико-педагогической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комиссии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(ПМПК)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53BDBD"/>
                    </a:solidFill>
                  </a:tcPr>
                </a:tc>
              </a:tr>
              <a:tr h="160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При прикреплении к заявлению дает право на: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прикреплении к заявлению дает право на: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</a:tr>
              <a:tr h="882739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+ 1,5 часа;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+ 30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минут итоговое собеседование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иностранные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языки (раздел «Говорение»);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форма: ОГЭ, ГВЭ;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питание;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перерывы для проведения лечебных и профилактических мероприятий;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два обязательных экзамена (русский язык и математика);</a:t>
                      </a: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+ 1,5 часа;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+ 30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минут итоговое собеседование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и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иностранные языки (раздел «Говорение»);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форма: ОГЭ, ГВЭ;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питание;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перерывы для проведения лечебных и профилактических мероприятий;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два обязательных экзамена (русский язык и математика);</a:t>
                      </a: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</a:tr>
              <a:tr h="1475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привлечение ассистента (в том числе сурдопереводчика);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 выполнение работы на компьютере;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размещение в отдельной аудитории;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размещение в аудитории на 1-ом этаже;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увеличение освещенности;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предоставление КИМ в увеличенном виде;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оформление КИМ и экзаменационной работы шрифтом Брайля;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звукоусиление;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организация ППЭ на дому/на базе медицинского </a:t>
                      </a:r>
                      <a:r>
                        <a:rPr lang="ru-RU" sz="1200" dirty="0" smtClean="0">
                          <a:effectLst/>
                        </a:rPr>
                        <a:t>учреждения</a:t>
                      </a:r>
                      <a:endParaRPr lang="ru-RU" sz="1200" dirty="0">
                        <a:effectLst/>
                      </a:endParaRPr>
                    </a:p>
                  </a:txBody>
                  <a:tcPr marL="46751" marR="46751" marT="0" marB="0">
                    <a:solidFill>
                      <a:srgbClr val="53BDBD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1354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условий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(или) специальных условий для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ИС с ОВЗ и детей инвалидов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524328" y="2276872"/>
            <a:ext cx="1368152" cy="576064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1 МАРТА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2026 года !!!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588224" y="5301208"/>
            <a:ext cx="1368152" cy="576064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1 МАРТА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2026 года !!!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013176"/>
            <a:ext cx="925129" cy="116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0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65126"/>
            <a:ext cx="7543750" cy="6756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участников ИС с ОВЗ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323528" y="3284984"/>
            <a:ext cx="8496944" cy="226442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()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51520" y="1412776"/>
            <a:ext cx="8568952" cy="1224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Рекомендации РОСОБРНАДЗОРА от 29.10.2024 № 02-311  и Приказ МО ПО от 26.11.2019 №509/01-07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51520" y="2780928"/>
            <a:ext cx="8568952" cy="38164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 случае если особенности психофизического развития </a:t>
            </a:r>
            <a:r>
              <a:rPr lang="ru-RU" sz="2400" dirty="0" smtClean="0">
                <a:solidFill>
                  <a:srgbClr val="002060"/>
                </a:solidFill>
              </a:rPr>
              <a:t>(например, участники с тяжелыми нарушениями речи, задержкой психического развития и иными заболеваниями) </a:t>
            </a:r>
            <a:r>
              <a:rPr lang="ru-RU" sz="2400" b="1" dirty="0" smtClean="0">
                <a:solidFill>
                  <a:srgbClr val="002060"/>
                </a:solidFill>
              </a:rPr>
              <a:t>не позволяют ребенку </a:t>
            </a:r>
            <a:r>
              <a:rPr lang="ru-RU" sz="2400" dirty="0" smtClean="0">
                <a:solidFill>
                  <a:srgbClr val="002060"/>
                </a:solidFill>
              </a:rPr>
              <a:t>с ОВЗ, детям-инвалидам и инвалидам </a:t>
            </a:r>
            <a:r>
              <a:rPr lang="ru-RU" sz="2400" b="1" dirty="0" smtClean="0">
                <a:solidFill>
                  <a:srgbClr val="002060"/>
                </a:solidFill>
              </a:rPr>
              <a:t>выполнить все задания </a:t>
            </a:r>
            <a:r>
              <a:rPr lang="ru-RU" sz="2400" dirty="0" smtClean="0">
                <a:solidFill>
                  <a:srgbClr val="002060"/>
                </a:solidFill>
              </a:rPr>
              <a:t>ИС, </a:t>
            </a:r>
            <a:r>
              <a:rPr lang="ru-RU" sz="2400" b="1" dirty="0" smtClean="0">
                <a:solidFill>
                  <a:srgbClr val="002060"/>
                </a:solidFill>
              </a:rPr>
              <a:t>то минимальное количество баллов за выполнение всей работы</a:t>
            </a:r>
            <a:r>
              <a:rPr lang="ru-RU" sz="2400" dirty="0" smtClean="0">
                <a:solidFill>
                  <a:srgbClr val="002060"/>
                </a:solidFill>
              </a:rPr>
              <a:t>, необходимое </a:t>
            </a:r>
            <a:r>
              <a:rPr lang="ru-RU" sz="2400" b="1" dirty="0" smtClean="0">
                <a:solidFill>
                  <a:srgbClr val="002060"/>
                </a:solidFill>
              </a:rPr>
              <a:t>для</a:t>
            </a:r>
            <a:r>
              <a:rPr lang="ru-RU" sz="2400" dirty="0" smtClean="0">
                <a:solidFill>
                  <a:srgbClr val="002060"/>
                </a:solidFill>
              </a:rPr>
              <a:t> получения </a:t>
            </a:r>
            <a:r>
              <a:rPr lang="ru-RU" sz="2400" b="1" dirty="0" smtClean="0">
                <a:solidFill>
                  <a:srgbClr val="002060"/>
                </a:solidFill>
              </a:rPr>
              <a:t>«зачета»</a:t>
            </a:r>
            <a:r>
              <a:rPr lang="ru-RU" sz="2400" dirty="0" smtClean="0">
                <a:solidFill>
                  <a:srgbClr val="002060"/>
                </a:solidFill>
              </a:rPr>
              <a:t> для данной категории участников ИС составляет </a:t>
            </a:r>
            <a:r>
              <a:rPr lang="ru-RU" sz="2400" b="1" dirty="0" smtClean="0">
                <a:solidFill>
                  <a:srgbClr val="FF0000"/>
                </a:solidFill>
              </a:rPr>
              <a:t>5 (3) баллов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80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344816" cy="38884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</a:t>
            </a:r>
            <a:b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собеседования</a:t>
            </a:r>
            <a:endParaRPr lang="en-US" sz="6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5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9956</TotalTime>
  <Words>2708</Words>
  <Application>Microsoft Office PowerPoint</Application>
  <PresentationFormat>Экран (4:3)</PresentationFormat>
  <Paragraphs>394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Проведение итогового собеседования по русскому языку в Пензенской области как условие допуска к государственной итоговой аттестации </vt:lpstr>
      <vt:lpstr>Нормативные документы для проведения  итогового собеседования по русскому языку </vt:lpstr>
      <vt:lpstr>Проведение итогового собеседования  в 2026 году</vt:lpstr>
      <vt:lpstr>Слайд 4</vt:lpstr>
      <vt:lpstr>Участники итогового собеседования</vt:lpstr>
      <vt:lpstr>Участники итогового собеседования</vt:lpstr>
      <vt:lpstr>Организация условий и (или) специальных условий для участников ИС с ОВЗ и детей инвалидов</vt:lpstr>
      <vt:lpstr>Оценивание участников ИС с ОВЗ</vt:lpstr>
      <vt:lpstr>Подготовка к проведению  итогового собеседования</vt:lpstr>
      <vt:lpstr>Слайд 10</vt:lpstr>
      <vt:lpstr>Кадровые ресурсы</vt:lpstr>
      <vt:lpstr>Слайд 12</vt:lpstr>
      <vt:lpstr>Слайд 13</vt:lpstr>
      <vt:lpstr>Слайд 14</vt:lpstr>
      <vt:lpstr>Слайд 15</vt:lpstr>
      <vt:lpstr>Не позднее, чем за 2 дня</vt:lpstr>
      <vt:lpstr>«Автономная станция записи»</vt:lpstr>
      <vt:lpstr>Не позднее, чем за 1 день</vt:lpstr>
      <vt:lpstr> Проведение итогового собеседования в ОО </vt:lpstr>
      <vt:lpstr>Проведение итогового собеседования</vt:lpstr>
      <vt:lpstr>До начала проведения ИС</vt:lpstr>
      <vt:lpstr>После проведения итогового собеседования</vt:lpstr>
      <vt:lpstr>    </vt:lpstr>
      <vt:lpstr>Слайд 24</vt:lpstr>
      <vt:lpstr>    </vt:lpstr>
      <vt:lpstr>Работа с Личным кабинетом ОО ИС-9</vt:lpstr>
      <vt:lpstr>Слайд 27</vt:lpstr>
      <vt:lpstr>Слайд 28</vt:lpstr>
      <vt:lpstr>Удаление участника ИС</vt:lpstr>
      <vt:lpstr>Неявка на ИС и форма протокола эксперта (ИС-03)</vt:lpstr>
      <vt:lpstr>Структура заданий</vt:lpstr>
      <vt:lpstr>Страница сайта ФИПИ</vt:lpstr>
      <vt:lpstr>Порядок проверки и оценивания итогового собеседования</vt:lpstr>
      <vt:lpstr>Комиссия по проверке итогового собеседования</vt:lpstr>
      <vt:lpstr>Схемы проверки итогового собеседования</vt:lpstr>
      <vt:lpstr>Слайд 36</vt:lpstr>
      <vt:lpstr>Завершение  итогового собеседования в ОО </vt:lpstr>
      <vt:lpstr>Подготовка и передача  материалов в РЦОИ</vt:lpstr>
      <vt:lpstr>Особенности  дистанционной  формы проведения  ИС</vt:lpstr>
      <vt:lpstr>Барьеры проведения ИС в 2026 г.</vt:lpstr>
      <vt:lpstr>05 и 06 июня 2026 года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Метелкина</cp:lastModifiedBy>
  <cp:revision>868</cp:revision>
  <dcterms:created xsi:type="dcterms:W3CDTF">2020-11-24T10:40:31Z</dcterms:created>
  <dcterms:modified xsi:type="dcterms:W3CDTF">2026-01-22T10:40:55Z</dcterms:modified>
</cp:coreProperties>
</file>