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9" r:id="rId3"/>
    <p:sldId id="266" r:id="rId4"/>
    <p:sldId id="267" r:id="rId5"/>
    <p:sldId id="269" r:id="rId6"/>
    <p:sldId id="276" r:id="rId7"/>
    <p:sldId id="258" r:id="rId8"/>
    <p:sldId id="274" r:id="rId9"/>
    <p:sldId id="256" r:id="rId10"/>
    <p:sldId id="270" r:id="rId11"/>
    <p:sldId id="277" r:id="rId12"/>
    <p:sldId id="278" r:id="rId13"/>
    <p:sldId id="271" r:id="rId14"/>
    <p:sldId id="282" r:id="rId15"/>
    <p:sldId id="275" r:id="rId16"/>
    <p:sldId id="257" r:id="rId17"/>
    <p:sldId id="259" r:id="rId18"/>
    <p:sldId id="261" r:id="rId19"/>
    <p:sldId id="262" r:id="rId20"/>
    <p:sldId id="263" r:id="rId21"/>
    <p:sldId id="264" r:id="rId22"/>
    <p:sldId id="265" r:id="rId23"/>
    <p:sldId id="280" r:id="rId24"/>
    <p:sldId id="281" r:id="rId25"/>
    <p:sldId id="283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D6C2-82A9-4C45-A3AF-3231FCC4784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7781D-7A0B-4130-8985-9B9D4C5D761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D6C2-82A9-4C45-A3AF-3231FCC4784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7781D-7A0B-4130-8985-9B9D4C5D761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D6C2-82A9-4C45-A3AF-3231FCC4784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7781D-7A0B-4130-8985-9B9D4C5D761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D6C2-82A9-4C45-A3AF-3231FCC4784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7781D-7A0B-4130-8985-9B9D4C5D761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D6C2-82A9-4C45-A3AF-3231FCC4784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7781D-7A0B-4130-8985-9B9D4C5D761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D6C2-82A9-4C45-A3AF-3231FCC4784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7781D-7A0B-4130-8985-9B9D4C5D761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D6C2-82A9-4C45-A3AF-3231FCC4784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7781D-7A0B-4130-8985-9B9D4C5D761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D6C2-82A9-4C45-A3AF-3231FCC4784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7781D-7A0B-4130-8985-9B9D4C5D761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D6C2-82A9-4C45-A3AF-3231FCC4784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7781D-7A0B-4130-8985-9B9D4C5D761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D6C2-82A9-4C45-A3AF-3231FCC4784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7781D-7A0B-4130-8985-9B9D4C5D761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D6C2-82A9-4C45-A3AF-3231FCC4784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7781D-7A0B-4130-8985-9B9D4C5D761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D6C2-82A9-4C45-A3AF-3231FCC4784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7781D-7A0B-4130-8985-9B9D4C5D761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1D6C2-82A9-4C45-A3AF-3231FCC4784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7781D-7A0B-4130-8985-9B9D4C5D761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b="1">
                <a:solidFill>
                  <a:srgbClr val="C00000"/>
                </a:solidFill>
                <a:latin typeface="Segoe Print" panose="02000600000000000000" charset="0"/>
                <a:cs typeface="Segoe Print" panose="02000600000000000000" charset="0"/>
              </a:rPr>
              <a:t>Эксперимент</a:t>
            </a:r>
            <a:endParaRPr lang="ru-RU" altLang="en-US" b="1">
              <a:solidFill>
                <a:srgbClr val="C00000"/>
              </a:solidFill>
              <a:latin typeface="Segoe Print" panose="02000600000000000000" charset="0"/>
              <a:cs typeface="Segoe Print" panose="02000600000000000000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19" name="Изображение 18"/>
          <p:cNvPicPr/>
          <p:nvPr/>
        </p:nvPicPr>
        <p:blipFill>
          <a:blip r:embed="rId1"/>
          <a:stretch>
            <a:fillRect/>
          </a:stretch>
        </p:blipFill>
        <p:spPr>
          <a:xfrm>
            <a:off x="1331595" y="3335020"/>
            <a:ext cx="6861810" cy="3028950"/>
          </a:xfrm>
          <a:prstGeom prst="rect">
            <a:avLst/>
          </a:prstGeom>
        </p:spPr>
      </p:pic>
      <p:sp>
        <p:nvSpPr>
          <p:cNvPr id="17" name="Заголовок 16"/>
          <p:cNvSpPr>
            <a:spLocks noGrp="1"/>
          </p:cNvSpPr>
          <p:nvPr/>
        </p:nvSpPr>
        <p:spPr>
          <a:xfrm>
            <a:off x="467360" y="1196975"/>
            <a:ext cx="8229600" cy="21380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en-US" sz="4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egoe Print" panose="02000600000000000000" charset="0"/>
                <a:cs typeface="Segoe Print" panose="02000600000000000000" charset="0"/>
              </a:rPr>
              <a:t>Почему одна половинка потемнела, </a:t>
            </a:r>
            <a:br>
              <a:rPr lang="ru-RU" altLang="en-US" sz="4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egoe Print" panose="02000600000000000000" charset="0"/>
                <a:cs typeface="Segoe Print" panose="02000600000000000000" charset="0"/>
              </a:rPr>
            </a:br>
            <a:r>
              <a:rPr lang="ru-RU" altLang="en-US" sz="4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egoe Print" panose="02000600000000000000" charset="0"/>
                <a:cs typeface="Segoe Print" panose="02000600000000000000" charset="0"/>
              </a:rPr>
              <a:t>а вторая - нет?</a:t>
            </a:r>
            <a:endParaRPr lang="ru-RU" altLang="en-US" sz="4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Segoe Print" panose="02000600000000000000" charset="0"/>
              <a:cs typeface="Segoe Print" panose="020006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2" r="50000" b="68776"/>
          <a:stretch>
            <a:fillRect/>
          </a:stretch>
        </p:blipFill>
        <p:spPr bwMode="auto">
          <a:xfrm>
            <a:off x="5147677" y="2060332"/>
            <a:ext cx="2993887" cy="44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252323"/>
            <a:ext cx="792088" cy="7370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" y="1446530"/>
            <a:ext cx="4582160" cy="215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/>
        </p:nvSpPr>
        <p:spPr>
          <a:xfrm>
            <a:off x="251460" y="116205"/>
            <a:ext cx="8352790" cy="1177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  <a:scene3d>
              <a:camera prst="orthographicFront"/>
              <a:lightRig rig="threePt" dir="t"/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egoe Print" panose="02000600000000000000" charset="0"/>
                <a:cs typeface="Segoe Print" panose="02000600000000000000" charset="0"/>
              </a:rPr>
              <a:t>Заполните пропуски в уравнении химической реакции коррозии железа</a:t>
            </a:r>
            <a:endParaRPr lang="ru-RU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Segoe Print" panose="02000600000000000000" charset="0"/>
              <a:cs typeface="Segoe Print" panose="02000600000000000000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460" y="4293235"/>
            <a:ext cx="1285240" cy="79248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altLang="en-US" sz="4800" b="1">
                <a:solidFill>
                  <a:schemeClr val="bg1"/>
                </a:solidFill>
                <a:uFillTx/>
                <a:ea typeface="Malgun Gothic" panose="020B0503020000020004" charset="-127"/>
              </a:rPr>
              <a:t>4...</a:t>
            </a:r>
            <a:endParaRPr lang="ru-RU" altLang="en-US" sz="4800" b="1">
              <a:solidFill>
                <a:schemeClr val="bg1"/>
              </a:solidFill>
              <a:uFillTx/>
              <a:ea typeface="Malgun Gothic" panose="020B0503020000020004" charset="-127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36700" y="4293235"/>
            <a:ext cx="2192020" cy="79248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altLang="en-US" sz="4800" b="1">
                <a:solidFill>
                  <a:schemeClr val="bg1"/>
                </a:solidFill>
                <a:uFillTx/>
                <a:ea typeface="Malgun Gothic" panose="020B0503020000020004" charset="-127"/>
              </a:rPr>
              <a:t>+ 6 </a:t>
            </a:r>
            <a:r>
              <a:rPr lang="en-GB" altLang="en-US" sz="4800" b="1">
                <a:solidFill>
                  <a:schemeClr val="bg1"/>
                </a:solidFill>
                <a:uFillTx/>
                <a:ea typeface="Malgun Gothic" panose="020B0503020000020004" charset="-127"/>
              </a:rPr>
              <a:t>H</a:t>
            </a:r>
            <a:r>
              <a:rPr lang="en-GB" altLang="en-US" sz="4800" b="1" baseline="-25000">
                <a:solidFill>
                  <a:schemeClr val="bg1"/>
                </a:solidFill>
                <a:uFillTx/>
                <a:ea typeface="Malgun Gothic" panose="020B0503020000020004" charset="-127"/>
              </a:rPr>
              <a:t>2</a:t>
            </a:r>
            <a:r>
              <a:rPr lang="en-GB" altLang="en-US" sz="4800" b="1">
                <a:solidFill>
                  <a:schemeClr val="bg1"/>
                </a:solidFill>
                <a:uFillTx/>
                <a:ea typeface="Malgun Gothic" panose="020B0503020000020004" charset="-127"/>
              </a:rPr>
              <a:t>O</a:t>
            </a:r>
            <a:r>
              <a:rPr lang="ru-RU" altLang="en-US" sz="4800" b="1">
                <a:solidFill>
                  <a:schemeClr val="bg1"/>
                </a:solidFill>
                <a:uFillTx/>
                <a:ea typeface="Malgun Gothic" panose="020B0503020000020004" charset="-127"/>
              </a:rPr>
              <a:t> </a:t>
            </a:r>
            <a:endParaRPr lang="ru-RU" altLang="en-US" sz="4800" b="1">
              <a:solidFill>
                <a:schemeClr val="bg1"/>
              </a:solidFill>
              <a:uFillTx/>
              <a:ea typeface="Malgun Gothic" panose="020B0503020000020004" charset="-127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54930" y="4293235"/>
            <a:ext cx="901700" cy="79248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5400" b="1">
                <a:solidFill>
                  <a:schemeClr val="bg1"/>
                </a:solidFill>
                <a:uFillTx/>
                <a:ea typeface="Malgun Gothic" panose="020B0503020000020004" charset="-127"/>
              </a:rPr>
              <a:t>=</a:t>
            </a:r>
            <a:r>
              <a:rPr lang="ru-RU" altLang="en-US" sz="5400" b="1">
                <a:solidFill>
                  <a:schemeClr val="bg1"/>
                </a:solidFill>
                <a:uFillTx/>
                <a:ea typeface="Malgun Gothic" panose="020B0503020000020004" charset="-127"/>
              </a:rPr>
              <a:t> </a:t>
            </a:r>
            <a:endParaRPr lang="ru-RU" altLang="en-US" sz="5400" b="1">
              <a:solidFill>
                <a:schemeClr val="bg1"/>
              </a:solidFill>
              <a:uFillTx/>
              <a:ea typeface="Malgun Gothic" panose="020B0503020000020004" charset="-127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28720" y="4293235"/>
            <a:ext cx="1426210" cy="79248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altLang="en-US" sz="4800" b="1">
                <a:solidFill>
                  <a:schemeClr val="bg1"/>
                </a:solidFill>
                <a:uFillTx/>
                <a:ea typeface="Malgun Gothic" panose="020B0503020000020004" charset="-127"/>
              </a:rPr>
              <a:t>+ </a:t>
            </a:r>
            <a:r>
              <a:rPr lang="en-US" altLang="ru-RU" sz="4800" b="1">
                <a:solidFill>
                  <a:schemeClr val="bg1"/>
                </a:solidFill>
                <a:uFillTx/>
                <a:ea typeface="Malgun Gothic" panose="020B0503020000020004" charset="-127"/>
              </a:rPr>
              <a:t>...</a:t>
            </a:r>
            <a:r>
              <a:rPr lang="ru-RU" altLang="en-US" sz="4800" b="1">
                <a:solidFill>
                  <a:schemeClr val="bg1"/>
                </a:solidFill>
                <a:uFillTx/>
                <a:ea typeface="Malgun Gothic" panose="020B0503020000020004" charset="-127"/>
              </a:rPr>
              <a:t> </a:t>
            </a:r>
            <a:endParaRPr lang="ru-RU" altLang="en-US" sz="4800" b="1">
              <a:solidFill>
                <a:schemeClr val="bg1"/>
              </a:solidFill>
              <a:uFillTx/>
              <a:ea typeface="Malgun Gothic" panose="020B0503020000020004" charset="-127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73140" y="4293235"/>
            <a:ext cx="2747645" cy="79248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en-GB" sz="4800" b="1">
                <a:solidFill>
                  <a:schemeClr val="bg1"/>
                </a:solidFill>
                <a:uFillTx/>
                <a:ea typeface="Malgun Gothic" panose="020B0503020000020004" charset="-127"/>
              </a:rPr>
              <a:t>4 Fe(</a:t>
            </a:r>
            <a:r>
              <a:rPr lang="en-GB" altLang="en-US" sz="4800" b="1">
                <a:solidFill>
                  <a:schemeClr val="bg1"/>
                </a:solidFill>
                <a:uFillTx/>
                <a:ea typeface="Malgun Gothic" panose="020B0503020000020004" charset="-127"/>
              </a:rPr>
              <a:t>O</a:t>
            </a:r>
            <a:r>
              <a:rPr lang="en-US" altLang="en-GB" sz="4800" b="1">
                <a:solidFill>
                  <a:schemeClr val="bg1"/>
                </a:solidFill>
                <a:uFillTx/>
                <a:ea typeface="Malgun Gothic" panose="020B0503020000020004" charset="-127"/>
              </a:rPr>
              <a:t>H)</a:t>
            </a:r>
            <a:r>
              <a:rPr lang="en-US" altLang="en-GB" sz="4800" b="1" baseline="-25000">
                <a:solidFill>
                  <a:schemeClr val="bg1"/>
                </a:solidFill>
                <a:uFillTx/>
                <a:ea typeface="Malgun Gothic" panose="020B0503020000020004" charset="-127"/>
              </a:rPr>
              <a:t>3</a:t>
            </a:r>
            <a:r>
              <a:rPr lang="ru-RU" altLang="en-US" sz="4800" b="1">
                <a:solidFill>
                  <a:schemeClr val="bg1"/>
                </a:solidFill>
                <a:uFillTx/>
                <a:ea typeface="Malgun Gothic" panose="020B0503020000020004" charset="-127"/>
              </a:rPr>
              <a:t> </a:t>
            </a:r>
            <a:endParaRPr lang="ru-RU" altLang="en-US" sz="4800" b="1">
              <a:solidFill>
                <a:schemeClr val="bg1"/>
              </a:solidFill>
              <a:uFillTx/>
              <a:ea typeface="Malgun Gothic" panose="020B050302000002000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252323"/>
            <a:ext cx="792088" cy="7370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/>
        </p:nvSpPr>
        <p:spPr>
          <a:xfrm>
            <a:off x="179705" y="404495"/>
            <a:ext cx="8352790" cy="1177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egoe Print" panose="02000600000000000000" charset="0"/>
                <a:cs typeface="Segoe Print" panose="02000600000000000000" charset="0"/>
              </a:rPr>
              <a:t>Коррозия железа</a:t>
            </a:r>
            <a:endParaRPr lang="ru-RU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Segoe Print" panose="02000600000000000000" charset="0"/>
              <a:cs typeface="Segoe Print" panose="02000600000000000000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8750" y="2348865"/>
            <a:ext cx="1285240" cy="79248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altLang="en-US" sz="4800" b="1">
                <a:solidFill>
                  <a:schemeClr val="bg1"/>
                </a:solidFill>
                <a:uFillTx/>
                <a:ea typeface="Malgun Gothic" panose="020B0503020000020004" charset="-127"/>
              </a:rPr>
              <a:t>4 </a:t>
            </a:r>
            <a:r>
              <a:rPr lang="en-GB" altLang="en-US" sz="4800" b="1">
                <a:solidFill>
                  <a:schemeClr val="bg1"/>
                </a:solidFill>
                <a:uFillTx/>
                <a:ea typeface="Malgun Gothic" panose="020B0503020000020004" charset="-127"/>
              </a:rPr>
              <a:t>Fe</a:t>
            </a:r>
            <a:endParaRPr lang="en-GB" altLang="en-US" sz="4800" b="1">
              <a:solidFill>
                <a:schemeClr val="bg1"/>
              </a:solidFill>
              <a:uFillTx/>
              <a:ea typeface="Malgun Gothic" panose="020B0503020000020004" charset="-127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43990" y="2348865"/>
            <a:ext cx="2192020" cy="79248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altLang="en-US" sz="4800" b="1">
                <a:solidFill>
                  <a:schemeClr val="bg1"/>
                </a:solidFill>
                <a:uFillTx/>
                <a:ea typeface="Malgun Gothic" panose="020B0503020000020004" charset="-127"/>
              </a:rPr>
              <a:t>+ 6 </a:t>
            </a:r>
            <a:r>
              <a:rPr lang="en-GB" altLang="en-US" sz="4800" b="1">
                <a:solidFill>
                  <a:schemeClr val="bg1"/>
                </a:solidFill>
                <a:uFillTx/>
                <a:ea typeface="Malgun Gothic" panose="020B0503020000020004" charset="-127"/>
              </a:rPr>
              <a:t>H</a:t>
            </a:r>
            <a:r>
              <a:rPr lang="en-GB" altLang="en-US" sz="4800" b="1" baseline="-25000">
                <a:solidFill>
                  <a:schemeClr val="bg1"/>
                </a:solidFill>
                <a:uFillTx/>
                <a:ea typeface="Malgun Gothic" panose="020B0503020000020004" charset="-127"/>
              </a:rPr>
              <a:t>2</a:t>
            </a:r>
            <a:r>
              <a:rPr lang="en-GB" altLang="en-US" sz="4800" b="1">
                <a:solidFill>
                  <a:schemeClr val="bg1"/>
                </a:solidFill>
                <a:uFillTx/>
                <a:ea typeface="Malgun Gothic" panose="020B0503020000020004" charset="-127"/>
              </a:rPr>
              <a:t>O</a:t>
            </a:r>
            <a:r>
              <a:rPr lang="ru-RU" altLang="en-US" sz="4800" b="1">
                <a:solidFill>
                  <a:schemeClr val="bg1"/>
                </a:solidFill>
                <a:uFillTx/>
                <a:ea typeface="Malgun Gothic" panose="020B0503020000020004" charset="-127"/>
              </a:rPr>
              <a:t> </a:t>
            </a:r>
            <a:endParaRPr lang="ru-RU" altLang="en-US" sz="4800" b="1">
              <a:solidFill>
                <a:schemeClr val="bg1"/>
              </a:solidFill>
              <a:uFillTx/>
              <a:ea typeface="Malgun Gothic" panose="020B0503020000020004" charset="-127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62220" y="2348865"/>
            <a:ext cx="901700" cy="79248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5400" b="1">
                <a:solidFill>
                  <a:schemeClr val="bg1"/>
                </a:solidFill>
                <a:uFillTx/>
                <a:ea typeface="Malgun Gothic" panose="020B0503020000020004" charset="-127"/>
              </a:rPr>
              <a:t>=</a:t>
            </a:r>
            <a:r>
              <a:rPr lang="ru-RU" altLang="en-US" sz="5400" b="1">
                <a:solidFill>
                  <a:schemeClr val="bg1"/>
                </a:solidFill>
                <a:uFillTx/>
                <a:ea typeface="Malgun Gothic" panose="020B0503020000020004" charset="-127"/>
              </a:rPr>
              <a:t> </a:t>
            </a:r>
            <a:endParaRPr lang="ru-RU" altLang="en-US" sz="5400" b="1">
              <a:solidFill>
                <a:schemeClr val="bg1"/>
              </a:solidFill>
              <a:uFillTx/>
              <a:ea typeface="Malgun Gothic" panose="020B0503020000020004" charset="-127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36010" y="2348865"/>
            <a:ext cx="1426210" cy="79248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altLang="en-US" sz="4800" b="1">
                <a:solidFill>
                  <a:schemeClr val="bg1"/>
                </a:solidFill>
                <a:uFillTx/>
                <a:ea typeface="Malgun Gothic" panose="020B0503020000020004" charset="-127"/>
              </a:rPr>
              <a:t>+ </a:t>
            </a:r>
            <a:r>
              <a:rPr lang="en-GB" altLang="ru-RU" sz="4800" b="1">
                <a:solidFill>
                  <a:schemeClr val="bg1"/>
                </a:solidFill>
                <a:uFillTx/>
                <a:ea typeface="Malgun Gothic" panose="020B0503020000020004" charset="-127"/>
              </a:rPr>
              <a:t>O</a:t>
            </a:r>
            <a:r>
              <a:rPr lang="en-GB" altLang="ru-RU" sz="4800" b="1" baseline="-25000">
                <a:solidFill>
                  <a:schemeClr val="bg1"/>
                </a:solidFill>
                <a:uFillTx/>
                <a:ea typeface="Malgun Gothic" panose="020B0503020000020004" charset="-127"/>
              </a:rPr>
              <a:t>2</a:t>
            </a:r>
            <a:r>
              <a:rPr lang="ru-RU" altLang="en-US" sz="4800" b="1">
                <a:solidFill>
                  <a:schemeClr val="bg1"/>
                </a:solidFill>
                <a:uFillTx/>
                <a:ea typeface="Malgun Gothic" panose="020B0503020000020004" charset="-127"/>
              </a:rPr>
              <a:t> </a:t>
            </a:r>
            <a:endParaRPr lang="ru-RU" altLang="en-US" sz="4800" b="1">
              <a:solidFill>
                <a:schemeClr val="bg1"/>
              </a:solidFill>
              <a:uFillTx/>
              <a:ea typeface="Malgun Gothic" panose="020B0503020000020004" charset="-127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80430" y="2348865"/>
            <a:ext cx="2747645" cy="79248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en-GB" sz="4800" b="1">
                <a:solidFill>
                  <a:schemeClr val="bg1"/>
                </a:solidFill>
                <a:uFillTx/>
                <a:ea typeface="Malgun Gothic" panose="020B0503020000020004" charset="-127"/>
              </a:rPr>
              <a:t>4 Fe(</a:t>
            </a:r>
            <a:r>
              <a:rPr lang="en-GB" altLang="en-US" sz="4800" b="1">
                <a:solidFill>
                  <a:schemeClr val="bg1"/>
                </a:solidFill>
                <a:uFillTx/>
                <a:ea typeface="Malgun Gothic" panose="020B0503020000020004" charset="-127"/>
              </a:rPr>
              <a:t>O</a:t>
            </a:r>
            <a:r>
              <a:rPr lang="en-US" altLang="en-GB" sz="4800" b="1">
                <a:solidFill>
                  <a:schemeClr val="bg1"/>
                </a:solidFill>
                <a:uFillTx/>
                <a:ea typeface="Malgun Gothic" panose="020B0503020000020004" charset="-127"/>
              </a:rPr>
              <a:t>H)</a:t>
            </a:r>
            <a:r>
              <a:rPr lang="en-US" altLang="en-GB" sz="4800" b="1" baseline="-25000">
                <a:solidFill>
                  <a:schemeClr val="bg1"/>
                </a:solidFill>
                <a:uFillTx/>
                <a:ea typeface="Malgun Gothic" panose="020B0503020000020004" charset="-127"/>
              </a:rPr>
              <a:t>3</a:t>
            </a:r>
            <a:r>
              <a:rPr lang="ru-RU" altLang="en-US" sz="4800" b="1">
                <a:solidFill>
                  <a:schemeClr val="bg1"/>
                </a:solidFill>
                <a:uFillTx/>
                <a:ea typeface="Malgun Gothic" panose="020B0503020000020004" charset="-127"/>
              </a:rPr>
              <a:t> </a:t>
            </a:r>
            <a:endParaRPr lang="ru-RU" altLang="en-US" sz="4800" b="1">
              <a:solidFill>
                <a:schemeClr val="bg1"/>
              </a:solidFill>
              <a:uFillTx/>
              <a:ea typeface="Malgun Gothic" panose="020B050302000002000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8085" y="4640580"/>
            <a:ext cx="6400800" cy="1752600"/>
          </a:xfrm>
        </p:spPr>
        <p:txBody>
          <a:bodyPr/>
          <a:lstStyle/>
          <a:p>
            <a:r>
              <a:rPr lang="en-GB" sz="6600" b="1">
                <a:solidFill>
                  <a:srgbClr val="C00000"/>
                </a:solidFill>
                <a:latin typeface="Segoe Print" panose="02000600000000000000" charset="0"/>
                <a:cs typeface="Segoe Print" panose="02000600000000000000" charset="0"/>
              </a:rPr>
              <a:t>O</a:t>
            </a:r>
            <a:r>
              <a:rPr lang="en-GB" sz="6600" b="1" baseline="-25000">
                <a:solidFill>
                  <a:srgbClr val="C00000"/>
                </a:solidFill>
                <a:latin typeface="Segoe Print" panose="02000600000000000000" charset="0"/>
                <a:cs typeface="Segoe Print" panose="02000600000000000000" charset="0"/>
              </a:rPr>
              <a:t>2</a:t>
            </a:r>
            <a:r>
              <a:rPr lang="en-US" sz="6600" b="1">
                <a:solidFill>
                  <a:srgbClr val="C00000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GB" altLang="en-US" sz="6600" b="1">
                <a:solidFill>
                  <a:srgbClr val="C00000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ru-RU" sz="6600" b="1">
                <a:solidFill>
                  <a:srgbClr val="C00000"/>
                </a:solidFill>
                <a:latin typeface="Segoe Print" panose="02000600000000000000" charset="0"/>
                <a:cs typeface="Segoe Print" panose="02000600000000000000" charset="0"/>
              </a:rPr>
              <a:t>и</a:t>
            </a:r>
            <a:r>
              <a:rPr lang="en-GB" altLang="ru-RU" sz="6600" b="1">
                <a:solidFill>
                  <a:srgbClr val="C00000"/>
                </a:solidFill>
                <a:latin typeface="Segoe Print" panose="02000600000000000000" charset="0"/>
                <a:cs typeface="Segoe Print" panose="02000600000000000000" charset="0"/>
              </a:rPr>
              <a:t>  </a:t>
            </a:r>
            <a:r>
              <a:rPr lang="ru-RU" sz="6600" b="1">
                <a:solidFill>
                  <a:srgbClr val="C00000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GB" sz="6600" b="1">
                <a:solidFill>
                  <a:srgbClr val="C00000"/>
                </a:solidFill>
                <a:latin typeface="Segoe Print" panose="02000600000000000000" charset="0"/>
                <a:cs typeface="Segoe Print" panose="02000600000000000000" charset="0"/>
              </a:rPr>
              <a:t>H</a:t>
            </a:r>
            <a:r>
              <a:rPr lang="en-GB" sz="6600" b="1" baseline="-25000">
                <a:solidFill>
                  <a:srgbClr val="C00000"/>
                </a:solidFill>
                <a:latin typeface="Segoe Print" panose="02000600000000000000" charset="0"/>
                <a:cs typeface="Segoe Print" panose="02000600000000000000" charset="0"/>
              </a:rPr>
              <a:t>2</a:t>
            </a:r>
            <a:r>
              <a:rPr lang="en-GB" sz="6600" b="1">
                <a:solidFill>
                  <a:srgbClr val="C00000"/>
                </a:solidFill>
                <a:latin typeface="Segoe Print" panose="02000600000000000000" charset="0"/>
                <a:cs typeface="Segoe Print" panose="02000600000000000000" charset="0"/>
              </a:rPr>
              <a:t>O</a:t>
            </a:r>
            <a:endParaRPr lang="en-GB" sz="6600" b="1">
              <a:solidFill>
                <a:srgbClr val="C00000"/>
              </a:solidFill>
              <a:latin typeface="Segoe Print" panose="02000600000000000000" charset="0"/>
              <a:cs typeface="Segoe Print" panose="02000600000000000000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2" r="50000" b="68776"/>
          <a:stretch>
            <a:fillRect/>
          </a:stretch>
        </p:blipFill>
        <p:spPr bwMode="auto">
          <a:xfrm>
            <a:off x="251827" y="2126372"/>
            <a:ext cx="2993887" cy="44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252323"/>
            <a:ext cx="792088" cy="7370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/>
        </p:nvSpPr>
        <p:spPr>
          <a:xfrm>
            <a:off x="333306" y="188759"/>
            <a:ext cx="835292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  <a:scene3d>
              <a:camera prst="orthographicFront"/>
              <a:lightRig rig="threePt" dir="t"/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egoe Print" panose="02000600000000000000" charset="0"/>
                <a:cs typeface="Segoe Print" panose="02000600000000000000" charset="0"/>
              </a:rPr>
              <a:t>Как называются вещества, замедляющие коррозию?</a:t>
            </a:r>
            <a:endParaRPr lang="ru-RU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Segoe Print" panose="02000600000000000000" charset="0"/>
              <a:cs typeface="Segoe Print" panose="02000600000000000000" charset="0"/>
            </a:endParaRPr>
          </a:p>
        </p:txBody>
      </p:sp>
      <p:pic>
        <p:nvPicPr>
          <p:cNvPr id="7" name="Изображение 6"/>
          <p:cNvPicPr/>
          <p:nvPr/>
        </p:nvPicPr>
        <p:blipFill>
          <a:blip r:embed="rId2"/>
          <a:srcRect b="26014"/>
          <a:stretch>
            <a:fillRect/>
          </a:stretch>
        </p:blipFill>
        <p:spPr>
          <a:xfrm>
            <a:off x="1188085" y="3213100"/>
            <a:ext cx="6715125" cy="331216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45485" y="1673860"/>
            <a:ext cx="5569585" cy="146367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200" b="1">
                <a:latin typeface="Segoe Print" panose="02000600000000000000" charset="0"/>
                <a:cs typeface="Segoe Print" panose="02000600000000000000" charset="0"/>
              </a:rPr>
              <a:t>железный гвоздь в растворе гидроксида натрия</a:t>
            </a:r>
            <a:endParaRPr lang="ru-RU" altLang="en-US" sz="3200" b="1">
              <a:latin typeface="Segoe Print" panose="02000600000000000000" charset="0"/>
              <a:cs typeface="Segoe Print" panose="020006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252323"/>
            <a:ext cx="792088" cy="7370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/>
        </p:nvSpPr>
        <p:spPr>
          <a:xfrm>
            <a:off x="395536" y="1773084"/>
            <a:ext cx="835292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3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egoe Print" panose="02000600000000000000" charset="0"/>
                <a:cs typeface="Segoe Print" panose="02000600000000000000" charset="0"/>
              </a:rPr>
              <a:t>В</a:t>
            </a:r>
            <a:r>
              <a:rPr lang="ru-RU" sz="43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egoe Print" panose="02000600000000000000" charset="0"/>
                <a:cs typeface="Segoe Print" panose="02000600000000000000" charset="0"/>
              </a:rPr>
              <a:t>ещества, замедляющие коррозию, называются ингибиторами.</a:t>
            </a:r>
            <a:endParaRPr lang="ru-RU" sz="43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Segoe Print" panose="02000600000000000000" charset="0"/>
              <a:cs typeface="Segoe Print" panose="02000600000000000000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3395" y="4436745"/>
            <a:ext cx="5569585" cy="146367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200" b="1">
                <a:latin typeface="Segoe Print" panose="02000600000000000000" charset="0"/>
                <a:cs typeface="Segoe Print" panose="02000600000000000000" charset="0"/>
              </a:rPr>
              <a:t>железный гвоздь в растворе гидроксида натрия</a:t>
            </a:r>
            <a:endParaRPr lang="ru-RU" altLang="en-US" sz="3200" b="1">
              <a:latin typeface="Segoe Print" panose="02000600000000000000" charset="0"/>
              <a:cs typeface="Segoe Print" panose="02000600000000000000" charset="0"/>
            </a:endParaRPr>
          </a:p>
        </p:txBody>
      </p:sp>
      <p:sp>
        <p:nvSpPr>
          <p:cNvPr id="9" name="Подзаголовок 8"/>
          <p:cNvSpPr/>
          <p:nvPr>
            <p:ph type="subTitle" idx="1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457200" y="1340485"/>
            <a:ext cx="795020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egoe Print" panose="02000600000000000000" charset="0"/>
                <a:cs typeface="Segoe Print" panose="02000600000000000000" charset="0"/>
                <a:sym typeface="+mn-ea"/>
              </a:rPr>
              <a:t>Какие есть способы защиты от коррозии?</a:t>
            </a:r>
            <a:endParaRPr lang="ru-RU" altLang="en-US" sz="6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Segoe Print" panose="02000600000000000000" charset="0"/>
              <a:cs typeface="Segoe Print" panose="02000600000000000000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12776"/>
            <a:ext cx="2273829" cy="170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868"/>
            <a:ext cx="79343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30"/>
          <a:stretch>
            <a:fillRect/>
          </a:stretch>
        </p:blipFill>
        <p:spPr bwMode="auto">
          <a:xfrm>
            <a:off x="395605" y="1268730"/>
            <a:ext cx="6438900" cy="446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" y="2564765"/>
            <a:ext cx="4032885" cy="119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868"/>
            <a:ext cx="79343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03323"/>
            <a:ext cx="64389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D:\Химия\флеш\9\металлы\коррозия\защита от коррози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24944"/>
            <a:ext cx="4764021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23850" y="5805170"/>
            <a:ext cx="1727835" cy="86423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dash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705" y="2636520"/>
            <a:ext cx="3298190" cy="86423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dash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868"/>
            <a:ext cx="79343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37"/>
          <a:stretch>
            <a:fillRect/>
          </a:stretch>
        </p:blipFill>
        <p:spPr bwMode="auto">
          <a:xfrm>
            <a:off x="467544" y="1052736"/>
            <a:ext cx="6438900" cy="451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D:\Химия\флеш\9\металлы\коррозия\защита от коррозии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20888"/>
            <a:ext cx="4764021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868"/>
            <a:ext cx="79343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22"/>
          <a:stretch>
            <a:fillRect/>
          </a:stretch>
        </p:blipFill>
        <p:spPr bwMode="auto">
          <a:xfrm>
            <a:off x="539552" y="980728"/>
            <a:ext cx="6438900" cy="453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D:\Химия\флеш\9\металлы\коррозия\защита от коррозии5-деаэрац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64904"/>
            <a:ext cx="40671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868"/>
            <a:ext cx="79343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14"/>
          <a:stretch>
            <a:fillRect/>
          </a:stretch>
        </p:blipFill>
        <p:spPr bwMode="auto">
          <a:xfrm>
            <a:off x="205733" y="1124744"/>
            <a:ext cx="7019925" cy="463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D:\Химия\флеш\9\металлы\коррозия\защита от коррозии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64904"/>
            <a:ext cx="5176785" cy="388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4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egoe Print" panose="02000600000000000000" charset="0"/>
                <a:cs typeface="Segoe Print" panose="02000600000000000000" charset="0"/>
              </a:rPr>
              <a:t>Что общего?</a:t>
            </a:r>
            <a:endParaRPr lang="ru-RU" altLang="en-US" sz="4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Segoe Print" panose="02000600000000000000" charset="0"/>
              <a:cs typeface="Segoe Print" panose="02000600000000000000" charset="0"/>
            </a:endParaRPr>
          </a:p>
        </p:txBody>
      </p:sp>
      <p:pic>
        <p:nvPicPr>
          <p:cNvPr id="13" name="Замещающее содержимое 12"/>
          <p:cNvPicPr>
            <a:picLocks noGrp="1"/>
          </p:cNvPicPr>
          <p:nvPr>
            <p:ph sz="half" idx="1"/>
          </p:nvPr>
        </p:nvPicPr>
        <p:blipFill>
          <a:blip r:embed="rId1"/>
          <a:srcRect l="21002" r="21002"/>
          <a:stretch>
            <a:fillRect/>
          </a:stretch>
        </p:blipFill>
        <p:spPr>
          <a:xfrm>
            <a:off x="323850" y="1772920"/>
            <a:ext cx="2516505" cy="2267585"/>
          </a:xfrm>
        </p:spPr>
      </p:pic>
      <p:pic>
        <p:nvPicPr>
          <p:cNvPr id="16" name="Замещающее содержимое 15"/>
          <p:cNvPicPr>
            <a:picLocks noGrp="1"/>
          </p:cNvPicPr>
          <p:nvPr>
            <p:ph sz="half" idx="2"/>
          </p:nvPr>
        </p:nvPicPr>
        <p:blipFill>
          <a:blip r:embed="rId2"/>
          <a:srcRect l="5387" r="5387"/>
          <a:stretch>
            <a:fillRect/>
          </a:stretch>
        </p:blipFill>
        <p:spPr>
          <a:xfrm>
            <a:off x="6156325" y="1772920"/>
            <a:ext cx="2787015" cy="2267585"/>
          </a:xfrm>
        </p:spPr>
      </p:pic>
      <p:pic>
        <p:nvPicPr>
          <p:cNvPr id="18" name="Изображение 17"/>
          <p:cNvPicPr/>
          <p:nvPr/>
        </p:nvPicPr>
        <p:blipFill>
          <a:blip r:embed="rId3"/>
          <a:stretch>
            <a:fillRect/>
          </a:stretch>
        </p:blipFill>
        <p:spPr>
          <a:xfrm>
            <a:off x="2844165" y="1773555"/>
            <a:ext cx="3264535" cy="2266950"/>
          </a:xfrm>
          <a:prstGeom prst="rect">
            <a:avLst/>
          </a:prstGeom>
        </p:spPr>
      </p:pic>
      <p:pic>
        <p:nvPicPr>
          <p:cNvPr id="19" name="Изображение 18"/>
          <p:cNvPicPr/>
          <p:nvPr/>
        </p:nvPicPr>
        <p:blipFill>
          <a:blip r:embed="rId4"/>
          <a:stretch>
            <a:fillRect/>
          </a:stretch>
        </p:blipFill>
        <p:spPr>
          <a:xfrm>
            <a:off x="1691640" y="4220845"/>
            <a:ext cx="5410200" cy="2249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868"/>
            <a:ext cx="79343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38238"/>
            <a:ext cx="7019925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D:\Химия\флеш\9\металлы\коррозия\защита от коррозии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6676"/>
            <a:ext cx="5832648" cy="437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868"/>
            <a:ext cx="79343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7019925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D:\Химия\флеш\9\металлы\коррозия\защита от коррозии6 протекторная защит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6696744" cy="502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179705" y="116840"/>
            <a:ext cx="8229600" cy="1183640"/>
          </a:xfrm>
        </p:spPr>
        <p:txBody>
          <a:bodyPr>
            <a:normAutofit/>
          </a:bodyPr>
          <a:lstStyle/>
          <a:p>
            <a:r>
              <a:rPr lang="ru-RU" altLang="en-US" sz="2665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egoe Print" panose="02000600000000000000" charset="0"/>
                <a:cs typeface="Segoe Print" panose="02000600000000000000" charset="0"/>
              </a:rPr>
              <a:t>Выберите суждения, которые связаны с темой сегодняшнего урока</a:t>
            </a:r>
            <a:endParaRPr lang="ru-RU" altLang="en-US" sz="2665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Segoe Print" panose="02000600000000000000" charset="0"/>
              <a:cs typeface="Segoe Print" panose="02000600000000000000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470535" y="1268730"/>
            <a:ext cx="798068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0" dirty="0" smtClean="0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1. </a:t>
            </a:r>
            <a:r>
              <a:rPr sz="2400" b="1" i="0" dirty="0" err="1" smtClean="0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Автомобиль</a:t>
            </a:r>
            <a:r>
              <a:rPr sz="2400" b="1" i="0" dirty="0" smtClean="0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 </a:t>
            </a:r>
            <a:r>
              <a:rPr sz="2400" b="1" i="0" dirty="0" err="1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нужно</a:t>
            </a:r>
            <a:r>
              <a:rPr sz="2400" b="1" i="0" dirty="0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 </a:t>
            </a:r>
            <a:r>
              <a:rPr sz="2400" b="1" i="0" dirty="0" err="1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держать</a:t>
            </a:r>
            <a:r>
              <a:rPr sz="2400" b="1" i="0" dirty="0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 </a:t>
            </a:r>
            <a:r>
              <a:rPr sz="2400" b="1" i="0" dirty="0" err="1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подальше</a:t>
            </a:r>
            <a:r>
              <a:rPr sz="2400" b="1" i="0" dirty="0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 </a:t>
            </a:r>
            <a:r>
              <a:rPr sz="2400" b="1" i="0" dirty="0" err="1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от</a:t>
            </a:r>
            <a:r>
              <a:rPr sz="2400" b="1" i="0" dirty="0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 </a:t>
            </a:r>
            <a:r>
              <a:rPr sz="2400" b="1" i="0" dirty="0" err="1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дороги</a:t>
            </a:r>
            <a:r>
              <a:rPr sz="2400" b="1" i="0" dirty="0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, </a:t>
            </a:r>
            <a:r>
              <a:rPr sz="2400" b="1" i="0" dirty="0" err="1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посыпанной</a:t>
            </a:r>
            <a:r>
              <a:rPr sz="2400" b="1" i="0" dirty="0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 </a:t>
            </a:r>
            <a:r>
              <a:rPr sz="2400" b="1" i="0" dirty="0" err="1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солью</a:t>
            </a:r>
            <a:r>
              <a:rPr lang="ru-RU" sz="2400" b="1" i="0" dirty="0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.</a:t>
            </a:r>
            <a:endParaRPr lang="ru-RU" sz="2400" b="1" i="0" dirty="0">
              <a:solidFill>
                <a:srgbClr val="FF0000"/>
              </a:solidFill>
              <a:latin typeface="Segoe Print" panose="02000600000000000000" charset="0"/>
              <a:ea typeface="SB Sans Text"/>
              <a:cs typeface="Segoe Print" panose="02000600000000000000" charset="0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470535" y="2277110"/>
            <a:ext cx="809434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0" dirty="0" smtClean="0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2. </a:t>
            </a:r>
            <a:r>
              <a:rPr sz="2400" b="1" i="0" dirty="0" err="1" smtClean="0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Металлические</a:t>
            </a:r>
            <a:r>
              <a:rPr sz="2400" b="1" i="0" dirty="0" smtClean="0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 </a:t>
            </a:r>
            <a:r>
              <a:rPr sz="2400" b="1" i="0" dirty="0" err="1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инструменты</a:t>
            </a:r>
            <a:r>
              <a:rPr sz="2400" b="1" i="0" dirty="0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 </a:t>
            </a:r>
            <a:r>
              <a:rPr sz="2400" b="1" i="0" dirty="0" err="1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желательно</a:t>
            </a:r>
            <a:r>
              <a:rPr sz="2400" b="1" i="0" dirty="0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 </a:t>
            </a:r>
            <a:r>
              <a:rPr sz="2400" b="1" i="0" dirty="0" err="1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сушить</a:t>
            </a:r>
            <a:r>
              <a:rPr sz="2400" b="1" i="0" dirty="0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 </a:t>
            </a:r>
            <a:r>
              <a:rPr sz="2400" b="1" i="0" dirty="0" err="1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после</a:t>
            </a:r>
            <a:r>
              <a:rPr sz="2400" b="1" i="0" dirty="0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 </a:t>
            </a:r>
            <a:r>
              <a:rPr sz="2400" b="1" i="0" dirty="0" err="1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каждого</a:t>
            </a:r>
            <a:r>
              <a:rPr sz="2400" b="1" i="0" dirty="0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 </a:t>
            </a:r>
            <a:r>
              <a:rPr sz="2400" b="1" i="0" dirty="0" err="1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использования</a:t>
            </a:r>
            <a:r>
              <a:rPr lang="ru-RU" sz="2400" b="1" i="0" dirty="0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.</a:t>
            </a:r>
            <a:endParaRPr lang="ru-RU" sz="2400" b="1" i="0" dirty="0">
              <a:solidFill>
                <a:srgbClr val="FF0000"/>
              </a:solidFill>
              <a:latin typeface="Segoe Print" panose="02000600000000000000" charset="0"/>
              <a:ea typeface="SB Sans Text"/>
              <a:cs typeface="Segoe Print" panose="02000600000000000000" charset="0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539750" y="3213100"/>
            <a:ext cx="765429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0" dirty="0" smtClean="0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3. У</a:t>
            </a:r>
            <a:r>
              <a:rPr sz="2400" b="1" i="0" dirty="0" err="1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добнее</a:t>
            </a:r>
            <a:r>
              <a:rPr sz="2400" b="1" i="0" dirty="0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 </a:t>
            </a:r>
            <a:r>
              <a:rPr sz="2400" b="1" i="0" dirty="0" err="1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всего</a:t>
            </a:r>
            <a:r>
              <a:rPr sz="2400" b="1" i="0" dirty="0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 </a:t>
            </a:r>
            <a:r>
              <a:rPr sz="2400" b="1" i="0" dirty="0" err="1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готовить</a:t>
            </a:r>
            <a:r>
              <a:rPr sz="2400" b="1" i="0" dirty="0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 </a:t>
            </a:r>
            <a:r>
              <a:rPr sz="2400" b="1" i="0" dirty="0" err="1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пищу</a:t>
            </a:r>
            <a:r>
              <a:rPr sz="2400" b="1" i="0" dirty="0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 в </a:t>
            </a:r>
            <a:r>
              <a:rPr sz="2400" b="1" i="0" dirty="0" err="1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посуде</a:t>
            </a:r>
            <a:r>
              <a:rPr sz="2400" b="1" i="0" dirty="0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 с </a:t>
            </a:r>
            <a:r>
              <a:rPr sz="2400" b="1" i="0" dirty="0" err="1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антипригарным</a:t>
            </a:r>
            <a:r>
              <a:rPr sz="2400" b="1" i="0" dirty="0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 </a:t>
            </a:r>
            <a:r>
              <a:rPr sz="2400" b="1" i="0" dirty="0" err="1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покрытием</a:t>
            </a:r>
            <a:r>
              <a:rPr lang="ru-RU" sz="2400" b="1" i="0" dirty="0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.</a:t>
            </a:r>
            <a:endParaRPr lang="ru-RU" sz="2400" b="1" i="0" dirty="0">
              <a:solidFill>
                <a:srgbClr val="FF0000"/>
              </a:solidFill>
              <a:latin typeface="Segoe Print" panose="02000600000000000000" charset="0"/>
              <a:ea typeface="SB Sans Text"/>
              <a:cs typeface="Segoe Print" panose="02000600000000000000" charset="0"/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539750" y="4220845"/>
            <a:ext cx="878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0" dirty="0" smtClean="0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4. Наждачную бумагу применяют для полировки металлических изделий.</a:t>
            </a:r>
            <a:endParaRPr lang="ru-RU" sz="2400" b="1" i="0" dirty="0">
              <a:solidFill>
                <a:srgbClr val="FF0000"/>
              </a:solidFill>
              <a:latin typeface="Segoe Print" panose="02000600000000000000" charset="0"/>
              <a:ea typeface="SB Sans Text"/>
              <a:cs typeface="Segoe Print" panose="02000600000000000000" charset="0"/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556339" y="5229200"/>
            <a:ext cx="799465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0" dirty="0" smtClean="0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5. </a:t>
            </a:r>
            <a:r>
              <a:rPr sz="2400" b="1" i="0" dirty="0" smtClean="0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Н</a:t>
            </a:r>
            <a:r>
              <a:rPr lang="ru-RU" sz="2400" b="1" i="0" dirty="0" err="1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овые</a:t>
            </a:r>
            <a:r>
              <a:rPr lang="ru-RU" sz="2400" b="1" i="0" dirty="0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 металлические </a:t>
            </a:r>
            <a:r>
              <a:rPr lang="ru-RU" sz="2400" b="1" i="0" dirty="0" smtClean="0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ворота </a:t>
            </a:r>
            <a:r>
              <a:rPr lang="ru-RU" sz="2400" b="1" i="0" dirty="0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необходимо покрасить краской.</a:t>
            </a:r>
            <a:endParaRPr lang="ru-RU" sz="2400" b="1" i="0" dirty="0">
              <a:solidFill>
                <a:srgbClr val="FF0000"/>
              </a:solidFill>
              <a:latin typeface="Segoe Print" panose="02000600000000000000" charset="0"/>
              <a:ea typeface="SB Sans Text"/>
              <a:cs typeface="Segoe Print" panose="020006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179705" y="116840"/>
            <a:ext cx="8229600" cy="1183640"/>
          </a:xfrm>
        </p:spPr>
        <p:txBody>
          <a:bodyPr>
            <a:normAutofit/>
          </a:bodyPr>
          <a:lstStyle/>
          <a:p>
            <a:r>
              <a:rPr lang="ru-RU" altLang="en-US" sz="2665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egoe Print" panose="02000600000000000000" charset="0"/>
                <a:cs typeface="Segoe Print" panose="02000600000000000000" charset="0"/>
              </a:rPr>
              <a:t>Выберите суждения, которые связаны с темой сегодняшнего урока</a:t>
            </a:r>
            <a:endParaRPr lang="ru-RU" altLang="en-US" sz="2665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Segoe Print" panose="02000600000000000000" charset="0"/>
              <a:cs typeface="Segoe Print" panose="02000600000000000000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470535" y="1268730"/>
            <a:ext cx="798068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0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1. </a:t>
            </a:r>
            <a:r>
              <a:rPr sz="2400" b="1" i="0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Автомобиль нужно держать подальше от дороги, посыпанной солью</a:t>
            </a:r>
            <a:r>
              <a:rPr lang="ru-RU" sz="2400" b="1" i="0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.</a:t>
            </a:r>
            <a:endParaRPr lang="ru-RU" sz="2400" b="1" i="0">
              <a:solidFill>
                <a:srgbClr val="FF0000"/>
              </a:solidFill>
              <a:latin typeface="Segoe Print" panose="02000600000000000000" charset="0"/>
              <a:ea typeface="SB Sans Text"/>
              <a:cs typeface="Segoe Print" panose="02000600000000000000" charset="0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470535" y="2277110"/>
            <a:ext cx="809434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0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2. </a:t>
            </a:r>
            <a:r>
              <a:rPr sz="2400" b="1" i="0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Металлические инструменты желательно сушить после каждого использования</a:t>
            </a:r>
            <a:r>
              <a:rPr lang="ru-RU" sz="2400" b="1" i="0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.</a:t>
            </a:r>
            <a:endParaRPr lang="ru-RU" sz="2400" b="1" i="0">
              <a:solidFill>
                <a:srgbClr val="FF0000"/>
              </a:solidFill>
              <a:latin typeface="Segoe Print" panose="02000600000000000000" charset="0"/>
              <a:ea typeface="SB Sans Text"/>
              <a:cs typeface="Segoe Print" panose="02000600000000000000" charset="0"/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539750" y="5516880"/>
            <a:ext cx="799465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0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5. </a:t>
            </a:r>
            <a:r>
              <a:rPr sz="2400" b="1" i="0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Н</a:t>
            </a:r>
            <a:r>
              <a:rPr lang="ru-RU" sz="2400" b="1" i="0">
                <a:solidFill>
                  <a:srgbClr val="FF0000"/>
                </a:solidFill>
                <a:latin typeface="Segoe Print" panose="02000600000000000000" charset="0"/>
                <a:ea typeface="SB Sans Text"/>
                <a:cs typeface="Segoe Print" panose="02000600000000000000" charset="0"/>
              </a:rPr>
              <a:t>овые металлические ворота необходимо покрасить краской.</a:t>
            </a:r>
            <a:endParaRPr lang="ru-RU" sz="2400" b="1" i="0">
              <a:solidFill>
                <a:srgbClr val="FF0000"/>
              </a:solidFill>
              <a:latin typeface="Segoe Print" panose="02000600000000000000" charset="0"/>
              <a:ea typeface="SB Sans Text"/>
              <a:cs typeface="Segoe Print" panose="020006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Текстовое поле 4"/>
          <p:cNvSpPr txBox="1"/>
          <p:nvPr/>
        </p:nvSpPr>
        <p:spPr>
          <a:xfrm>
            <a:off x="251460" y="404495"/>
            <a:ext cx="8330565" cy="563118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r>
              <a:rPr sz="2000" b="1" i="0">
                <a:solidFill>
                  <a:schemeClr val="accent6">
                    <a:lumMod val="50000"/>
                  </a:schemeClr>
                </a:solidFill>
                <a:latin typeface="Segoe Print" panose="02000600000000000000"/>
                <a:ea typeface="SimSun" panose="02010600030101010101" pitchFamily="2" charset="-122"/>
              </a:rPr>
              <a:t>Опросник на урок</a:t>
            </a:r>
            <a:endParaRPr sz="2000" b="1" i="0">
              <a:solidFill>
                <a:schemeClr val="accent6">
                  <a:lumMod val="50000"/>
                </a:schemeClr>
              </a:solidFill>
              <a:latin typeface="Segoe Print" panose="02000600000000000000"/>
              <a:ea typeface="SimSun" panose="02010600030101010101" pitchFamily="2" charset="-122"/>
            </a:endParaRPr>
          </a:p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endParaRPr sz="2000" b="1" i="0">
              <a:solidFill>
                <a:schemeClr val="accent6">
                  <a:lumMod val="50000"/>
                </a:schemeClr>
              </a:solidFill>
              <a:latin typeface="Segoe Print" panose="02000600000000000000"/>
              <a:ea typeface="SimSun" panose="02010600030101010101" pitchFamily="2" charset="-122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AutoNum type="arabicPeriod"/>
            </a:pPr>
            <a:r>
              <a:rPr sz="2000" b="1" i="0">
                <a:solidFill>
                  <a:schemeClr val="accent6">
                    <a:lumMod val="50000"/>
                  </a:schemeClr>
                </a:solidFill>
                <a:latin typeface="Segoe Print" panose="02000600000000000000"/>
                <a:ea typeface="SimSun" panose="02010600030101010101" pitchFamily="2" charset="-122"/>
              </a:rPr>
              <a:t>Все ли металлы подвергаются коррозии?</a:t>
            </a:r>
            <a:endParaRPr sz="2000" b="1" i="0">
              <a:solidFill>
                <a:schemeClr val="accent6">
                  <a:lumMod val="50000"/>
                </a:schemeClr>
              </a:solidFill>
              <a:latin typeface="Segoe Print" panose="02000600000000000000"/>
              <a:ea typeface="SimSun" panose="02010600030101010101" pitchFamily="2" charset="-122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sz="2000" b="1" i="0">
                <a:solidFill>
                  <a:schemeClr val="accent6">
                    <a:lumMod val="50000"/>
                  </a:schemeClr>
                </a:solidFill>
                <a:latin typeface="Segoe Print" panose="02000600000000000000"/>
                <a:ea typeface="SimSun" panose="02010600030101010101" pitchFamily="2" charset="-122"/>
              </a:rPr>
              <a:t>.................................................................................................................................</a:t>
            </a:r>
            <a:endParaRPr sz="2000" b="1" i="0">
              <a:solidFill>
                <a:schemeClr val="accent6">
                  <a:lumMod val="50000"/>
                </a:schemeClr>
              </a:solidFill>
              <a:latin typeface="Segoe Print" panose="02000600000000000000"/>
              <a:ea typeface="SimSun" panose="02010600030101010101" pitchFamily="2" charset="-122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None/>
            </a:pPr>
            <a:endParaRPr lang="ru-RU" sz="2000" b="1" i="0">
              <a:solidFill>
                <a:schemeClr val="accent6">
                  <a:lumMod val="50000"/>
                </a:schemeClr>
              </a:solidFill>
              <a:latin typeface="Segoe Print" panose="02000600000000000000"/>
              <a:ea typeface="SimSun" panose="02010600030101010101" pitchFamily="2" charset="-122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None/>
            </a:pPr>
            <a:r>
              <a:rPr lang="ru-RU" sz="2000" b="1" i="0">
                <a:solidFill>
                  <a:schemeClr val="accent6">
                    <a:lumMod val="50000"/>
                  </a:schemeClr>
                </a:solidFill>
                <a:latin typeface="Segoe Print" panose="02000600000000000000"/>
                <a:ea typeface="SimSun" panose="02010600030101010101" pitchFamily="2" charset="-122"/>
              </a:rPr>
              <a:t>2. </a:t>
            </a:r>
            <a:r>
              <a:rPr sz="2000" b="1" i="0">
                <a:solidFill>
                  <a:schemeClr val="accent6">
                    <a:lumMod val="50000"/>
                  </a:schemeClr>
                </a:solidFill>
                <a:latin typeface="Segoe Print" panose="02000600000000000000"/>
                <a:ea typeface="SimSun" panose="02010600030101010101" pitchFamily="2" charset="-122"/>
              </a:rPr>
              <a:t>Назовите металлы, которые практически не подвергаются коррозии.</a:t>
            </a:r>
            <a:endParaRPr sz="2000" b="1" i="0">
              <a:solidFill>
                <a:schemeClr val="accent6">
                  <a:lumMod val="50000"/>
                </a:schemeClr>
              </a:solidFill>
              <a:latin typeface="Segoe Print" panose="02000600000000000000"/>
              <a:ea typeface="SimSun" panose="02010600030101010101" pitchFamily="2" charset="-122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sz="2000" b="1" i="0">
                <a:solidFill>
                  <a:schemeClr val="accent6">
                    <a:lumMod val="50000"/>
                  </a:schemeClr>
                </a:solidFill>
                <a:latin typeface="Segoe Print" panose="02000600000000000000"/>
                <a:ea typeface="SimSun" panose="02010600030101010101" pitchFamily="2" charset="-122"/>
              </a:rPr>
              <a:t>.................................................................................................................................</a:t>
            </a:r>
            <a:endParaRPr sz="2000" b="1" i="0">
              <a:solidFill>
                <a:schemeClr val="accent6">
                  <a:lumMod val="50000"/>
                </a:schemeClr>
              </a:solidFill>
              <a:latin typeface="Segoe Print" panose="02000600000000000000"/>
              <a:ea typeface="SimSun" panose="02010600030101010101" pitchFamily="2" charset="-122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None/>
            </a:pPr>
            <a:endParaRPr lang="ru-RU" sz="2000" b="1" i="0">
              <a:solidFill>
                <a:schemeClr val="accent6">
                  <a:lumMod val="50000"/>
                </a:schemeClr>
              </a:solidFill>
              <a:latin typeface="Segoe Print" panose="02000600000000000000"/>
              <a:ea typeface="SimSun" panose="02010600030101010101" pitchFamily="2" charset="-122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None/>
            </a:pPr>
            <a:r>
              <a:rPr lang="ru-RU" sz="2000" b="1" i="0">
                <a:solidFill>
                  <a:schemeClr val="accent6">
                    <a:lumMod val="50000"/>
                  </a:schemeClr>
                </a:solidFill>
                <a:latin typeface="Segoe Print" panose="02000600000000000000"/>
                <a:ea typeface="SimSun" panose="02010600030101010101" pitchFamily="2" charset="-122"/>
              </a:rPr>
              <a:t>3. </a:t>
            </a:r>
            <a:r>
              <a:rPr sz="2000" b="1" i="0">
                <a:solidFill>
                  <a:schemeClr val="accent6">
                    <a:lumMod val="50000"/>
                  </a:schemeClr>
                </a:solidFill>
                <a:latin typeface="Segoe Print" panose="02000600000000000000"/>
                <a:ea typeface="SimSun" panose="02010600030101010101" pitchFamily="2" charset="-122"/>
              </a:rPr>
              <a:t>Какой вред человеку причиняет ржавчина?</a:t>
            </a:r>
            <a:endParaRPr sz="2000" b="1" i="0">
              <a:solidFill>
                <a:schemeClr val="accent6">
                  <a:lumMod val="50000"/>
                </a:schemeClr>
              </a:solidFill>
              <a:latin typeface="Segoe Print" panose="02000600000000000000"/>
              <a:ea typeface="SimSun" panose="02010600030101010101" pitchFamily="2" charset="-122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sz="2000" b="1" i="0">
                <a:solidFill>
                  <a:schemeClr val="accent6">
                    <a:lumMod val="50000"/>
                  </a:schemeClr>
                </a:solidFill>
                <a:latin typeface="Segoe Print" panose="02000600000000000000"/>
                <a:ea typeface="SimSun" panose="02010600030101010101" pitchFamily="2" charset="-122"/>
              </a:rPr>
              <a:t>.................................................................................................................................</a:t>
            </a:r>
            <a:endParaRPr sz="2000" b="1" i="0">
              <a:solidFill>
                <a:schemeClr val="accent6">
                  <a:lumMod val="50000"/>
                </a:schemeClr>
              </a:solidFill>
              <a:latin typeface="Segoe Print" panose="02000600000000000000"/>
              <a:ea typeface="SimSun" panose="02010600030101010101" pitchFamily="2" charset="-122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None/>
            </a:pPr>
            <a:endParaRPr lang="ru-RU" sz="2000" b="1" i="0">
              <a:solidFill>
                <a:schemeClr val="accent6">
                  <a:lumMod val="50000"/>
                </a:schemeClr>
              </a:solidFill>
              <a:latin typeface="Segoe Print" panose="02000600000000000000"/>
              <a:ea typeface="SimSun" panose="02010600030101010101" pitchFamily="2" charset="-122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None/>
            </a:pPr>
            <a:r>
              <a:rPr lang="ru-RU" sz="2000" b="1" i="0">
                <a:solidFill>
                  <a:schemeClr val="accent6">
                    <a:lumMod val="50000"/>
                  </a:schemeClr>
                </a:solidFill>
                <a:latin typeface="Segoe Print" panose="02000600000000000000"/>
                <a:ea typeface="SimSun" panose="02010600030101010101" pitchFamily="2" charset="-122"/>
              </a:rPr>
              <a:t>4. </a:t>
            </a:r>
            <a:r>
              <a:rPr sz="2000" b="1" i="0">
                <a:solidFill>
                  <a:schemeClr val="accent6">
                    <a:lumMod val="50000"/>
                  </a:schemeClr>
                </a:solidFill>
                <a:latin typeface="Segoe Print" panose="02000600000000000000"/>
                <a:ea typeface="SimSun" panose="02010600030101010101" pitchFamily="2" charset="-122"/>
              </a:rPr>
              <a:t>Напишите 2-3 ингибитора коррозии.</a:t>
            </a:r>
            <a:endParaRPr sz="2000" b="1" i="0">
              <a:solidFill>
                <a:schemeClr val="accent6">
                  <a:lumMod val="50000"/>
                </a:schemeClr>
              </a:solidFill>
              <a:latin typeface="Segoe Print" panose="02000600000000000000"/>
              <a:ea typeface="SimSun" panose="02010600030101010101" pitchFamily="2" charset="-122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sz="2000" b="1" i="0">
                <a:solidFill>
                  <a:schemeClr val="accent6">
                    <a:lumMod val="50000"/>
                  </a:schemeClr>
                </a:solidFill>
                <a:latin typeface="Segoe Print" panose="02000600000000000000"/>
                <a:ea typeface="SimSun" panose="02010600030101010101" pitchFamily="2" charset="-122"/>
              </a:rPr>
              <a:t>.................................................................................................................................</a:t>
            </a:r>
            <a:endParaRPr sz="2000" b="1" i="0">
              <a:solidFill>
                <a:schemeClr val="accent6">
                  <a:lumMod val="50000"/>
                </a:schemeClr>
              </a:solidFill>
              <a:latin typeface="Segoe Print" panose="02000600000000000000"/>
              <a:ea typeface="SimSun" panose="02010600030101010101" pitchFamily="2" charset="-122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None/>
            </a:pPr>
            <a:endParaRPr lang="ru-RU" sz="2000" b="1" i="0">
              <a:solidFill>
                <a:schemeClr val="accent6">
                  <a:lumMod val="50000"/>
                </a:schemeClr>
              </a:solidFill>
              <a:latin typeface="Segoe Print" panose="02000600000000000000"/>
              <a:ea typeface="SimSun" panose="02010600030101010101" pitchFamily="2" charset="-122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None/>
            </a:pPr>
            <a:r>
              <a:rPr lang="ru-RU" sz="2000" b="1" i="0">
                <a:solidFill>
                  <a:schemeClr val="accent6">
                    <a:lumMod val="50000"/>
                  </a:schemeClr>
                </a:solidFill>
                <a:latin typeface="Segoe Print" panose="02000600000000000000"/>
                <a:ea typeface="SimSun" panose="02010600030101010101" pitchFamily="2" charset="-122"/>
              </a:rPr>
              <a:t>5. </a:t>
            </a:r>
            <a:r>
              <a:rPr sz="2000" b="1" i="0">
                <a:solidFill>
                  <a:schemeClr val="accent6">
                    <a:lumMod val="50000"/>
                  </a:schemeClr>
                </a:solidFill>
                <a:latin typeface="Segoe Print" panose="02000600000000000000"/>
                <a:ea typeface="SimSun" panose="02010600030101010101" pitchFamily="2" charset="-122"/>
              </a:rPr>
              <a:t>Как можно устранить ржавчину в бытовых условиях? Приведите один пример.</a:t>
            </a:r>
            <a:endParaRPr sz="2000" b="1" i="0">
              <a:solidFill>
                <a:schemeClr val="accent6">
                  <a:lumMod val="50000"/>
                </a:schemeClr>
              </a:solidFill>
              <a:latin typeface="Segoe Print" panose="02000600000000000000"/>
              <a:ea typeface="SimSun" panose="02010600030101010101" pitchFamily="2" charset="-122"/>
            </a:endParaRPr>
          </a:p>
          <a:p>
            <a:pPr marL="0" indent="0" algn="just" defTabSz="266700" fontAlgn="base">
              <a:spcBef>
                <a:spcPct val="0"/>
              </a:spcBef>
              <a:spcAft>
                <a:spcPct val="0"/>
              </a:spcAft>
            </a:pPr>
            <a:r>
              <a:rPr sz="2000" b="1">
                <a:solidFill>
                  <a:schemeClr val="accent6">
                    <a:lumMod val="50000"/>
                  </a:schemeClr>
                </a:solidFill>
                <a:latin typeface="Segoe Print" panose="02000600000000000000"/>
                <a:ea typeface="SB Sans Text"/>
              </a:rPr>
              <a:t>.................................................................................................................................</a:t>
            </a:r>
            <a:endParaRPr sz="2000" b="1">
              <a:solidFill>
                <a:schemeClr val="accent6">
                  <a:lumMod val="50000"/>
                </a:schemeClr>
              </a:solidFill>
              <a:latin typeface="Segoe Print" panose="02000600000000000000"/>
              <a:ea typeface="SB Sans Tex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Текстовое поле 4"/>
          <p:cNvSpPr txBox="1"/>
          <p:nvPr/>
        </p:nvSpPr>
        <p:spPr>
          <a:xfrm>
            <a:off x="467360" y="620395"/>
            <a:ext cx="6617335" cy="476948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266700" fontAlgn="base">
              <a:spcBef>
                <a:spcPct val="0"/>
              </a:spcBef>
              <a:spcAft>
                <a:spcPct val="0"/>
              </a:spcAft>
            </a:pPr>
            <a:r>
              <a:rPr sz="3200" b="1">
                <a:solidFill>
                  <a:srgbClr val="FF0000"/>
                </a:solidFill>
                <a:latin typeface="Segoe Print" panose="02000600000000000000"/>
                <a:ea typeface="SB Sans Text"/>
              </a:rPr>
              <a:t>Итоги урока</a:t>
            </a:r>
            <a:endParaRPr sz="3200" b="1">
              <a:solidFill>
                <a:srgbClr val="FF0000"/>
              </a:solidFill>
              <a:latin typeface="Segoe Print" panose="02000600000000000000"/>
              <a:ea typeface="SB Sans Text"/>
            </a:endParaRPr>
          </a:p>
          <a:p>
            <a:pPr marL="0" indent="0" algn="ctr" defTabSz="266700" fontAlgn="base">
              <a:spcBef>
                <a:spcPct val="0"/>
              </a:spcBef>
              <a:spcAft>
                <a:spcPct val="0"/>
              </a:spcAft>
            </a:pPr>
            <a:endParaRPr sz="3200" b="1">
              <a:solidFill>
                <a:srgbClr val="FF0000"/>
              </a:solidFill>
              <a:latin typeface="Segoe Print" panose="02000600000000000000"/>
              <a:ea typeface="SB Sans Text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sz="3200" i="1">
                <a:solidFill>
                  <a:srgbClr val="0000FF"/>
                </a:solidFill>
                <a:latin typeface="Segoe Print" panose="02000600000000000000"/>
                <a:ea typeface="SimSun" panose="02010600030101010101" pitchFamily="2" charset="-122"/>
              </a:rPr>
              <a:t>Я узнал....                          </a:t>
            </a:r>
            <a:endParaRPr sz="3200" i="1">
              <a:solidFill>
                <a:srgbClr val="0000FF"/>
              </a:solidFill>
              <a:latin typeface="Segoe Print" panose="02000600000000000000"/>
              <a:ea typeface="SimSun" panose="02010600030101010101" pitchFamily="2" charset="-122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sz="3200" i="1">
              <a:solidFill>
                <a:srgbClr val="0000FF"/>
              </a:solidFill>
              <a:latin typeface="Segoe Print" panose="02000600000000000000"/>
              <a:ea typeface="SimSun" panose="02010600030101010101" pitchFamily="2" charset="-122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sz="3200" i="1">
                <a:solidFill>
                  <a:srgbClr val="0000FF"/>
                </a:solidFill>
                <a:latin typeface="Segoe Print" panose="02000600000000000000"/>
                <a:ea typeface="SimSun" panose="02010600030101010101" pitchFamily="2" charset="-122"/>
              </a:rPr>
              <a:t>Мне понравилось.....</a:t>
            </a:r>
            <a:endParaRPr sz="3200" i="1">
              <a:solidFill>
                <a:srgbClr val="0000FF"/>
              </a:solidFill>
              <a:latin typeface="Segoe Print" panose="02000600000000000000"/>
              <a:ea typeface="SimSun" panose="02010600030101010101" pitchFamily="2" charset="-122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sz="3200" i="1">
              <a:solidFill>
                <a:srgbClr val="0000FF"/>
              </a:solidFill>
              <a:latin typeface="Segoe Print" panose="02000600000000000000"/>
              <a:ea typeface="SimSun" panose="02010600030101010101" pitchFamily="2" charset="-122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sz="3200" i="1">
                <a:solidFill>
                  <a:srgbClr val="0000FF"/>
                </a:solidFill>
                <a:latin typeface="Segoe Print" panose="02000600000000000000"/>
                <a:ea typeface="SimSun" panose="02010600030101010101" pitchFamily="2" charset="-122"/>
              </a:rPr>
              <a:t>Теперь я могу.....</a:t>
            </a:r>
            <a:endParaRPr sz="3200" i="1">
              <a:solidFill>
                <a:srgbClr val="0000FF"/>
              </a:solidFill>
              <a:latin typeface="Segoe Print" panose="02000600000000000000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05" y="44133"/>
            <a:ext cx="8229600" cy="1143000"/>
          </a:xfrm>
        </p:spPr>
        <p:txBody>
          <a:bodyPr/>
          <a:lstStyle/>
          <a:p>
            <a: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egoe Print" panose="02000600000000000000" charset="0"/>
                <a:cs typeface="Segoe Print" panose="02000600000000000000" charset="0"/>
                <a:sym typeface="+mn-ea"/>
              </a:rPr>
              <a:t>Тема урока</a:t>
            </a:r>
            <a:endParaRPr lang="ru-RU" altLang="en-US"/>
          </a:p>
        </p:txBody>
      </p:sp>
      <p:pic>
        <p:nvPicPr>
          <p:cNvPr id="8" name="Замещающее содержимое 7"/>
          <p:cNvPicPr>
            <a:picLocks noGrp="1"/>
          </p:cNvPicPr>
          <p:nvPr>
            <p:ph sz="half" idx="1"/>
          </p:nvPr>
        </p:nvPicPr>
        <p:blipFill>
          <a:blip r:embed="rId1"/>
          <a:srcRect l="20258" r="20258"/>
          <a:stretch>
            <a:fillRect/>
          </a:stretch>
        </p:blipFill>
        <p:spPr>
          <a:xfrm>
            <a:off x="395605" y="980440"/>
            <a:ext cx="2894965" cy="2922905"/>
          </a:xfrm>
        </p:spPr>
      </p:pic>
      <p:sp>
        <p:nvSpPr>
          <p:cNvPr id="10" name="Скругленный прямоугольник 9"/>
          <p:cNvSpPr/>
          <p:nvPr/>
        </p:nvSpPr>
        <p:spPr>
          <a:xfrm>
            <a:off x="183515" y="4055110"/>
            <a:ext cx="3246120" cy="786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ПЕРВЫЕ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3 БУКВЫ</a:t>
            </a:r>
            <a:endParaRPr lang="ru-RU" sz="3200" b="1" dirty="0" smtClean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36010" y="4054475"/>
            <a:ext cx="3246120" cy="786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2 - 4 БУКВЫ</a:t>
            </a:r>
            <a:endParaRPr lang="ru-RU" sz="3200" b="1" dirty="0" smtClean="0"/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6758305" y="1767205"/>
            <a:ext cx="96456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2000"/>
              <a:t>И</a:t>
            </a:r>
            <a:endParaRPr lang="ru-RU" altLang="en-US" sz="12000"/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7884795" y="1700530"/>
            <a:ext cx="96456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2000" i="1">
                <a:solidFill>
                  <a:schemeClr val="tx2"/>
                </a:solidFill>
              </a:rPr>
              <a:t>Я</a:t>
            </a:r>
            <a:endParaRPr lang="ru-RU" altLang="en-US" sz="12000" i="1">
              <a:solidFill>
                <a:schemeClr val="tx2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7200" y="5445125"/>
            <a:ext cx="7864475" cy="104775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ru-RU" sz="8800" b="1" dirty="0" smtClean="0"/>
              <a:t>26 ЭЛЕМЕНТА</a:t>
            </a:r>
            <a:endParaRPr lang="ru-RU" sz="8800" b="1" dirty="0" smtClean="0"/>
          </a:p>
        </p:txBody>
      </p:sp>
      <p:pic>
        <p:nvPicPr>
          <p:cNvPr id="4" name="Замещающее содержимое 3"/>
          <p:cNvPicPr>
            <a:picLocks noGrp="1"/>
          </p:cNvPicPr>
          <p:nvPr>
            <p:ph sz="half" idx="2"/>
          </p:nvPr>
        </p:nvPicPr>
        <p:blipFill>
          <a:blip r:embed="rId2"/>
          <a:srcRect l="5387" r="5387"/>
          <a:stretch>
            <a:fillRect/>
          </a:stretch>
        </p:blipFill>
        <p:spPr>
          <a:xfrm>
            <a:off x="3636010" y="980440"/>
            <a:ext cx="3158490" cy="29222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egoe Print" panose="02000600000000000000" charset="0"/>
                <a:cs typeface="Segoe Print" panose="02000600000000000000" charset="0"/>
                <a:sym typeface="+mn-ea"/>
              </a:rPr>
              <a:t>Тема урока</a:t>
            </a:r>
            <a:endParaRPr lang="ru-RU" altLang="en-US"/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6444615" y="1340485"/>
            <a:ext cx="96456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2000"/>
              <a:t>И</a:t>
            </a:r>
            <a:endParaRPr lang="ru-RU" altLang="en-US" sz="12000"/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7452360" y="1340485"/>
            <a:ext cx="96456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2000" i="1">
                <a:solidFill>
                  <a:schemeClr val="tx2"/>
                </a:solidFill>
              </a:rPr>
              <a:t>Я</a:t>
            </a:r>
            <a:endParaRPr lang="ru-RU" altLang="en-US" sz="12000" i="1">
              <a:solidFill>
                <a:schemeClr val="tx2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5650" y="5085080"/>
            <a:ext cx="7864475" cy="1047750"/>
          </a:xfrm>
          <a:prstGeom prst="roundRect">
            <a:avLst/>
          </a:prstGeom>
          <a:solidFill>
            <a:schemeClr val="accent2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ru-RU" sz="8800" b="1" dirty="0" smtClean="0">
                <a:solidFill>
                  <a:srgbClr val="C00000"/>
                </a:solidFill>
              </a:rPr>
              <a:t>26 ЭЛЕМЕНТА</a:t>
            </a:r>
            <a:endParaRPr lang="ru-RU" sz="8800" b="1" dirty="0" smtClean="0">
              <a:solidFill>
                <a:srgbClr val="C00000"/>
              </a:solidFill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612140" y="1340485"/>
            <a:ext cx="351599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2000"/>
              <a:t>КОР</a:t>
            </a:r>
            <a:endParaRPr lang="ru-RU" altLang="en-US" sz="12000"/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3491865" y="1340485"/>
            <a:ext cx="351599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2000"/>
              <a:t>РОЗ</a:t>
            </a:r>
            <a:endParaRPr lang="ru-RU" altLang="en-US" sz="12000"/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1691640" y="3356610"/>
            <a:ext cx="653415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2000"/>
              <a:t>ЖЕЛЕЗА</a:t>
            </a:r>
            <a:endParaRPr lang="ru-RU" altLang="en-US" sz="1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/>
        </p:nvSpPr>
        <p:spPr>
          <a:xfrm>
            <a:off x="190089" y="476672"/>
            <a:ext cx="8352790" cy="1491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  <a:scene3d>
              <a:camera prst="orthographicFront"/>
              <a:lightRig rig="threePt" dir="t"/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67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ru-RU" sz="103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egoe Print" panose="02000600000000000000" charset="0"/>
                <a:cs typeface="Segoe Print" panose="02000600000000000000" charset="0"/>
              </a:rPr>
              <a:t>Цели урока:</a:t>
            </a:r>
            <a:endParaRPr lang="ru-RU" sz="103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Segoe Print" panose="02000600000000000000" charset="0"/>
              <a:cs typeface="Segoe Print" panose="02000600000000000000" charset="0"/>
            </a:endParaRPr>
          </a:p>
          <a:p>
            <a:endParaRPr lang="ru-RU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Segoe Print" panose="02000600000000000000" charset="0"/>
              <a:cs typeface="Segoe Print" panose="02000600000000000000" charset="0"/>
            </a:endParaRPr>
          </a:p>
          <a:p>
            <a:pPr algn="l">
              <a:lnSpc>
                <a:spcPct val="150000"/>
              </a:lnSpc>
            </a:pPr>
            <a:endParaRPr lang="en-US" altLang="ru-RU" sz="11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Segoe Print" panose="02000600000000000000" charset="0"/>
              <a:cs typeface="Segoe Print" panose="02000600000000000000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5986" y="1354496"/>
            <a:ext cx="8496935" cy="9366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en-US" altLang="en-GB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egoe Print" panose="02000600000000000000" charset="0"/>
                <a:cs typeface="Segoe Print" panose="02000600000000000000" charset="0"/>
                <a:sym typeface="+mn-ea"/>
              </a:rPr>
              <a:t>1</a:t>
            </a:r>
            <a:r>
              <a:rPr lang="ru-RU" altLang="en-GB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egoe Print" panose="02000600000000000000" charset="0"/>
                <a:cs typeface="Segoe Print" panose="02000600000000000000" charset="0"/>
                <a:sym typeface="+mn-ea"/>
              </a:rPr>
              <a:t>. Узнать, что такое коррозия.</a:t>
            </a:r>
            <a:endParaRPr lang="ru-RU" altLang="en-GB" sz="3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Segoe Print" panose="02000600000000000000" charset="0"/>
              <a:cs typeface="Segoe Print" panose="02000600000000000000" charset="0"/>
              <a:sym typeface="+mn-ea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2094" y="2636912"/>
            <a:ext cx="8496935" cy="14973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en-US" alt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egoe Print" panose="02000600000000000000" charset="0"/>
                <a:cs typeface="Segoe Print" panose="02000600000000000000" charset="0"/>
                <a:sym typeface="+mn-ea"/>
              </a:rPr>
              <a:t>2.</a:t>
            </a:r>
            <a:r>
              <a:rPr lang="ru-RU" alt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egoe Print" panose="02000600000000000000" charset="0"/>
                <a:cs typeface="Segoe Print" panose="02000600000000000000" charset="0"/>
                <a:sym typeface="+mn-ea"/>
              </a:rPr>
              <a:t> Определить ф</a:t>
            </a:r>
            <a:r>
              <a:rPr lang="en-US" alt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egoe Print" panose="02000600000000000000" charset="0"/>
                <a:cs typeface="Segoe Print" panose="02000600000000000000" charset="0"/>
                <a:sym typeface="+mn-ea"/>
              </a:rPr>
              <a:t>акторы</a:t>
            </a:r>
            <a:r>
              <a:rPr lang="en-US" alt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egoe Print" panose="02000600000000000000" charset="0"/>
                <a:cs typeface="Segoe Print" panose="02000600000000000000" charset="0"/>
                <a:sym typeface="+mn-ea"/>
              </a:rPr>
              <a:t>, </a:t>
            </a:r>
            <a:r>
              <a:rPr lang="en-US" alt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egoe Print" panose="02000600000000000000" charset="0"/>
                <a:cs typeface="Segoe Print" panose="02000600000000000000" charset="0"/>
                <a:sym typeface="+mn-ea"/>
              </a:rPr>
              <a:t>влияющие</a:t>
            </a:r>
            <a:r>
              <a:rPr lang="en-US" alt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en-US" alt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egoe Print" panose="02000600000000000000" charset="0"/>
                <a:cs typeface="Segoe Print" panose="02000600000000000000" charset="0"/>
                <a:sym typeface="+mn-ea"/>
              </a:rPr>
              <a:t>на</a:t>
            </a:r>
            <a:r>
              <a:rPr lang="en-US" alt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en-US" alt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egoe Print" panose="02000600000000000000" charset="0"/>
                <a:cs typeface="Segoe Print" panose="02000600000000000000" charset="0"/>
                <a:sym typeface="+mn-ea"/>
              </a:rPr>
              <a:t>коррозию</a:t>
            </a:r>
            <a:r>
              <a:rPr lang="en-US" alt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egoe Print" panose="02000600000000000000" charset="0"/>
                <a:cs typeface="Segoe Print" panose="02000600000000000000" charset="0"/>
                <a:sym typeface="+mn-ea"/>
              </a:rPr>
              <a:t>.</a:t>
            </a:r>
            <a:endParaRPr lang="ru-RU" altLang="en-US" sz="3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/>
              <a:latin typeface="Segoe Print" panose="02000600000000000000" charset="0"/>
              <a:cs typeface="Segoe Print" panose="02000600000000000000" charset="0"/>
              <a:sym typeface="+mn-ea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2095" y="4436745"/>
            <a:ext cx="8496935" cy="150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en-US" alt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egoe Print" panose="02000600000000000000" charset="0"/>
                <a:cs typeface="Segoe Print" panose="02000600000000000000" charset="0"/>
                <a:sym typeface="+mn-ea"/>
              </a:rPr>
              <a:t>3.</a:t>
            </a:r>
            <a:r>
              <a:rPr lang="ru-RU" alt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egoe Print" panose="02000600000000000000" charset="0"/>
                <a:cs typeface="Segoe Print" panose="02000600000000000000" charset="0"/>
                <a:sym typeface="+mn-ea"/>
              </a:rPr>
              <a:t> В</a:t>
            </a:r>
            <a:r>
              <a:rPr lang="en-US" alt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egoe Print" panose="02000600000000000000" charset="0"/>
                <a:cs typeface="Segoe Print" panose="02000600000000000000" charset="0"/>
                <a:sym typeface="+mn-ea"/>
              </a:rPr>
              <a:t>ыяснить</a:t>
            </a:r>
            <a:r>
              <a:rPr lang="en-US" alt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en-US" alt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egoe Print" panose="02000600000000000000" charset="0"/>
                <a:cs typeface="Segoe Print" panose="02000600000000000000" charset="0"/>
                <a:sym typeface="+mn-ea"/>
              </a:rPr>
              <a:t>способы</a:t>
            </a:r>
            <a:r>
              <a:rPr lang="en-US" alt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en-US" alt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egoe Print" panose="02000600000000000000" charset="0"/>
                <a:cs typeface="Segoe Print" panose="02000600000000000000" charset="0"/>
                <a:sym typeface="+mn-ea"/>
              </a:rPr>
              <a:t>защиты</a:t>
            </a:r>
            <a:r>
              <a:rPr lang="en-US" alt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en-US" alt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egoe Print" panose="02000600000000000000" charset="0"/>
                <a:cs typeface="Segoe Print" panose="02000600000000000000" charset="0"/>
                <a:sym typeface="+mn-ea"/>
              </a:rPr>
              <a:t>от</a:t>
            </a:r>
            <a:r>
              <a:rPr lang="en-US" alt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egoe Print" panose="02000600000000000000" charset="0"/>
                <a:cs typeface="Segoe Print" panose="02000600000000000000" charset="0"/>
                <a:sym typeface="+mn-ea"/>
              </a:rPr>
              <a:t> </a:t>
            </a:r>
            <a:r>
              <a:rPr lang="en-US" alt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egoe Print" panose="02000600000000000000" charset="0"/>
                <a:cs typeface="Segoe Print" panose="02000600000000000000" charset="0"/>
                <a:sym typeface="+mn-ea"/>
              </a:rPr>
              <a:t>коррозии</a:t>
            </a:r>
            <a:r>
              <a:rPr lang="en-US" alt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egoe Print" panose="02000600000000000000" charset="0"/>
                <a:cs typeface="Segoe Print" panose="02000600000000000000" charset="0"/>
                <a:sym typeface="+mn-ea"/>
              </a:rPr>
              <a:t>.</a:t>
            </a:r>
            <a:endParaRPr lang="ru-RU" altLang="en-US" sz="3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/>
              <a:latin typeface="Segoe Print" panose="02000600000000000000" charset="0"/>
              <a:cs typeface="Segoe Print" panose="02000600000000000000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141" y="477049"/>
            <a:ext cx="8352928" cy="1470025"/>
          </a:xfrm>
        </p:spPr>
        <p:txBody>
          <a:bodyPr>
            <a:normAutofit/>
            <a:scene3d>
              <a:camera prst="orthographicFront"/>
              <a:lightRig rig="threePt" dir="t"/>
            </a:scene3d>
          </a:bodyPr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egoe Print" panose="02000600000000000000" charset="0"/>
                <a:cs typeface="Segoe Print" panose="02000600000000000000" charset="0"/>
              </a:rPr>
              <a:t>Что такое коррозия металлов?</a:t>
            </a:r>
            <a:endParaRPr lang="ru-RU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Segoe Print" panose="02000600000000000000" charset="0"/>
              <a:cs typeface="Segoe Print" panose="02000600000000000000" charset="0"/>
            </a:endParaRPr>
          </a:p>
        </p:txBody>
      </p:sp>
      <p:pic>
        <p:nvPicPr>
          <p:cNvPr id="3074" name="Picture 2" descr="D:\Химия\флеш\9\металлы\коррозия\коорозия меди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163" b="28433"/>
          <a:stretch>
            <a:fillRect/>
          </a:stretch>
        </p:blipFill>
        <p:spPr bwMode="auto">
          <a:xfrm>
            <a:off x="2917067" y="2404210"/>
            <a:ext cx="2362115" cy="149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856294" y="4246271"/>
            <a:ext cx="2388577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Коррозия меди</a:t>
            </a:r>
            <a:endParaRPr lang="ru-RU" b="1" dirty="0"/>
          </a:p>
        </p:txBody>
      </p:sp>
      <p:pic>
        <p:nvPicPr>
          <p:cNvPr id="3075" name="Picture 3" descr="D:\Химия\флеш\9\металлы\коррозия\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9" t="25828" r="9960" b="11884"/>
          <a:stretch>
            <a:fillRect/>
          </a:stretch>
        </p:blipFill>
        <p:spPr bwMode="auto">
          <a:xfrm>
            <a:off x="155905" y="2404210"/>
            <a:ext cx="2700389" cy="171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75230" y="4221088"/>
            <a:ext cx="2388577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Коррозия железа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42084" y="4246271"/>
            <a:ext cx="2388577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Коррозия серебра</a:t>
            </a:r>
            <a:endParaRPr lang="ru-RU" b="1" dirty="0"/>
          </a:p>
        </p:txBody>
      </p:sp>
      <p:pic>
        <p:nvPicPr>
          <p:cNvPr id="3076" name="Picture 4" descr="D:\Химия\флеш\9\металлы\коррозия\коррозия сереб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501" y="2248966"/>
            <a:ext cx="2256204" cy="180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2095" y="404495"/>
            <a:ext cx="8352790" cy="447548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egoe Print" panose="02000600000000000000" charset="0"/>
                <a:cs typeface="Segoe Print" panose="02000600000000000000" charset="0"/>
              </a:rPr>
              <a:t>Что такое коррозия металлов?</a:t>
            </a:r>
            <a:b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egoe Print" panose="02000600000000000000" charset="0"/>
                <a:cs typeface="Segoe Print" panose="02000600000000000000" charset="0"/>
              </a:rPr>
            </a:br>
            <a:b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egoe Print" panose="02000600000000000000" charset="0"/>
                <a:cs typeface="Segoe Print" panose="02000600000000000000" charset="0"/>
              </a:rPr>
            </a:b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Segoe Print" panose="02000600000000000000" charset="0"/>
                <a:cs typeface="Segoe Print" panose="02000600000000000000" charset="0"/>
              </a:rPr>
              <a:t>Коррозия - это разрушение металлов под действием окружающей среды.</a:t>
            </a:r>
            <a:endParaRPr lang="ru-RU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Segoe Print" panose="02000600000000000000" charset="0"/>
              <a:cs typeface="Segoe Print" panose="020006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2" r="50000" b="68776"/>
          <a:stretch>
            <a:fillRect/>
          </a:stretch>
        </p:blipFill>
        <p:spPr bwMode="auto">
          <a:xfrm>
            <a:off x="3012807" y="1628532"/>
            <a:ext cx="2993887" cy="44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252323"/>
            <a:ext cx="792088" cy="7370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95" y="2072640"/>
            <a:ext cx="7088505" cy="333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/>
        </p:nvSpPr>
        <p:spPr>
          <a:xfrm>
            <a:off x="333306" y="188759"/>
            <a:ext cx="835292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egoe Print" panose="02000600000000000000" charset="0"/>
                <a:cs typeface="Segoe Print" panose="02000600000000000000" charset="0"/>
              </a:rPr>
              <a:t>Что влияет на коррозию железа?</a:t>
            </a:r>
            <a:endParaRPr lang="ru-RU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Segoe Print" panose="02000600000000000000" charset="0"/>
              <a:cs typeface="Segoe Print" panose="020006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215" y="4076700"/>
            <a:ext cx="8280400" cy="2087245"/>
          </a:xfrm>
        </p:spPr>
        <p:txBody>
          <a:bodyPr>
            <a:normAutofit fontScale="50000" lnSpcReduction="20000"/>
          </a:bodyPr>
          <a:lstStyle/>
          <a:p>
            <a:pPr algn="l"/>
            <a:r>
              <a:rPr lang="ru-RU" altLang="en-GB" sz="7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charset="0"/>
                <a:cs typeface="Segoe Print" panose="02000600000000000000" charset="0"/>
              </a:rPr>
              <a:t>На коррозию железа оказывает влияние кислород воздуха (</a:t>
            </a:r>
            <a:r>
              <a:rPr lang="en-GB" sz="7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charset="0"/>
                <a:cs typeface="Segoe Print" panose="02000600000000000000" charset="0"/>
                <a:sym typeface="+mn-ea"/>
              </a:rPr>
              <a:t>O</a:t>
            </a:r>
            <a:r>
              <a:rPr lang="en-GB" sz="7200" b="1" baseline="-25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charset="0"/>
                <a:cs typeface="Segoe Print" panose="02000600000000000000" charset="0"/>
                <a:sym typeface="+mn-ea"/>
              </a:rPr>
              <a:t>2</a:t>
            </a:r>
            <a:r>
              <a:rPr lang="ru-RU" altLang="en-GB" sz="7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charset="0"/>
                <a:cs typeface="Segoe Print" panose="02000600000000000000" charset="0"/>
                <a:sym typeface="+mn-ea"/>
              </a:rPr>
              <a:t>)</a:t>
            </a:r>
            <a:r>
              <a:rPr lang="ru-RU" altLang="en-GB" sz="7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charset="0"/>
                <a:cs typeface="Segoe Print" panose="02000600000000000000" charset="0"/>
              </a:rPr>
              <a:t> </a:t>
            </a:r>
            <a:endParaRPr lang="ru-RU" altLang="en-GB" sz="72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charset="0"/>
              <a:cs typeface="Segoe Print" panose="02000600000000000000" charset="0"/>
            </a:endParaRPr>
          </a:p>
          <a:p>
            <a:pPr algn="l"/>
            <a:r>
              <a:rPr lang="ru-RU" altLang="en-GB" sz="7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charset="0"/>
                <a:cs typeface="Segoe Print" panose="02000600000000000000" charset="0"/>
              </a:rPr>
              <a:t>и вода (</a:t>
            </a:r>
            <a:r>
              <a:rPr lang="en-GB" sz="7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charset="0"/>
                <a:cs typeface="Segoe Print" panose="02000600000000000000" charset="0"/>
                <a:sym typeface="+mn-ea"/>
              </a:rPr>
              <a:t>H</a:t>
            </a:r>
            <a:r>
              <a:rPr lang="en-GB" sz="7200" b="1" baseline="-25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charset="0"/>
                <a:cs typeface="Segoe Print" panose="02000600000000000000" charset="0"/>
                <a:sym typeface="+mn-ea"/>
              </a:rPr>
              <a:t>2</a:t>
            </a:r>
            <a:r>
              <a:rPr lang="en-GB" sz="7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charset="0"/>
                <a:cs typeface="Segoe Print" panose="02000600000000000000" charset="0"/>
                <a:sym typeface="+mn-ea"/>
              </a:rPr>
              <a:t>O</a:t>
            </a:r>
            <a:r>
              <a:rPr lang="ru-RU" altLang="en-GB" sz="7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charset="0"/>
                <a:cs typeface="Segoe Print" panose="02000600000000000000" charset="0"/>
                <a:sym typeface="+mn-ea"/>
              </a:rPr>
              <a:t>).</a:t>
            </a:r>
            <a:endParaRPr lang="en-GB" sz="72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charset="0"/>
              <a:cs typeface="Segoe Print" panose="02000600000000000000" charset="0"/>
            </a:endParaRPr>
          </a:p>
          <a:p>
            <a:pPr algn="l"/>
            <a:endParaRPr lang="en-GB" sz="72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charset="0"/>
              <a:cs typeface="Segoe Print" panose="02000600000000000000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2" r="50000" b="68776"/>
          <a:stretch>
            <a:fillRect/>
          </a:stretch>
        </p:blipFill>
        <p:spPr bwMode="auto">
          <a:xfrm>
            <a:off x="5147677" y="2060332"/>
            <a:ext cx="2993887" cy="44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252323"/>
            <a:ext cx="792088" cy="7370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" y="1446530"/>
            <a:ext cx="4582160" cy="215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/>
        </p:nvSpPr>
        <p:spPr>
          <a:xfrm>
            <a:off x="251460" y="116205"/>
            <a:ext cx="8352790" cy="1177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7500" lnSpcReduction="10000"/>
            <a:scene3d>
              <a:camera prst="orthographicFront"/>
              <a:lightRig rig="threePt" dir="t"/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egoe Print" panose="02000600000000000000" charset="0"/>
                <a:cs typeface="Segoe Print" panose="02000600000000000000" charset="0"/>
              </a:rPr>
              <a:t>Что влияет на коррозию железа?</a:t>
            </a:r>
            <a:endParaRPr lang="ru-RU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Segoe Print" panose="02000600000000000000" charset="0"/>
              <a:cs typeface="Segoe Print" panose="020006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2611</Words>
  <Application>WPS Presentation</Application>
  <PresentationFormat>Экран (4:3)</PresentationFormat>
  <Paragraphs>142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Arial</vt:lpstr>
      <vt:lpstr>SimSun</vt:lpstr>
      <vt:lpstr>Wingdings</vt:lpstr>
      <vt:lpstr>Segoe Print</vt:lpstr>
      <vt:lpstr>Malgun Gothic</vt:lpstr>
      <vt:lpstr>Calibri</vt:lpstr>
      <vt:lpstr>Microsoft YaHei</vt:lpstr>
      <vt:lpstr>Arial Unicode MS</vt:lpstr>
      <vt:lpstr>SB Sans Text</vt:lpstr>
      <vt:lpstr>AMGDT</vt:lpstr>
      <vt:lpstr>Segoe Print</vt:lpstr>
      <vt:lpstr>Times New Roman</vt:lpstr>
      <vt:lpstr>Тема Office</vt:lpstr>
      <vt:lpstr>Эксперимент</vt:lpstr>
      <vt:lpstr>Что общего?</vt:lpstr>
      <vt:lpstr>Тема урока</vt:lpstr>
      <vt:lpstr>Тема урока</vt:lpstr>
      <vt:lpstr>PowerPoint 演示文稿</vt:lpstr>
      <vt:lpstr>Что такое коррозия металлов?</vt:lpstr>
      <vt:lpstr>Что такое коррозия металлов?   Коррозия - это разрушение металлов под действием окружающей среды.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Выберите суждения, которые связаны с темой сегодняшнего урока</vt:lpstr>
      <vt:lpstr>Выберите суждения, которые связаны с темой сегодняшнего урока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коррозия металлов?</dc:title>
  <dc:creator>Учитель</dc:creator>
  <cp:lastModifiedBy>Сергей Астафьев</cp:lastModifiedBy>
  <cp:revision>18</cp:revision>
  <dcterms:created xsi:type="dcterms:W3CDTF">2025-02-10T07:32:00Z</dcterms:created>
  <dcterms:modified xsi:type="dcterms:W3CDTF">2026-03-12T17:39:25Z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FFE995747B494E0A97BC9D89614F1E0A_13</vt:lpwstr>
  </property>
  <property fmtid="{D5CDD505-2E9C-101B-9397-08002B2CF9AE}" pid="3" name="KSOProductBuildVer">
    <vt:lpwstr>1049-12.2.0.23196</vt:lpwstr>
  </property>
</Properties>
</file>