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4" r:id="rId7"/>
    <p:sldId id="261" r:id="rId8"/>
    <p:sldId id="265" r:id="rId9"/>
    <p:sldId id="262" r:id="rId10"/>
    <p:sldId id="266" r:id="rId11"/>
    <p:sldId id="270" r:id="rId12"/>
    <p:sldId id="271" r:id="rId13"/>
    <p:sldId id="274" r:id="rId14"/>
    <p:sldId id="275" r:id="rId15"/>
    <p:sldId id="272" r:id="rId16"/>
    <p:sldId id="276" r:id="rId17"/>
    <p:sldId id="267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0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6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0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0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2204-8824-4724-8F4E-F39F00DF0ADA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C624-DF66-48C8-A99D-D47D5CB78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21" y="24026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Добро </a:t>
            </a:r>
            <a:b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пожаловать!</a:t>
            </a:r>
            <a:endParaRPr lang="ru-RU" sz="8000" b="1" dirty="0">
              <a:solidFill>
                <a:srgbClr val="9A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891" y="1576243"/>
            <a:ext cx="99822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По повелению царя </a:t>
            </a:r>
            <a:r>
              <a:rPr lang="ru-RU" i="1" dirty="0" smtClean="0"/>
              <a:t>Ивана Грозного </a:t>
            </a:r>
            <a:r>
              <a:rPr lang="ru-RU" dirty="0" smtClean="0"/>
              <a:t>в Москве была открыта типография.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Первую русскую печатную книгу напечатали мастера </a:t>
            </a:r>
            <a:r>
              <a:rPr lang="ru-RU" i="1" dirty="0" smtClean="0"/>
              <a:t>Иван Федоров</a:t>
            </a:r>
            <a:r>
              <a:rPr lang="ru-RU" dirty="0" smtClean="0"/>
              <a:t> и его помощник </a:t>
            </a:r>
            <a:r>
              <a:rPr lang="ru-RU" i="1" dirty="0" smtClean="0"/>
              <a:t>Петр </a:t>
            </a:r>
            <a:r>
              <a:rPr lang="ru-RU" i="1" dirty="0" err="1" smtClean="0"/>
              <a:t>Мстиславец</a:t>
            </a:r>
            <a:r>
              <a:rPr lang="ru-RU" i="1" dirty="0" smtClean="0"/>
              <a:t>.</a:t>
            </a:r>
          </a:p>
          <a:p>
            <a:pPr marL="514350" indent="-514350">
              <a:buAutoNum type="arabicPeriod"/>
            </a:pPr>
            <a:endParaRPr lang="ru-RU" i="1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Первая печатная книга называлась </a:t>
            </a:r>
            <a:r>
              <a:rPr lang="ru-RU" i="1" dirty="0" smtClean="0"/>
              <a:t>«Апостол».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79020" y="1936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5912" y="2026248"/>
            <a:ext cx="8675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книгопечатания</a:t>
            </a:r>
          </a:p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Руси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Первопечатник </a:t>
            </a: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</a:t>
            </a:r>
          </a:p>
        </p:txBody>
      </p:sp>
    </p:spTree>
    <p:extLst>
      <p:ext uri="{BB962C8B-B14F-4D97-AF65-F5344CB8AC3E}">
        <p14:creationId xmlns:p14="http://schemas.microsoft.com/office/powerpoint/2010/main" val="27161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32864" y="434938"/>
            <a:ext cx="507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 Федорове мы знаем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он родился в 1510 году, был высокообразованным человеком и профессионалом своего дела. Он учился книгопечатанию 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мастера, которого король Дании прислал в Москву специально по просьбе Ивана Грозного.</a:t>
            </a:r>
          </a:p>
        </p:txBody>
      </p:sp>
      <p:pic>
        <p:nvPicPr>
          <p:cNvPr id="6" name="Picture 6" descr="http://900igr.net/up/datai/245847/0021-037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66" y="932465"/>
            <a:ext cx="2962550" cy="42679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176" y="322026"/>
            <a:ext cx="5157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приступили к сооружению Печатного двора в Москве,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строительстве которого приняли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участиесам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Федоров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помощник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приступили к первым опытам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печатанию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русских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книг. 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положено начало книгопечатания в Русском государстве.</a:t>
            </a:r>
          </a:p>
        </p:txBody>
      </p:sp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58" y="322026"/>
            <a:ext cx="4218203" cy="28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1024" y="3213445"/>
            <a:ext cx="469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печатный двор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hermes-envoy.ru/assets/images/for_copywriters/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15" y="3693937"/>
            <a:ext cx="2206423" cy="26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nbelhist.org/wp-content/uploads/2012/06/Piotr-Mscislave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1"/>
          <a:stretch/>
        </p:blipFill>
        <p:spPr bwMode="auto">
          <a:xfrm>
            <a:off x="9184194" y="3708836"/>
            <a:ext cx="2213616" cy="259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89572" y="6319594"/>
            <a:ext cx="255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Федоров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3238" y="6295622"/>
            <a:ext cx="255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Мстиславец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2002" y="394823"/>
            <a:ext cx="5254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печатная книга на русском языке увидела свет в марте 1564 года. Она называлась "Деяния и Послания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Апостолов».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1760" y="265759"/>
            <a:ext cx="4791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Федоров самостоятельно составил азбуку. Он писал-рисовал буквы, находил украшения, примеры, чтобы дети учились не только письму – буквам и цифрам, но и добрым делам, хорошим мыслям. Книга получилась на славу. А в конце автор поместил обращение к народу, советуя всем учить детей грамоте.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4784" y="6150114"/>
            <a:ext cx="3819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из первой печатной Азбуки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s://i.io.ua/img_su/large/0245/69/02456980_n10.jpg"/>
          <p:cNvPicPr>
            <a:picLocks noChangeAspect="1" noChangeArrowheads="1"/>
          </p:cNvPicPr>
          <p:nvPr/>
        </p:nvPicPr>
        <p:blipFill rotWithShape="1">
          <a:blip r:embed="rId3"/>
          <a:srcRect l="2507" t="3447" r="4565" b="6343"/>
          <a:stretch/>
        </p:blipFill>
        <p:spPr bwMode="auto">
          <a:xfrm>
            <a:off x="1621299" y="2537613"/>
            <a:ext cx="3312318" cy="2484238"/>
          </a:xfrm>
          <a:prstGeom prst="rect">
            <a:avLst/>
          </a:prstGeom>
          <a:noFill/>
        </p:spPr>
      </p:pic>
      <p:pic>
        <p:nvPicPr>
          <p:cNvPr id="14" name="Picture 2" descr="https://b1.culture.ru/c/601703/11.jpg"/>
          <p:cNvPicPr>
            <a:picLocks noChangeAspect="1" noChangeArrowheads="1"/>
          </p:cNvPicPr>
          <p:nvPr/>
        </p:nvPicPr>
        <p:blipFill rotWithShape="1">
          <a:blip r:embed="rId4"/>
          <a:srcRect l="6423" t="4060" r="8970" b="3743"/>
          <a:stretch/>
        </p:blipFill>
        <p:spPr bwMode="auto">
          <a:xfrm>
            <a:off x="7571232" y="4081289"/>
            <a:ext cx="2706624" cy="2079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4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16992" y="587312"/>
            <a:ext cx="57302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8088" y="1672371"/>
            <a:ext cx="5388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Умер Иван Фёдоров в 1583 году.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1909 году в центре Москвы, рядом с Китайгородской стеной, где в 16 веке находился Государев печатный двор,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воздвигнут памятник Ивану Федорову.</a:t>
            </a:r>
          </a:p>
        </p:txBody>
      </p:sp>
      <p:pic>
        <p:nvPicPr>
          <p:cNvPr id="7" name="Picture 2" descr="ÐÐ°Ð¼ÑÑÐ½Ð¸Ðº ÐÐ²Ð°Ð½Ñ Ð¤ÐµÐ´Ð¾ÑÐ¾Ð²Ñ Ð² ÐÐ¾ÑÐºÐ²Ðµ"/>
          <p:cNvPicPr>
            <a:picLocks noChangeAspect="1" noChangeArrowheads="1"/>
          </p:cNvPicPr>
          <p:nvPr/>
        </p:nvPicPr>
        <p:blipFill rotWithShape="1">
          <a:blip r:embed="rId3"/>
          <a:srcRect l="19922" r="17501"/>
          <a:stretch/>
        </p:blipFill>
        <p:spPr bwMode="auto">
          <a:xfrm>
            <a:off x="1495371" y="945659"/>
            <a:ext cx="4070622" cy="4336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8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955174"/>
              </p:ext>
            </p:extLst>
          </p:nvPr>
        </p:nvGraphicFramePr>
        <p:xfrm>
          <a:off x="1417320" y="1641021"/>
          <a:ext cx="9095232" cy="395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616">
                  <a:extLst>
                    <a:ext uri="{9D8B030D-6E8A-4147-A177-3AD203B41FA5}">
                      <a16:colId xmlns:a16="http://schemas.microsoft.com/office/drawing/2014/main" xmlns="" val="2177973791"/>
                    </a:ext>
                  </a:extLst>
                </a:gridCol>
                <a:gridCol w="4547616">
                  <a:extLst>
                    <a:ext uri="{9D8B030D-6E8A-4147-A177-3AD203B41FA5}">
                      <a16:colId xmlns:a16="http://schemas.microsoft.com/office/drawing/2014/main" xmlns="" val="2326601177"/>
                    </a:ext>
                  </a:extLst>
                </a:gridCol>
              </a:tblGrid>
              <a:tr h="65985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Рукописные книги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Печатные книги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92028877"/>
                  </a:ext>
                </a:extLst>
              </a:tr>
              <a:tr h="6598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865881"/>
                  </a:ext>
                </a:extLst>
              </a:tr>
              <a:tr h="6598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6714704"/>
                  </a:ext>
                </a:extLst>
              </a:tr>
              <a:tr h="6598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9092918"/>
                  </a:ext>
                </a:extLst>
              </a:tr>
              <a:tr h="6598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3016443"/>
                  </a:ext>
                </a:extLst>
              </a:tr>
              <a:tr h="659856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820728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17320" y="1179095"/>
            <a:ext cx="10515600" cy="461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Разделите слова на две группы и заполните столбцы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2242945"/>
            <a:ext cx="32097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Пергамент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Монах-летописец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Гусиное перо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строка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68934" y="2272135"/>
            <a:ext cx="341894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Федоров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станок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Типографская краска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3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7492" y="1123496"/>
            <a:ext cx="956582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на уроке я оцениваю на: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урок прошел удачно: я участвовал в работе класса, с заданиями справился успешно, я доволен собой!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сегодня на уроке не все задания оказались лёгкими, мне было трудно.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балл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задания на уроке оказались трудными, мне нужна помощь.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16864" y="2496003"/>
            <a:ext cx="10626743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Спасибо за внимание!</a:t>
            </a:r>
            <a:endParaRPr lang="ru-RU" sz="8000" b="1" dirty="0">
              <a:solidFill>
                <a:srgbClr val="9A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921" y="4730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Я – успешный ученик!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73" y="1684299"/>
            <a:ext cx="9107557" cy="7486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Верь в себя!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79848" y="4428149"/>
            <a:ext cx="10155207" cy="218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Ты на правильном пути –                                                    так держать!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4569" y="2531743"/>
            <a:ext cx="7485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Будь </a:t>
            </a:r>
            <a:r>
              <a:rPr lang="ru-RU" sz="48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открытым к новому</a:t>
            </a:r>
            <a:r>
              <a:rPr lang="ru-RU" sz="48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rgbClr val="9A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7387" y="3502169"/>
            <a:ext cx="51601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9A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бойся ошибок!</a:t>
            </a:r>
            <a:endParaRPr lang="ru-RU" sz="4800" dirty="0">
              <a:solidFill>
                <a:srgbClr val="9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909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29898" y="885372"/>
            <a:ext cx="6846103" cy="40750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к вам обращаюсь, товарищи, дети: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Полезнее               нет вещи на свете!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             друзьями заходят в дома,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всю жизнь, набирайтесь ума!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(С. Михалков)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24" y="1093190"/>
            <a:ext cx="3280422" cy="367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4402" y="1780581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7202" y="2547891"/>
            <a:ext cx="113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508" y="1136073"/>
            <a:ext cx="4816202" cy="404495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Первые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рукописные книги (летописи) на Руси писали монахи-летописцы и священнослужители, проводя в монастырях и церквях, долгие месяцы и годы.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4" t="4058"/>
          <a:stretch/>
        </p:blipFill>
        <p:spPr>
          <a:xfrm>
            <a:off x="1007502" y="925578"/>
            <a:ext cx="4765964" cy="483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8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09" y="617399"/>
            <a:ext cx="10382992" cy="702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Первые рукописные книги на Руси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7"/>
          <a:stretch/>
        </p:blipFill>
        <p:spPr>
          <a:xfrm>
            <a:off x="5414427" y="1361840"/>
            <a:ext cx="2926009" cy="2255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759" r="6407" b="11710"/>
          <a:stretch/>
        </p:blipFill>
        <p:spPr bwMode="auto">
          <a:xfrm>
            <a:off x="6120384" y="3791713"/>
            <a:ext cx="3608832" cy="232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7" y="1734827"/>
            <a:ext cx="3740730" cy="401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43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5494"/>
          <a:stretch/>
        </p:blipFill>
        <p:spPr bwMode="auto">
          <a:xfrm>
            <a:off x="6181343" y="783593"/>
            <a:ext cx="3901441" cy="43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91719" y="5156867"/>
            <a:ext cx="3712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станок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Гутенберга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20" y="783593"/>
            <a:ext cx="3462110" cy="439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3234" y="5130744"/>
            <a:ext cx="3712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Гутенберга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376" y="1150032"/>
            <a:ext cx="10111679" cy="13391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КНИГА  </a:t>
            </a:r>
            <a:r>
              <a:rPr lang="en-US" sz="8000" b="1" dirty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+</a:t>
            </a:r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 ПЕЧАТАТЬ</a:t>
            </a:r>
            <a:endParaRPr lang="ru-RU" sz="8000" b="1" dirty="0">
              <a:solidFill>
                <a:srgbClr val="9A000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4615" y="3635167"/>
            <a:ext cx="9525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9A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КНИГОПЕЧАТАНИЕ</a:t>
            </a:r>
            <a:endParaRPr lang="ru-RU" sz="8000" b="1" dirty="0">
              <a:solidFill>
                <a:srgbClr val="9A0000"/>
              </a:solidFill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4565399" y="2625111"/>
            <a:ext cx="1133582" cy="432639"/>
          </a:xfrm>
          <a:prstGeom prst="rightArrow">
            <a:avLst>
              <a:gd name="adj1" fmla="val 50000"/>
              <a:gd name="adj2" fmla="val 104440"/>
            </a:avLst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3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01" y="489817"/>
            <a:ext cx="10515600" cy="6185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Книгопечатание. </a:t>
            </a:r>
            <a:r>
              <a:rPr lang="ru-RU" sz="3600" b="1" dirty="0" smtClean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Мастера </a:t>
            </a:r>
            <a:r>
              <a:rPr lang="ru-RU" sz="3600" b="1" dirty="0">
                <a:solidFill>
                  <a:srgbClr val="9A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печатных дел».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10" y="1270717"/>
            <a:ext cx="7282983" cy="483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5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846" y="286076"/>
            <a:ext cx="10515600" cy="10166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246" y="4480254"/>
            <a:ext cx="10645589" cy="6314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Назовите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первых мастеров печатного дела?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05829" y="2074050"/>
            <a:ext cx="10515600" cy="748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Типография в Москве была открыта во время правления Ивана Грозного</a:t>
            </a:r>
            <a:r>
              <a:rPr lang="ru-RU" i="1" dirty="0" smtClean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27846" y="3036874"/>
            <a:ext cx="10113818" cy="834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признанное первой печатной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                 книгой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210235" y="3839496"/>
            <a:ext cx="10515600" cy="529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печатной русской книгой является «Апостол».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27846" y="1150319"/>
            <a:ext cx="10797989" cy="9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правления какого царя в Москве была открыта типография?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04047" y="5111717"/>
            <a:ext cx="10515600" cy="95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Первыми мастерами печатного дела были Иван Федоров и его     помощник Петр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Мстиславец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09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501</Words>
  <Application>Microsoft Office PowerPoint</Application>
  <PresentationFormat>Произвольный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Добро  пожаловать!</vt:lpstr>
      <vt:lpstr>Я – успешный ученик!</vt:lpstr>
      <vt:lpstr>Презентация PowerPoint</vt:lpstr>
      <vt:lpstr> Первые рукописные книги (летописи) на Руси писали монахи-летописцы и священнослужители, проводя в монастырях и церквях, долгие месяцы и годы. </vt:lpstr>
      <vt:lpstr>Презентация PowerPoint</vt:lpstr>
      <vt:lpstr>Презентация PowerPoint</vt:lpstr>
      <vt:lpstr>Презентация PowerPoint</vt:lpstr>
      <vt:lpstr>Тема: «Книгопечатание. Мастера печатных дел».</vt:lpstr>
      <vt:lpstr>Вариант 1</vt:lpstr>
      <vt:lpstr>Вариант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пожаловать!</dc:title>
  <dc:creator>nextadmin</dc:creator>
  <cp:lastModifiedBy>Экзамен</cp:lastModifiedBy>
  <cp:revision>69</cp:revision>
  <dcterms:created xsi:type="dcterms:W3CDTF">2026-02-27T05:22:08Z</dcterms:created>
  <dcterms:modified xsi:type="dcterms:W3CDTF">2026-03-11T09:40:19Z</dcterms:modified>
</cp:coreProperties>
</file>