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sldIdLst>
    <p:sldId id="259" r:id="rId2"/>
    <p:sldId id="299" r:id="rId3"/>
    <p:sldId id="466" r:id="rId4"/>
    <p:sldId id="444" r:id="rId5"/>
    <p:sldId id="445" r:id="rId6"/>
    <p:sldId id="446" r:id="rId7"/>
    <p:sldId id="447" r:id="rId8"/>
    <p:sldId id="454" r:id="rId9"/>
    <p:sldId id="455" r:id="rId10"/>
    <p:sldId id="456" r:id="rId11"/>
    <p:sldId id="457" r:id="rId12"/>
    <p:sldId id="458" r:id="rId13"/>
    <p:sldId id="459" r:id="rId14"/>
    <p:sldId id="465" r:id="rId15"/>
    <p:sldId id="460" r:id="rId16"/>
    <p:sldId id="461" r:id="rId17"/>
    <p:sldId id="462" r:id="rId18"/>
    <p:sldId id="463" r:id="rId19"/>
    <p:sldId id="442" r:id="rId20"/>
    <p:sldId id="464" r:id="rId21"/>
  </p:sldIdLst>
  <p:sldSz cx="9144000" cy="5145088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Calibri" panose="020F050202020403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96B89"/>
    <a:srgbClr val="8F502F"/>
    <a:srgbClr val="4B84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32"/>
    <p:restoredTop sz="94674"/>
  </p:normalViewPr>
  <p:slideViewPr>
    <p:cSldViewPr>
      <p:cViewPr varScale="1">
        <p:scale>
          <a:sx n="165" d="100"/>
          <a:sy n="165" d="100"/>
        </p:scale>
        <p:origin x="752" y="1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CD7C72-DA52-C043-86E1-651DBE314847}" type="doc">
      <dgm:prSet loTypeId="urn:microsoft.com/office/officeart/2005/8/layout/pyramid2" loCatId="" qsTypeId="urn:microsoft.com/office/officeart/2005/8/quickstyle/simple1" qsCatId="simple" csTypeId="urn:microsoft.com/office/officeart/2005/8/colors/accent1_2" csCatId="accent1" phldr="1"/>
      <dgm:spPr/>
    </dgm:pt>
    <dgm:pt modelId="{6CBF2A6D-8F7C-A149-9E1B-4E2EE73986D9}">
      <dgm:prSet phldrT="[Текст]"/>
      <dgm:spPr/>
      <dgm:t>
        <a:bodyPr/>
        <a:lstStyle/>
        <a:p>
          <a:r>
            <a:rPr lang="ru-RU"/>
            <a:t>?</a:t>
          </a:r>
          <a:endParaRPr lang="ru-RU" dirty="0"/>
        </a:p>
      </dgm:t>
    </dgm:pt>
    <dgm:pt modelId="{116652D4-6E7A-1946-9B49-E191287A67C0}" type="parTrans" cxnId="{C5108ED1-97C4-6840-90B7-1C534B936600}">
      <dgm:prSet/>
      <dgm:spPr/>
      <dgm:t>
        <a:bodyPr/>
        <a:lstStyle/>
        <a:p>
          <a:endParaRPr lang="ru-RU"/>
        </a:p>
      </dgm:t>
    </dgm:pt>
    <dgm:pt modelId="{338213E5-1155-B440-B063-2CBB14E8CD26}" type="sibTrans" cxnId="{C5108ED1-97C4-6840-90B7-1C534B936600}">
      <dgm:prSet/>
      <dgm:spPr/>
      <dgm:t>
        <a:bodyPr/>
        <a:lstStyle/>
        <a:p>
          <a:endParaRPr lang="ru-RU"/>
        </a:p>
      </dgm:t>
    </dgm:pt>
    <dgm:pt modelId="{28FC4BE6-6921-B345-AE21-7C5C684A6701}">
      <dgm:prSet phldrT="[Текст]"/>
      <dgm:spPr/>
      <dgm:t>
        <a:bodyPr/>
        <a:lstStyle/>
        <a:p>
          <a:r>
            <a:rPr lang="ru-RU" dirty="0"/>
            <a:t>осознанность</a:t>
          </a:r>
        </a:p>
      </dgm:t>
    </dgm:pt>
    <dgm:pt modelId="{D2FD2B0C-1DC0-074F-AD6E-4EC7320560FC}" type="parTrans" cxnId="{4BE392B0-7BCA-8E42-A762-21C0FFBBED81}">
      <dgm:prSet/>
      <dgm:spPr/>
      <dgm:t>
        <a:bodyPr/>
        <a:lstStyle/>
        <a:p>
          <a:endParaRPr lang="ru-RU"/>
        </a:p>
      </dgm:t>
    </dgm:pt>
    <dgm:pt modelId="{F819CDB4-5FF7-634E-BB84-67401B97BCF5}" type="sibTrans" cxnId="{4BE392B0-7BCA-8E42-A762-21C0FFBBED81}">
      <dgm:prSet/>
      <dgm:spPr/>
      <dgm:t>
        <a:bodyPr/>
        <a:lstStyle/>
        <a:p>
          <a:endParaRPr lang="ru-RU"/>
        </a:p>
      </dgm:t>
    </dgm:pt>
    <dgm:pt modelId="{B2923538-4111-E84D-9194-023D9E00B389}">
      <dgm:prSet phldrT="[Текст]"/>
      <dgm:spPr/>
      <dgm:t>
        <a:bodyPr/>
        <a:lstStyle/>
        <a:p>
          <a:r>
            <a:rPr lang="ru-RU" dirty="0"/>
            <a:t>мотив</a:t>
          </a:r>
        </a:p>
      </dgm:t>
    </dgm:pt>
    <dgm:pt modelId="{4BA0A52D-5953-214B-ACBF-F24609A0D0B2}" type="parTrans" cxnId="{45257365-A149-9545-8EBE-BD74B9E5927D}">
      <dgm:prSet/>
      <dgm:spPr/>
      <dgm:t>
        <a:bodyPr/>
        <a:lstStyle/>
        <a:p>
          <a:endParaRPr lang="ru-RU"/>
        </a:p>
      </dgm:t>
    </dgm:pt>
    <dgm:pt modelId="{1C642404-D986-054C-8D64-022CA387B53F}" type="sibTrans" cxnId="{45257365-A149-9545-8EBE-BD74B9E5927D}">
      <dgm:prSet/>
      <dgm:spPr/>
      <dgm:t>
        <a:bodyPr/>
        <a:lstStyle/>
        <a:p>
          <a:endParaRPr lang="ru-RU"/>
        </a:p>
      </dgm:t>
    </dgm:pt>
    <dgm:pt modelId="{CBD0D456-6B3B-AB4C-8E78-C03AE8835EF7}">
      <dgm:prSet/>
      <dgm:spPr/>
      <dgm:t>
        <a:bodyPr/>
        <a:lstStyle/>
        <a:p>
          <a:r>
            <a:rPr lang="ru-RU" dirty="0"/>
            <a:t>потребность</a:t>
          </a:r>
        </a:p>
      </dgm:t>
    </dgm:pt>
    <dgm:pt modelId="{D8D0D815-29F3-624C-94AD-D0C114BAA0CA}" type="parTrans" cxnId="{8AAAA68C-EFFC-3340-8CFE-4FD5992A1A9B}">
      <dgm:prSet/>
      <dgm:spPr/>
      <dgm:t>
        <a:bodyPr/>
        <a:lstStyle/>
        <a:p>
          <a:endParaRPr lang="ru-RU"/>
        </a:p>
      </dgm:t>
    </dgm:pt>
    <dgm:pt modelId="{9AE6DDD4-91C4-CD4E-8243-5DDBE55549A0}" type="sibTrans" cxnId="{8AAAA68C-EFFC-3340-8CFE-4FD5992A1A9B}">
      <dgm:prSet/>
      <dgm:spPr/>
      <dgm:t>
        <a:bodyPr/>
        <a:lstStyle/>
        <a:p>
          <a:endParaRPr lang="ru-RU"/>
        </a:p>
      </dgm:t>
    </dgm:pt>
    <dgm:pt modelId="{D44D0467-B43D-974B-8FEE-8FA5E2CB3C62}" type="pres">
      <dgm:prSet presAssocID="{94CD7C72-DA52-C043-86E1-651DBE314847}" presName="compositeShape" presStyleCnt="0">
        <dgm:presLayoutVars>
          <dgm:dir/>
          <dgm:resizeHandles/>
        </dgm:presLayoutVars>
      </dgm:prSet>
      <dgm:spPr/>
    </dgm:pt>
    <dgm:pt modelId="{8F026D58-D133-FC4A-AD16-4A7666DC7633}" type="pres">
      <dgm:prSet presAssocID="{94CD7C72-DA52-C043-86E1-651DBE314847}" presName="pyramid" presStyleLbl="node1" presStyleIdx="0" presStyleCnt="1"/>
      <dgm:spPr>
        <a:solidFill>
          <a:schemeClr val="accent2"/>
        </a:solidFill>
      </dgm:spPr>
    </dgm:pt>
    <dgm:pt modelId="{37116D55-AA4C-344B-AEB5-CC47AAB300B8}" type="pres">
      <dgm:prSet presAssocID="{94CD7C72-DA52-C043-86E1-651DBE314847}" presName="theList" presStyleCnt="0"/>
      <dgm:spPr/>
    </dgm:pt>
    <dgm:pt modelId="{342E3C6A-F461-C842-A175-71AC73130111}" type="pres">
      <dgm:prSet presAssocID="{6CBF2A6D-8F7C-A149-9E1B-4E2EE73986D9}" presName="aNode" presStyleLbl="fgAcc1" presStyleIdx="0" presStyleCnt="4">
        <dgm:presLayoutVars>
          <dgm:bulletEnabled val="1"/>
        </dgm:presLayoutVars>
      </dgm:prSet>
      <dgm:spPr/>
    </dgm:pt>
    <dgm:pt modelId="{4FE9EE17-EB13-7E42-8240-B12CF0641241}" type="pres">
      <dgm:prSet presAssocID="{6CBF2A6D-8F7C-A149-9E1B-4E2EE73986D9}" presName="aSpace" presStyleCnt="0"/>
      <dgm:spPr/>
    </dgm:pt>
    <dgm:pt modelId="{1C3F5140-781F-434B-9BBA-9C571E8239AA}" type="pres">
      <dgm:prSet presAssocID="{28FC4BE6-6921-B345-AE21-7C5C684A6701}" presName="aNode" presStyleLbl="fgAcc1" presStyleIdx="1" presStyleCnt="4">
        <dgm:presLayoutVars>
          <dgm:bulletEnabled val="1"/>
        </dgm:presLayoutVars>
      </dgm:prSet>
      <dgm:spPr/>
    </dgm:pt>
    <dgm:pt modelId="{E665D886-3780-494E-BF03-F6F452547FC0}" type="pres">
      <dgm:prSet presAssocID="{28FC4BE6-6921-B345-AE21-7C5C684A6701}" presName="aSpace" presStyleCnt="0"/>
      <dgm:spPr/>
    </dgm:pt>
    <dgm:pt modelId="{DAF7307A-2B6E-474B-BB15-A51DDF9D0E14}" type="pres">
      <dgm:prSet presAssocID="{B2923538-4111-E84D-9194-023D9E00B389}" presName="aNode" presStyleLbl="fgAcc1" presStyleIdx="2" presStyleCnt="4">
        <dgm:presLayoutVars>
          <dgm:bulletEnabled val="1"/>
        </dgm:presLayoutVars>
      </dgm:prSet>
      <dgm:spPr/>
    </dgm:pt>
    <dgm:pt modelId="{8462BB11-4B30-3F4F-82EF-4D3F3826BF2B}" type="pres">
      <dgm:prSet presAssocID="{B2923538-4111-E84D-9194-023D9E00B389}" presName="aSpace" presStyleCnt="0"/>
      <dgm:spPr/>
    </dgm:pt>
    <dgm:pt modelId="{8376058B-9F9C-BA44-B376-F5F6F087A0F4}" type="pres">
      <dgm:prSet presAssocID="{CBD0D456-6B3B-AB4C-8E78-C03AE8835EF7}" presName="aNode" presStyleLbl="fgAcc1" presStyleIdx="3" presStyleCnt="4">
        <dgm:presLayoutVars>
          <dgm:bulletEnabled val="1"/>
        </dgm:presLayoutVars>
      </dgm:prSet>
      <dgm:spPr/>
    </dgm:pt>
    <dgm:pt modelId="{0B5B17CB-7370-DA4F-BFF2-0320573C4CB8}" type="pres">
      <dgm:prSet presAssocID="{CBD0D456-6B3B-AB4C-8E78-C03AE8835EF7}" presName="aSpace" presStyleCnt="0"/>
      <dgm:spPr/>
    </dgm:pt>
  </dgm:ptLst>
  <dgm:cxnLst>
    <dgm:cxn modelId="{0E9E0960-D3D6-714A-8CC9-27CC9C869F8E}" type="presOf" srcId="{28FC4BE6-6921-B345-AE21-7C5C684A6701}" destId="{1C3F5140-781F-434B-9BBA-9C571E8239AA}" srcOrd="0" destOrd="0" presId="urn:microsoft.com/office/officeart/2005/8/layout/pyramid2"/>
    <dgm:cxn modelId="{45257365-A149-9545-8EBE-BD74B9E5927D}" srcId="{94CD7C72-DA52-C043-86E1-651DBE314847}" destId="{B2923538-4111-E84D-9194-023D9E00B389}" srcOrd="2" destOrd="0" parTransId="{4BA0A52D-5953-214B-ACBF-F24609A0D0B2}" sibTransId="{1C642404-D986-054C-8D64-022CA387B53F}"/>
    <dgm:cxn modelId="{4C2C316D-160C-8B41-9F8A-C570F6D8548A}" type="presOf" srcId="{B2923538-4111-E84D-9194-023D9E00B389}" destId="{DAF7307A-2B6E-474B-BB15-A51DDF9D0E14}" srcOrd="0" destOrd="0" presId="urn:microsoft.com/office/officeart/2005/8/layout/pyramid2"/>
    <dgm:cxn modelId="{E60A528A-3A73-FF48-B33F-720ECAA860FD}" type="presOf" srcId="{94CD7C72-DA52-C043-86E1-651DBE314847}" destId="{D44D0467-B43D-974B-8FEE-8FA5E2CB3C62}" srcOrd="0" destOrd="0" presId="urn:microsoft.com/office/officeart/2005/8/layout/pyramid2"/>
    <dgm:cxn modelId="{8AAAA68C-EFFC-3340-8CFE-4FD5992A1A9B}" srcId="{94CD7C72-DA52-C043-86E1-651DBE314847}" destId="{CBD0D456-6B3B-AB4C-8E78-C03AE8835EF7}" srcOrd="3" destOrd="0" parTransId="{D8D0D815-29F3-624C-94AD-D0C114BAA0CA}" sibTransId="{9AE6DDD4-91C4-CD4E-8243-5DDBE55549A0}"/>
    <dgm:cxn modelId="{6330EC8C-8D13-6340-A367-94F5706BA86C}" type="presOf" srcId="{CBD0D456-6B3B-AB4C-8E78-C03AE8835EF7}" destId="{8376058B-9F9C-BA44-B376-F5F6F087A0F4}" srcOrd="0" destOrd="0" presId="urn:microsoft.com/office/officeart/2005/8/layout/pyramid2"/>
    <dgm:cxn modelId="{4BE392B0-7BCA-8E42-A762-21C0FFBBED81}" srcId="{94CD7C72-DA52-C043-86E1-651DBE314847}" destId="{28FC4BE6-6921-B345-AE21-7C5C684A6701}" srcOrd="1" destOrd="0" parTransId="{D2FD2B0C-1DC0-074F-AD6E-4EC7320560FC}" sibTransId="{F819CDB4-5FF7-634E-BB84-67401B97BCF5}"/>
    <dgm:cxn modelId="{C5108ED1-97C4-6840-90B7-1C534B936600}" srcId="{94CD7C72-DA52-C043-86E1-651DBE314847}" destId="{6CBF2A6D-8F7C-A149-9E1B-4E2EE73986D9}" srcOrd="0" destOrd="0" parTransId="{116652D4-6E7A-1946-9B49-E191287A67C0}" sibTransId="{338213E5-1155-B440-B063-2CBB14E8CD26}"/>
    <dgm:cxn modelId="{0E8ED2D8-41F0-354E-83B0-250687D83835}" type="presOf" srcId="{6CBF2A6D-8F7C-A149-9E1B-4E2EE73986D9}" destId="{342E3C6A-F461-C842-A175-71AC73130111}" srcOrd="0" destOrd="0" presId="urn:microsoft.com/office/officeart/2005/8/layout/pyramid2"/>
    <dgm:cxn modelId="{5FC1B954-19A9-4249-A2C1-AB899A5C350B}" type="presParOf" srcId="{D44D0467-B43D-974B-8FEE-8FA5E2CB3C62}" destId="{8F026D58-D133-FC4A-AD16-4A7666DC7633}" srcOrd="0" destOrd="0" presId="urn:microsoft.com/office/officeart/2005/8/layout/pyramid2"/>
    <dgm:cxn modelId="{0956BADD-B429-3841-B9DC-76949C4E3981}" type="presParOf" srcId="{D44D0467-B43D-974B-8FEE-8FA5E2CB3C62}" destId="{37116D55-AA4C-344B-AEB5-CC47AAB300B8}" srcOrd="1" destOrd="0" presId="urn:microsoft.com/office/officeart/2005/8/layout/pyramid2"/>
    <dgm:cxn modelId="{07A6BE8E-45BE-5C4E-9675-963A4DC9C7C8}" type="presParOf" srcId="{37116D55-AA4C-344B-AEB5-CC47AAB300B8}" destId="{342E3C6A-F461-C842-A175-71AC73130111}" srcOrd="0" destOrd="0" presId="urn:microsoft.com/office/officeart/2005/8/layout/pyramid2"/>
    <dgm:cxn modelId="{4E04B7BC-7618-FD43-80E2-01D36F62F8B0}" type="presParOf" srcId="{37116D55-AA4C-344B-AEB5-CC47AAB300B8}" destId="{4FE9EE17-EB13-7E42-8240-B12CF0641241}" srcOrd="1" destOrd="0" presId="urn:microsoft.com/office/officeart/2005/8/layout/pyramid2"/>
    <dgm:cxn modelId="{C14B5E89-15C9-0A4A-BDF7-73A499C66696}" type="presParOf" srcId="{37116D55-AA4C-344B-AEB5-CC47AAB300B8}" destId="{1C3F5140-781F-434B-9BBA-9C571E8239AA}" srcOrd="2" destOrd="0" presId="urn:microsoft.com/office/officeart/2005/8/layout/pyramid2"/>
    <dgm:cxn modelId="{D9C96917-DD0B-644F-8519-7FD7936AE5C8}" type="presParOf" srcId="{37116D55-AA4C-344B-AEB5-CC47AAB300B8}" destId="{E665D886-3780-494E-BF03-F6F452547FC0}" srcOrd="3" destOrd="0" presId="urn:microsoft.com/office/officeart/2005/8/layout/pyramid2"/>
    <dgm:cxn modelId="{2E382524-395A-E446-BA42-3BFD13F85878}" type="presParOf" srcId="{37116D55-AA4C-344B-AEB5-CC47AAB300B8}" destId="{DAF7307A-2B6E-474B-BB15-A51DDF9D0E14}" srcOrd="4" destOrd="0" presId="urn:microsoft.com/office/officeart/2005/8/layout/pyramid2"/>
    <dgm:cxn modelId="{865C582A-21EF-B042-A53F-6D30ECA9077E}" type="presParOf" srcId="{37116D55-AA4C-344B-AEB5-CC47AAB300B8}" destId="{8462BB11-4B30-3F4F-82EF-4D3F3826BF2B}" srcOrd="5" destOrd="0" presId="urn:microsoft.com/office/officeart/2005/8/layout/pyramid2"/>
    <dgm:cxn modelId="{68655AFD-D217-C644-9A64-4FC920E43AC4}" type="presParOf" srcId="{37116D55-AA4C-344B-AEB5-CC47AAB300B8}" destId="{8376058B-9F9C-BA44-B376-F5F6F087A0F4}" srcOrd="6" destOrd="0" presId="urn:microsoft.com/office/officeart/2005/8/layout/pyramid2"/>
    <dgm:cxn modelId="{C8568EBD-5B6F-1540-A128-7D20ACE4BE9F}" type="presParOf" srcId="{37116D55-AA4C-344B-AEB5-CC47AAB300B8}" destId="{0B5B17CB-7370-DA4F-BFF2-0320573C4CB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026D58-D133-FC4A-AD16-4A7666DC7633}">
      <dsp:nvSpPr>
        <dsp:cNvPr id="0" name=""/>
        <dsp:cNvSpPr/>
      </dsp:nvSpPr>
      <dsp:spPr>
        <a:xfrm>
          <a:off x="0" y="0"/>
          <a:ext cx="2650434" cy="2705223"/>
        </a:xfrm>
        <a:prstGeom prst="triangl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2E3C6A-F461-C842-A175-71AC73130111}">
      <dsp:nvSpPr>
        <dsp:cNvPr id="0" name=""/>
        <dsp:cNvSpPr/>
      </dsp:nvSpPr>
      <dsp:spPr>
        <a:xfrm>
          <a:off x="1325217" y="270786"/>
          <a:ext cx="1722782" cy="480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/>
            <a:t>?</a:t>
          </a:r>
          <a:endParaRPr lang="ru-RU" sz="1900" kern="1200" dirty="0"/>
        </a:p>
      </dsp:txBody>
      <dsp:txXfrm>
        <a:off x="1348688" y="294257"/>
        <a:ext cx="1675840" cy="433869"/>
      </dsp:txXfrm>
    </dsp:sp>
    <dsp:sp modelId="{1C3F5140-781F-434B-9BBA-9C571E8239AA}">
      <dsp:nvSpPr>
        <dsp:cNvPr id="0" name=""/>
        <dsp:cNvSpPr/>
      </dsp:nvSpPr>
      <dsp:spPr>
        <a:xfrm>
          <a:off x="1325217" y="811698"/>
          <a:ext cx="1722782" cy="480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осознанность</a:t>
          </a:r>
        </a:p>
      </dsp:txBody>
      <dsp:txXfrm>
        <a:off x="1348688" y="835169"/>
        <a:ext cx="1675840" cy="433869"/>
      </dsp:txXfrm>
    </dsp:sp>
    <dsp:sp modelId="{DAF7307A-2B6E-474B-BB15-A51DDF9D0E14}">
      <dsp:nvSpPr>
        <dsp:cNvPr id="0" name=""/>
        <dsp:cNvSpPr/>
      </dsp:nvSpPr>
      <dsp:spPr>
        <a:xfrm>
          <a:off x="1325217" y="1352611"/>
          <a:ext cx="1722782" cy="480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мотив</a:t>
          </a:r>
        </a:p>
      </dsp:txBody>
      <dsp:txXfrm>
        <a:off x="1348688" y="1376082"/>
        <a:ext cx="1675840" cy="433869"/>
      </dsp:txXfrm>
    </dsp:sp>
    <dsp:sp modelId="{8376058B-9F9C-BA44-B376-F5F6F087A0F4}">
      <dsp:nvSpPr>
        <dsp:cNvPr id="0" name=""/>
        <dsp:cNvSpPr/>
      </dsp:nvSpPr>
      <dsp:spPr>
        <a:xfrm>
          <a:off x="1325217" y="1893524"/>
          <a:ext cx="1722782" cy="48081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потребность</a:t>
          </a:r>
        </a:p>
      </dsp:txBody>
      <dsp:txXfrm>
        <a:off x="1348688" y="1916995"/>
        <a:ext cx="1675840" cy="4338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AC0660D7-DE0D-88EC-981F-7B72C840A430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CCE9DE62-D109-458A-9A84-D7D4772253F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alt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EDD252-6848-45F3-89E6-F81E3A4D4B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228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FD945E3-18F7-4E35-90DB-AFCB0101F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30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1215E83-57DC-37D2-6CD1-EC1242FA48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B3FAB2-6935-37AF-3E92-4BA6FE7F236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376F3C-6CB2-B14C-A0F8-0BD2E9AFE39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8065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581F5F-82BB-4067-982A-AE1C27128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F07E20F-842D-4EAF-972C-E6D89A2B6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652161-FFA8-6859-5C62-780E3EB7D6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B49DB75-EC54-F1C9-5145-471E194F25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DB69B-2CCF-634E-9402-4AD001E07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8392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5285B5F-E4CA-412D-80A3-62BBE74AB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-82550"/>
            <a:ext cx="2055813" cy="5029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C49649-359E-4315-8DBF-29A91A75A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-82550"/>
            <a:ext cx="6019800" cy="5029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CECACA1-20F6-34BF-9DC7-133DB573EF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AD475DC-5982-1C63-757D-71FC810922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45AA84-2A75-B940-9C4A-1725159F2AA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1002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53CE13-0D17-4748-BDFF-DC529CD68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31FF65-8A1F-4D83-A5F4-730BC703BE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624467-3515-9172-F90E-9D67519D6D4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9DE995F-6666-012B-1E92-7B3F0158BE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4B18B7-9A05-4A4F-9312-D6120C9CA4A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6231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16BF1D-F564-479A-81FF-CDA88EF79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315D61-4F74-4A50-A0FF-4B17E2D724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3288"/>
            <a:ext cx="7886700" cy="112553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C0863C-FC3D-E0D3-77C0-C6E0D45AA85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E0838FA-1165-DF7D-4836-497495A041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BE786-7A2A-3744-B663-93E3A69803C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480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2FF3A-1CDA-4945-B682-52C48FEC9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D372F3-24C8-4322-BF27-14C266281D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7013" cy="374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428B1FD-61D5-4571-85C0-A74B75A539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6613" y="1200150"/>
            <a:ext cx="4038600" cy="37465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5450B2-F18D-150D-0635-CD97E16943D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9C173E-6522-2AE2-D1E8-8AB62DB7828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C1D305-42F5-724E-AD96-9E7EED21490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38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6FDA84-CC48-4E50-9C24-5CED1D044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129C274-47A5-4664-8147-C8FA1A9CC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655C33-2EF6-4ADE-AFF5-58845F349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98536E4-8B43-458C-87E8-945DC666D8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3CB2697-917B-433A-A1F3-B3874E8D42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38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BB4A094-38D4-B91B-A9D7-4A945453828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EAD736A-8579-B885-5884-DFA9A8137AD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BADAA-B0B0-1949-ADAF-857307E55F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04400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402738-1AD0-4471-AA5E-5A664A55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00FBC99-9FBD-061F-ACC8-104692C8360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761DAEB-3D68-30E0-5AD3-5D12AD7A77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F3944D-3A7A-7E4F-99CB-0F3B92C40F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9383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BEEA5EEE-1838-0630-BE3A-1EC25205B0F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2106C1-55D4-FDAE-7739-4884F7EF47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EB4EFC-143B-924F-8A7C-2C434B0BA56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4509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B100F2-06DF-47B4-AE6E-C8532C643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6184216-0C90-4BE5-8CA9-18B621C62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3A14A5D-6019-46C9-A8BF-610999E68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F200AEC-0031-6CFF-D74C-832DBFFADFC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831D90-3C8E-E852-A2F5-BC520EBCE98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7CBD6F-9956-2940-952F-26728B475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13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69191-7C28-4C62-86AC-089626EAB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1F2D31F-6684-4BC3-AE4C-CCB56F7865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6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57C18B-B4FB-4DF7-B243-263018BC77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6067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31675D5-61D7-4D1F-0C96-CC265FF08CB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09E4D70-C0A4-ED3E-A8D2-9113C0CB4C4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7E125C-0A44-6B4A-B488-A7E5C6E63DD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5622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45838274-42EF-9FB0-BAD3-26C4A13C31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82550"/>
            <a:ext cx="8228013" cy="143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заголовка щелкните мышью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B1689734-E05B-97ED-B35A-2E6CB362424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8013" cy="374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щелкните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  <a:p>
            <a:pPr lvl="4"/>
            <a:r>
              <a:rPr lang="en-GB" altLang="ru-RU"/>
              <a:t>Восьмой уровень структуры</a:t>
            </a:r>
          </a:p>
          <a:p>
            <a:pPr lvl="4"/>
            <a:r>
              <a:rPr lang="en-GB" altLang="ru-RU"/>
              <a:t>Девятый уровень структуры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F50EE0A2-579F-415E-8342-35868F862545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4718050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Text Box 4">
            <a:extLst>
              <a:ext uri="{FF2B5EF4-FFF2-40B4-BE49-F238E27FC236}">
                <a16:creationId xmlns:a16="http://schemas.microsoft.com/office/drawing/2014/main" id="{D801D2CD-C787-CDC3-6DAB-5DDBFAF5F5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719638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4CE72D8-9A51-4699-9A10-441E9A6B640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4718050"/>
            <a:ext cx="213201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</a:lstStyle>
          <a:p>
            <a:fld id="{E06A275E-DD26-714A-BAE7-7877FF2B36C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60295E-C1B4-258F-8A0A-86E3399E75C1}"/>
              </a:ext>
            </a:extLst>
          </p:cNvPr>
          <p:cNvSpPr txBox="1">
            <a:spLocks/>
          </p:cNvSpPr>
          <p:nvPr/>
        </p:nvSpPr>
        <p:spPr bwMode="auto">
          <a:xfrm>
            <a:off x="625252" y="1464829"/>
            <a:ext cx="7893496" cy="13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2800" dirty="0">
                <a:solidFill>
                  <a:srgbClr val="196B89"/>
                </a:solidFill>
                <a:latin typeface="Century Gothic" panose="020B0502020202020204" pitchFamily="34" charset="0"/>
              </a:rPr>
              <a:t>Аутизм: профобразование и целеполагание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4338D00-940A-5DDE-0A25-E4C57EFD381F}"/>
              </a:ext>
            </a:extLst>
          </p:cNvPr>
          <p:cNvSpPr txBox="1">
            <a:spLocks/>
          </p:cNvSpPr>
          <p:nvPr/>
        </p:nvSpPr>
        <p:spPr bwMode="auto">
          <a:xfrm>
            <a:off x="625252" y="2860576"/>
            <a:ext cx="81952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Гох</a:t>
            </a:r>
            <a:r>
              <a:rPr kumimoji="0" lang="ru-RU" altLang="ru-RU" sz="1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Анатолий Федорович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КАНД. </a:t>
            </a:r>
            <a:r>
              <a:rPr kumimoji="0" lang="ru-RU" altLang="ru-RU" sz="11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КУЛЬТуРОЛОГИИ</a:t>
            </a:r>
            <a:endParaRPr kumimoji="0" lang="ru-RU" altLang="ru-RU" sz="11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ДОЦЕНТ кафедры коррекционной педагогики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6418E-5666-44AC-1B42-A4972730668F}"/>
              </a:ext>
            </a:extLst>
          </p:cNvPr>
          <p:cNvSpPr txBox="1"/>
          <p:nvPr/>
        </p:nvSpPr>
        <p:spPr>
          <a:xfrm>
            <a:off x="2771800" y="340296"/>
            <a:ext cx="42484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II </a:t>
            </a:r>
            <a:r>
              <a:rPr lang="ru-RU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Региональн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ая</a:t>
            </a:r>
            <a:r>
              <a:rPr lang="ru-RU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научно-практическая конференция «Организация профессионального обучения лиц с ограниченными возможностями здоровья и инвалидностью: проблемы, поиски, решения» 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F045E-BA62-61CA-0163-89A32AB7ED5C}"/>
              </a:ext>
            </a:extLst>
          </p:cNvPr>
          <p:cNvSpPr txBox="1"/>
          <p:nvPr/>
        </p:nvSpPr>
        <p:spPr>
          <a:xfrm>
            <a:off x="7764332" y="163324"/>
            <a:ext cx="8803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lang="ru-RU" dirty="0">
                <a:solidFill>
                  <a:srgbClr val="196B89"/>
                </a:solidFill>
                <a:latin typeface="Century Gothic" panose="020B0502020202020204" pitchFamily="34" charset="0"/>
              </a:rPr>
              <a:t>Канск</a:t>
            </a:r>
          </a:p>
          <a:p>
            <a:pPr algn="ctr">
              <a:lnSpc>
                <a:spcPts val="2080"/>
              </a:lnSpc>
            </a:pPr>
            <a:r>
              <a:rPr lang="ru-RU" dirty="0">
                <a:solidFill>
                  <a:srgbClr val="196B89"/>
                </a:solidFill>
                <a:latin typeface="Century Gothic" panose="020B0502020202020204" pitchFamily="34" charset="0"/>
              </a:rPr>
              <a:t>2025</a:t>
            </a:r>
            <a:r>
              <a:rPr lang="ru-RU" dirty="0">
                <a:solidFill>
                  <a:srgbClr val="196B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5724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>
                <a:solidFill>
                  <a:srgbClr val="8F502F"/>
                </a:solidFill>
                <a:latin typeface="Century Gothic" panose="020B0502020202020204" pitchFamily="34" charset="0"/>
              </a:rPr>
              <a:t>Создание условий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Важно с самого начала по шагам проговорить с аутистом, где он сможет найти нужную информацию, и к кому ему обратиться за помощью в случае изменений или недоразумений, связанных с расписанием и работой преподавателей.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Нередко аутисты «застревают» на каком-то моменте курса, полностью сосредотачиваются на этой задаче, и забывают про другие дисциплины.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Для таких студентов важно делить крупные проекты на небольшие задачи, которые нужно выполнить за непродолжительные промежутки времени.</a:t>
            </a:r>
          </a:p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312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 err="1">
                <a:solidFill>
                  <a:srgbClr val="8F502F"/>
                </a:solidFill>
                <a:latin typeface="Century Gothic" panose="020B0502020202020204" pitchFamily="34" charset="0"/>
              </a:rPr>
              <a:t>Профпробы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 err="1">
                <a:latin typeface="Century Gothic" panose="020B0502020202020204" pitchFamily="34" charset="0"/>
              </a:rPr>
              <a:t>Профпробы</a:t>
            </a:r>
            <a:r>
              <a:rPr lang="ru-RU" altLang="ru-RU" sz="1800" dirty="0">
                <a:latin typeface="Century Gothic" panose="020B0502020202020204" pitchFamily="34" charset="0"/>
              </a:rPr>
              <a:t> можно осуществлять через волонтерскую работу. Для этого оформляем договоренность с семьей. Волонтерская работа (неоплачиваемая стажировка), в таком случае, не является эксплуатацией.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Многие потенциальные работодатели боятся нанимать людей в спектре аутизма. Уволить уже принятого на работу сотрудника с аутизмом может быть проблематично, многие предпочитают не рисковать.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Если вы учитываете этот факт, когда обращаетесь к потенциальным работодателям, то вы сможете добиться гораздо большего.</a:t>
            </a:r>
          </a:p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547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 err="1">
                <a:solidFill>
                  <a:srgbClr val="8F502F"/>
                </a:solidFill>
                <a:latin typeface="Century Gothic" panose="020B0502020202020204" pitchFamily="34" charset="0"/>
              </a:rPr>
              <a:t>Профпробы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Следует предлагать работодателям попробовать в течение нескольких дней и посмотреть, что получится.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Если результаты их не удовлетворят, то никто на них не обидится – никто не пытается заставить их делать то, что невыгодно для компании или вызывает проблемы.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Этого часто бывает достаточно, чтобы работодатели согласились попробовать.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Любой опыт работы, даже самый скромный, в том числе волонтерский – это способ расширить резюме, и он может привести к новым возможностям.</a:t>
            </a:r>
          </a:p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7245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 err="1">
                <a:solidFill>
                  <a:srgbClr val="8F502F"/>
                </a:solidFill>
                <a:latin typeface="Century Gothic" panose="020B0502020202020204" pitchFamily="34" charset="0"/>
              </a:rPr>
              <a:t>Профпробы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Волонтерская работа помогает структурировать жизнь, приобрести навыки регулярной работы, помогает другим людям узнать человека с аутизмом и, в конечном итоге, она может привести к оплачиваемой работе. Это может быть работа в той же организации или в другом месте.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Работу могут помочь найти «послы доброй воли» – люди, которые знают подходящую организацию изнутри и могут помочь человеку с аутизмом найти возможности для </a:t>
            </a:r>
            <a:r>
              <a:rPr lang="ru-RU" altLang="ru-RU" sz="1800">
                <a:latin typeface="Century Gothic" panose="020B0502020202020204" pitchFamily="34" charset="0"/>
              </a:rPr>
              <a:t>работы.</a:t>
            </a:r>
            <a:endParaRPr lang="ru-RU" alt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95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 err="1">
                <a:solidFill>
                  <a:srgbClr val="196B89"/>
                </a:solidFill>
                <a:latin typeface="Century Gothic" panose="020B0502020202020204" pitchFamily="34" charset="0"/>
              </a:rPr>
              <a:t>Профессионалитет</a:t>
            </a:r>
            <a:r>
              <a:rPr lang="ru-RU" sz="3000" dirty="0">
                <a:solidFill>
                  <a:srgbClr val="196B89"/>
                </a:solidFill>
                <a:latin typeface="Century Gothic" panose="020B0502020202020204" pitchFamily="34" charset="0"/>
              </a:rPr>
              <a:t> для всех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Волонтерская работа укладывается в задачи ведомственного  проекта: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содержание  образовательных  программ  среднего  профессионального  образования  определяются на  основе  текущих  и  </a:t>
            </a:r>
            <a:r>
              <a:rPr lang="ru-RU" altLang="ru-RU" sz="1800" dirty="0">
                <a:solidFill>
                  <a:srgbClr val="8F502F"/>
                </a:solidFill>
                <a:latin typeface="Century Gothic" panose="020B0502020202020204" pitchFamily="34" charset="0"/>
              </a:rPr>
              <a:t>перспективных </a:t>
            </a:r>
            <a:r>
              <a:rPr lang="ru-RU" altLang="ru-RU" sz="1800" dirty="0">
                <a:latin typeface="Century Gothic" panose="020B0502020202020204" pitchFamily="34" charset="0"/>
              </a:rPr>
              <a:t> потребностей отраслей экономики Красноярского края.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Образовательно-производственный кластер обязан и имеет право на совершенствование и (или) модернизацию  образовательных программ.</a:t>
            </a:r>
          </a:p>
        </p:txBody>
      </p:sp>
    </p:spTree>
    <p:extLst>
      <p:ext uri="{BB962C8B-B14F-4D97-AF65-F5344CB8AC3E}">
        <p14:creationId xmlns:p14="http://schemas.microsoft.com/office/powerpoint/2010/main" val="1384557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 err="1">
                <a:solidFill>
                  <a:srgbClr val="8F502F"/>
                </a:solidFill>
                <a:latin typeface="Century Gothic" panose="020B0502020202020204" pitchFamily="34" charset="0"/>
              </a:rPr>
              <a:t>Профпробы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Обращайте внимание на задачи, которые сможет выполнять человек с аутизмом во всех местах, которые вы посещаете.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Если человек получает помощь по программе трудоустройства, следует ознакомить сотрудников с различными вариантами «талантов» конкретного человека с аутизмом.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После того, как человек начал работать, желательно, чтобы его родители, опекуны или сотрудники программы поддержки посетили рабочее место, чтобы выразить благодарность и рассказать, как ему нравится здесь работать.</a:t>
            </a:r>
          </a:p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686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Факторы перехода 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1. Плавный переход к работе – первое знакомство с трудовой деятельностью должно начаться еще во время учебы.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2. Поддержка со стороны работодателя – родители и педагоги должны помочь человеку с аутизмом найти работодателя, который будет готов поддержать такого сотрудника.</a:t>
            </a:r>
          </a:p>
        </p:txBody>
      </p:sp>
    </p:spTree>
    <p:extLst>
      <p:ext uri="{BB962C8B-B14F-4D97-AF65-F5344CB8AC3E}">
        <p14:creationId xmlns:p14="http://schemas.microsoft.com/office/powerpoint/2010/main" val="31409560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Факторы перехода 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3. Наставники. Аутичным людям, особенно с высоким интеллектом, нужен наставник, который сможет поддержать и помочь в освоении социальных навыков.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Лучше всего, если у него будут общие интересы с аутичным человеком.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4. Просвещение работодателей и коллег – они должны знать, что такое аутизм, чтобы быть способными поддержать аутичного коллегу.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Они должны понимать, что сложные социальные взаимодействия даются людям с РАС с трудом, и помогать им избегать подобных ситуаций, чтобы те не потеряли работу.</a:t>
            </a:r>
          </a:p>
        </p:txBody>
      </p:sp>
    </p:spTree>
    <p:extLst>
      <p:ext uri="{BB962C8B-B14F-4D97-AF65-F5344CB8AC3E}">
        <p14:creationId xmlns:p14="http://schemas.microsoft.com/office/powerpoint/2010/main" val="2174009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Факторы перехода 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5. Фриланс для аутичного человека, обладающего узкими навыками в какой-либо сфере часто является лучшим способом зарабатывать на жизнь.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Однако аутичному человеку требуется кто-то, кто поможет ему в самом начале и, возможно, будет просвещать клиентов об аутизме.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6. Создание портфолио – аутичных людей ценят за их навыки, а не по личностным качествам.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Портфолио должно помочь, поскольку аутичным людям трудно пройти собеседование.</a:t>
            </a:r>
          </a:p>
        </p:txBody>
      </p:sp>
    </p:spTree>
    <p:extLst>
      <p:ext uri="{BB962C8B-B14F-4D97-AF65-F5344CB8AC3E}">
        <p14:creationId xmlns:p14="http://schemas.microsoft.com/office/powerpoint/2010/main" val="67742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196B89"/>
                </a:solidFill>
                <a:latin typeface="Century Gothic" panose="020B0502020202020204" pitchFamily="34" charset="0"/>
              </a:rPr>
              <a:t>Ответ на вызов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118495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Аутист – человек «особенный».</a:t>
            </a:r>
          </a:p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«Особенные» люди полезны для общества, но отнюдь не в утилитарном отношении. </a:t>
            </a:r>
          </a:p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Они стимулируют общество к доброте, человечности.</a:t>
            </a:r>
          </a:p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Аутичное сообщество, а специфика такова, что «особенными» становятся и люди-вокруг-аутизма, непрерывно расширяет свои границы и вовлекает все большее количество социокультурных субъектов, а значит меняет мир </a:t>
            </a:r>
            <a:r>
              <a:rPr lang="ru-RU" sz="1800">
                <a:latin typeface="Century Gothic" panose="020B0502020202020204" pitchFamily="34" charset="0"/>
              </a:rPr>
              <a:t>к лучшему.  </a:t>
            </a:r>
            <a:endParaRPr lang="ru-RU" sz="1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931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>
            <a:extLst>
              <a:ext uri="{FF2B5EF4-FFF2-40B4-BE49-F238E27FC236}">
                <a16:creationId xmlns:a16="http://schemas.microsoft.com/office/drawing/2014/main" id="{7E7F956E-6797-4E4B-A5C3-C625468CF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82550"/>
            <a:ext cx="8291263" cy="1433513"/>
          </a:xfrm>
        </p:spPr>
        <p:txBody>
          <a:bodyPr>
            <a:noAutofit/>
          </a:bodyPr>
          <a:lstStyle/>
          <a:p>
            <a:r>
              <a:rPr lang="ru-RU" altLang="ru-RU" sz="2700" dirty="0">
                <a:solidFill>
                  <a:srgbClr val="196B89"/>
                </a:solidFill>
                <a:latin typeface="Century Gothic" panose="020B0502020202020204" pitchFamily="34" charset="0"/>
              </a:rPr>
              <a:t>Стратегия развития образования 2040</a:t>
            </a:r>
            <a:endParaRPr lang="ru-RU" altLang="ru-RU" sz="1800" dirty="0">
              <a:solidFill>
                <a:srgbClr val="196B89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B56AC3-ABC9-57E2-5800-B97D89371024}"/>
              </a:ext>
            </a:extLst>
          </p:cNvPr>
          <p:cNvSpPr txBox="1"/>
          <p:nvPr/>
        </p:nvSpPr>
        <p:spPr>
          <a:xfrm>
            <a:off x="457200" y="1511121"/>
            <a:ext cx="81472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Приоритетные направления научных исследований и разработок:</a:t>
            </a:r>
          </a:p>
          <a:p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р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азработка новых методик, технологий специального (коррекционного) образования для детей с инвалидностью и ОВЗ;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карьерное сопровождение студентов, синхронизация системы СПО и карьерных потребностей, региональные модели развития СПО, рейтинг, развитие БПЛА.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A60295E-C1B4-258F-8A0A-86E3399E75C1}"/>
              </a:ext>
            </a:extLst>
          </p:cNvPr>
          <p:cNvSpPr txBox="1">
            <a:spLocks/>
          </p:cNvSpPr>
          <p:nvPr/>
        </p:nvSpPr>
        <p:spPr bwMode="auto">
          <a:xfrm>
            <a:off x="625252" y="1464829"/>
            <a:ext cx="7893496" cy="13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r>
              <a:rPr lang="ru-RU" altLang="ru-RU" sz="2800" dirty="0">
                <a:solidFill>
                  <a:srgbClr val="196B89"/>
                </a:solidFill>
                <a:latin typeface="Century Gothic" panose="020B0502020202020204" pitchFamily="34" charset="0"/>
              </a:rPr>
              <a:t>Аутизм: профобразование и целеполагание 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94338D00-940A-5DDE-0A25-E4C57EFD381F}"/>
              </a:ext>
            </a:extLst>
          </p:cNvPr>
          <p:cNvSpPr txBox="1">
            <a:spLocks/>
          </p:cNvSpPr>
          <p:nvPr/>
        </p:nvSpPr>
        <p:spPr bwMode="auto">
          <a:xfrm>
            <a:off x="625252" y="2860576"/>
            <a:ext cx="8195220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60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algn="ctr" defTabSz="449263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4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Гох</a:t>
            </a:r>
            <a:r>
              <a:rPr kumimoji="0" lang="ru-RU" altLang="ru-RU" sz="12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 Анатолий Федорович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КАНД. </a:t>
            </a:r>
            <a:r>
              <a:rPr kumimoji="0" lang="ru-RU" altLang="ru-RU" sz="1100" b="0" i="0" u="none" strike="noStrike" kern="1200" cap="all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КУЛЬТуРОЛОГИИ</a:t>
            </a:r>
            <a:endParaRPr kumimoji="0" lang="ru-RU" altLang="ru-RU" sz="11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Tahoma" panose="020B0604030504040204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100" b="0" i="0" u="none" strike="noStrike" kern="1200" cap="all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Tahoma" panose="020B0604030504040204" pitchFamily="34" charset="0"/>
              </a:rPr>
              <a:t>ДОЦЕНТ кафедры коррекционной педагогики</a:t>
            </a:r>
            <a:endParaRPr kumimoji="0" lang="ru-RU" sz="1100" b="0" i="0" u="none" strike="noStrike" kern="1200" cap="all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A6418E-5666-44AC-1B42-A4972730668F}"/>
              </a:ext>
            </a:extLst>
          </p:cNvPr>
          <p:cNvSpPr txBox="1"/>
          <p:nvPr/>
        </p:nvSpPr>
        <p:spPr>
          <a:xfrm>
            <a:off x="2771800" y="340296"/>
            <a:ext cx="424847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II </a:t>
            </a:r>
            <a:r>
              <a:rPr lang="ru-RU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Региональн</a:t>
            </a:r>
            <a:r>
              <a:rPr lang="ru-RU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ая</a:t>
            </a:r>
            <a:r>
              <a:rPr lang="ru-RU" sz="1100" dirty="0">
                <a:solidFill>
                  <a:srgbClr val="002060"/>
                </a:solidFill>
                <a:effectLst/>
                <a:latin typeface="Century Gothic" panose="020B0502020202020204" pitchFamily="34" charset="0"/>
              </a:rPr>
              <a:t> научно-практическая конференция «Организация профессионального обучения лиц с ограниченными возможностями здоровья и инвалидностью: проблемы, поиски, решения» </a:t>
            </a:r>
          </a:p>
          <a:p>
            <a:pPr algn="ctr"/>
            <a:endParaRPr lang="ru-RU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FF045E-BA62-61CA-0163-89A32AB7ED5C}"/>
              </a:ext>
            </a:extLst>
          </p:cNvPr>
          <p:cNvSpPr txBox="1"/>
          <p:nvPr/>
        </p:nvSpPr>
        <p:spPr>
          <a:xfrm>
            <a:off x="7764332" y="163324"/>
            <a:ext cx="880369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2080"/>
              </a:lnSpc>
            </a:pPr>
            <a:r>
              <a:rPr lang="ru-RU" dirty="0">
                <a:solidFill>
                  <a:srgbClr val="196B89"/>
                </a:solidFill>
                <a:latin typeface="Century Gothic" panose="020B0502020202020204" pitchFamily="34" charset="0"/>
              </a:rPr>
              <a:t>Канск</a:t>
            </a:r>
          </a:p>
          <a:p>
            <a:pPr algn="ctr">
              <a:lnSpc>
                <a:spcPts val="2080"/>
              </a:lnSpc>
            </a:pPr>
            <a:r>
              <a:rPr lang="ru-RU" dirty="0">
                <a:solidFill>
                  <a:srgbClr val="196B89"/>
                </a:solidFill>
                <a:latin typeface="Century Gothic" panose="020B0502020202020204" pitchFamily="34" charset="0"/>
              </a:rPr>
              <a:t>2025</a:t>
            </a:r>
            <a:r>
              <a:rPr lang="ru-RU" dirty="0">
                <a:solidFill>
                  <a:srgbClr val="196B8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0283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>
            <a:extLst>
              <a:ext uri="{FF2B5EF4-FFF2-40B4-BE49-F238E27FC236}">
                <a16:creationId xmlns:a16="http://schemas.microsoft.com/office/drawing/2014/main" id="{7E7F956E-6797-4E4B-A5C3-C625468CF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1" y="-82550"/>
            <a:ext cx="4546848" cy="1433513"/>
          </a:xfrm>
        </p:spPr>
        <p:txBody>
          <a:bodyPr>
            <a:noAutofit/>
          </a:bodyPr>
          <a:lstStyle/>
          <a:p>
            <a:pPr algn="ctr"/>
            <a:r>
              <a:rPr lang="ru-RU" altLang="ru-RU" sz="2400" dirty="0">
                <a:solidFill>
                  <a:srgbClr val="196B89"/>
                </a:solidFill>
                <a:latin typeface="Century Gothic" panose="020B0502020202020204" pitchFamily="34" charset="0"/>
              </a:rPr>
              <a:t>АУТИЗМ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AA2DB7-6FBE-E18B-7DCF-85E0B03A53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577" y="268288"/>
            <a:ext cx="3646820" cy="235626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B56AC3-ABC9-57E2-5800-B97D89371024}"/>
              </a:ext>
            </a:extLst>
          </p:cNvPr>
          <p:cNvSpPr txBox="1"/>
          <p:nvPr/>
        </p:nvSpPr>
        <p:spPr>
          <a:xfrm>
            <a:off x="457201" y="1511121"/>
            <a:ext cx="4546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Н</a:t>
            </a:r>
            <a:r>
              <a:rPr lang="ru-RU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ейроонтогенетическое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 расстройство (генетически </a:t>
            </a:r>
            <a:r>
              <a:rPr lang="ru-RU" sz="1800" dirty="0" err="1">
                <a:solidFill>
                  <a:schemeClr val="tx1"/>
                </a:solidFill>
                <a:latin typeface="Century Gothic" panose="020B0502020202020204" pitchFamily="34" charset="0"/>
              </a:rPr>
              <a:t>запрограммированые</a:t>
            </a:r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 структурные и функциональные</a:t>
            </a:r>
          </a:p>
          <a:p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преобразования в нервной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8F2E07-5144-8995-ED29-708C310E738C}"/>
              </a:ext>
            </a:extLst>
          </p:cNvPr>
          <p:cNvSpPr txBox="1"/>
          <p:nvPr/>
        </p:nvSpPr>
        <p:spPr>
          <a:xfrm>
            <a:off x="457201" y="2870796"/>
            <a:ext cx="7344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системе от момента зарождения организма до его смерти), расстройство психического развития.  </a:t>
            </a:r>
            <a:endParaRPr lang="ru-RU" sz="16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417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196B89"/>
                </a:solidFill>
                <a:latin typeface="Century Gothic" panose="020B0502020202020204" pitchFamily="34" charset="0"/>
              </a:rPr>
              <a:t>Целеполагание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1"/>
            <a:ext cx="8272213" cy="694928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Осознанный процесс определения своих потребностей и мотивов, то есть постановка личных или рабочих целей. 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06F9E4-60C8-ED66-020F-76676ACC39BE}"/>
              </a:ext>
            </a:extLst>
          </p:cNvPr>
          <p:cNvSpPr txBox="1"/>
          <p:nvPr/>
        </p:nvSpPr>
        <p:spPr>
          <a:xfrm>
            <a:off x="457199" y="1971329"/>
            <a:ext cx="632431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Пирамида Маслоу – нужды физиологические</a:t>
            </a:r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,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  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потребность в безопасности,</a:t>
            </a:r>
          </a:p>
          <a:p>
            <a:r>
              <a:rPr lang="ru-RU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    в принадлежности к социальной группе,</a:t>
            </a:r>
          </a:p>
          <a:p>
            <a:r>
              <a:rPr lang="ru-RU" dirty="0">
                <a:solidFill>
                  <a:srgbClr val="000000"/>
                </a:solidFill>
                <a:latin typeface="Century Gothic" panose="020B0502020202020204" pitchFamily="34" charset="0"/>
              </a:rPr>
              <a:t>     </a:t>
            </a:r>
            <a:r>
              <a:rPr lang="ru-RU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в уважении, в самовыражении.</a:t>
            </a:r>
            <a:endParaRPr lang="en-GB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Мотив </a:t>
            </a:r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–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 это то, что подталкивает нас к действию.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0" i="0" u="none" strike="noStrike" dirty="0">
              <a:solidFill>
                <a:srgbClr val="000000"/>
              </a:solidFill>
              <a:effectLst/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Осознанность – обдуманный выбор, соответствующий внутренним мотивам, то</a:t>
            </a:r>
            <a:endParaRPr lang="en-GB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dirty="0">
                <a:solidFill>
                  <a:schemeClr val="tx1"/>
                </a:solidFill>
                <a:latin typeface="Century Gothic" panose="020B0502020202020204" pitchFamily="34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Century Gothic" panose="020B0502020202020204" pitchFamily="34" charset="0"/>
              </a:rPr>
              <a:t>есть понимать, что и для чего мы делаем.</a:t>
            </a:r>
          </a:p>
          <a:p>
            <a:endParaRPr lang="ru-RU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0EBD352A-15A6-4F26-D0FB-8042241151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7086225"/>
              </p:ext>
            </p:extLst>
          </p:nvPr>
        </p:nvGraphicFramePr>
        <p:xfrm>
          <a:off x="6012160" y="2045891"/>
          <a:ext cx="3048000" cy="270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6212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196B89"/>
                </a:solidFill>
                <a:latin typeface="Century Gothic" panose="020B0502020202020204" pitchFamily="34" charset="0"/>
              </a:rPr>
              <a:t>Целеполагание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Глобальная цель представляется в общих чертах и довольно размыта. </a:t>
            </a:r>
          </a:p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Правильный подход позволяет четче представить и сформировать большую цель, а также понять, для чего она нужна и какой результат следует за ее достижением.</a:t>
            </a:r>
          </a:p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Целеполагание формирует систему расстановки приоритетных задач и алгоритм их решения.</a:t>
            </a:r>
          </a:p>
          <a:p>
            <a:pPr marL="0" indent="0"/>
            <a:endParaRPr lang="ru-RU" sz="1800" dirty="0">
              <a:latin typeface="Century Gothic" panose="020B0502020202020204" pitchFamily="34" charset="0"/>
            </a:endParaRPr>
          </a:p>
          <a:p>
            <a:pPr marL="0" indent="0"/>
            <a:r>
              <a:rPr lang="ru-RU" sz="1800" dirty="0">
                <a:solidFill>
                  <a:srgbClr val="8F502F"/>
                </a:solidFill>
                <a:latin typeface="Century Gothic" panose="020B0502020202020204" pitchFamily="34" charset="0"/>
              </a:rPr>
              <a:t>У каждого человека должна быть эволюционная цель, которая придает смысл его существованию.</a:t>
            </a:r>
          </a:p>
        </p:txBody>
      </p:sp>
    </p:spTree>
    <p:extLst>
      <p:ext uri="{BB962C8B-B14F-4D97-AF65-F5344CB8AC3E}">
        <p14:creationId xmlns:p14="http://schemas.microsoft.com/office/powerpoint/2010/main" val="104546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196B89"/>
                </a:solidFill>
                <a:latin typeface="Century Gothic" panose="020B0502020202020204" pitchFamily="34" charset="0"/>
              </a:rPr>
              <a:t>Носитель аутизма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5" y="1276400"/>
            <a:ext cx="5072210" cy="3456383"/>
          </a:xfrm>
        </p:spPr>
        <p:txBody>
          <a:bodyPr>
            <a:normAutofit/>
          </a:bodyPr>
          <a:lstStyle/>
          <a:p>
            <a:pPr marL="0" indent="0"/>
            <a:r>
              <a:rPr lang="ru-RU" sz="1800" dirty="0">
                <a:latin typeface="Century Gothic" panose="020B0502020202020204" pitchFamily="34" charset="0"/>
              </a:rPr>
              <a:t>Начинаем с тайм-менеджмента, планирования, самоконтроля. Задача на увеличение произвольности внимания.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Все обращено на развитие субъектности – самостоятельность, инициатива, воля, осуществление выбора, ответственность, рефлексия и др.</a:t>
            </a:r>
          </a:p>
          <a:p>
            <a:pPr marL="0" indent="0"/>
            <a:r>
              <a:rPr lang="ru-RU" sz="1800" dirty="0">
                <a:solidFill>
                  <a:schemeClr val="tx1"/>
                </a:solidFill>
                <a:latin typeface="Century Gothic" panose="020B0502020202020204" pitchFamily="34" charset="0"/>
              </a:rPr>
              <a:t>Результат непредсказуем – это следует принять.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767948-C303-F1DF-D8F0-E6B44AE23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3430" y="1780456"/>
            <a:ext cx="3462771" cy="230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77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Начало профобучения 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Очень важно начинать процесс работы с аутичными студентами после зачисления в колледж, а не с 1 сентября.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У многих аутичных людей есть проблемы с тем, чтобы говорить по телефону, поэтому устанавливать контакт лучше через электронную почту или текстовые сообщения, предоставив свой номер телефона.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Студенты должны понять, что у них есть конкретный человек, к которому они могут обратиться с вопросами в колледже.</a:t>
            </a:r>
          </a:p>
          <a:p>
            <a:pPr marL="0" indent="0">
              <a:defRPr/>
            </a:pPr>
            <a:endParaRPr lang="ru-RU" sz="18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668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Наставничество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endParaRPr lang="ru-RU" altLang="ru-RU" sz="1800" dirty="0">
              <a:latin typeface="Century Gothic" panose="020B0502020202020204" pitchFamily="34" charset="0"/>
            </a:endParaRP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Наставник – раз в неделю организует встречи с подопечными и уточняет, каковы их успехи и с чем у них возникают проблемы. 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Встречи в один и тот же день недели, в одном и том же месте, в одно и то же время. 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Стабильность очень важна, это повышает вероятность, что студенты не забудут и не пропустят встречу.</a:t>
            </a:r>
          </a:p>
        </p:txBody>
      </p:sp>
    </p:spTree>
    <p:extLst>
      <p:ext uri="{BB962C8B-B14F-4D97-AF65-F5344CB8AC3E}">
        <p14:creationId xmlns:p14="http://schemas.microsoft.com/office/powerpoint/2010/main" val="40872921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8E38F4-4A7B-3144-9F9A-4CA719AAC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  <a:t>Создание условий</a:t>
            </a:r>
            <a:br>
              <a:rPr lang="ru-RU" sz="3000" dirty="0">
                <a:solidFill>
                  <a:srgbClr val="8F502F"/>
                </a:solidFill>
                <a:latin typeface="Century Gothic" panose="020B0502020202020204" pitchFamily="34" charset="0"/>
              </a:rPr>
            </a:br>
            <a:endParaRPr lang="ru-RU" sz="3000" dirty="0">
              <a:solidFill>
                <a:srgbClr val="8F502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C4D687-54A6-9642-A85C-314385631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5894" y="1276400"/>
            <a:ext cx="8272213" cy="3456383"/>
          </a:xfrm>
        </p:spPr>
        <p:txBody>
          <a:bodyPr>
            <a:normAutofit/>
          </a:bodyPr>
          <a:lstStyle/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Для первокурсников, особенно в течение первых недель, академическая работа редко является главной проблемой.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Гораздо больше сложностей возникает с совершенно незнакомой средой, особенно если они будут жить в общежитии.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Одна из самых распространенных проблем в колледже – проблемы с шумом.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В течение первых недель учебы студенты часто чувствуют перегрузку – слишком много требований, слишком много людей вокруг, постоянные изменения в расписании.</a:t>
            </a:r>
          </a:p>
          <a:p>
            <a:pPr marL="0" indent="0">
              <a:defRPr/>
            </a:pPr>
            <a:r>
              <a:rPr lang="ru-RU" altLang="ru-RU" sz="1800" dirty="0">
                <a:latin typeface="Century Gothic" panose="020B0502020202020204" pitchFamily="34" charset="0"/>
              </a:rPr>
              <a:t>Очень важно в этот период построить доверительные отношения.</a:t>
            </a:r>
          </a:p>
        </p:txBody>
      </p:sp>
    </p:spTree>
    <p:extLst>
      <p:ext uri="{BB962C8B-B14F-4D97-AF65-F5344CB8AC3E}">
        <p14:creationId xmlns:p14="http://schemas.microsoft.com/office/powerpoint/2010/main" val="347198135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ru-RU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31682</TotalTime>
  <Words>1290</Words>
  <Application>Microsoft Macintosh PowerPoint</Application>
  <PresentationFormat>Произвольный</PresentationFormat>
  <Paragraphs>108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Century Gothic</vt:lpstr>
      <vt:lpstr>Times New Roman</vt:lpstr>
      <vt:lpstr>Тема Office</vt:lpstr>
      <vt:lpstr>Презентация PowerPoint</vt:lpstr>
      <vt:lpstr>Стратегия развития образования 2040</vt:lpstr>
      <vt:lpstr>АУТИЗМ</vt:lpstr>
      <vt:lpstr> Целеполагание </vt:lpstr>
      <vt:lpstr> Целеполагание </vt:lpstr>
      <vt:lpstr> Носитель аутизма </vt:lpstr>
      <vt:lpstr> Начало профобучения  </vt:lpstr>
      <vt:lpstr> Наставничество </vt:lpstr>
      <vt:lpstr> Создание условий </vt:lpstr>
      <vt:lpstr> Создание условий </vt:lpstr>
      <vt:lpstr> Профпробы </vt:lpstr>
      <vt:lpstr> Профпробы </vt:lpstr>
      <vt:lpstr> Профпробы </vt:lpstr>
      <vt:lpstr> Профессионалитет для всех </vt:lpstr>
      <vt:lpstr> Профпробы </vt:lpstr>
      <vt:lpstr> Факторы перехода  </vt:lpstr>
      <vt:lpstr> Факторы перехода  </vt:lpstr>
      <vt:lpstr> Факторы перехода  </vt:lpstr>
      <vt:lpstr> Ответ на вызов 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Красноярский государственный педагогический университет им. В.П. Астафьева</dc:title>
  <dc:subject/>
  <dc:creator>BOA</dc:creator>
  <cp:keywords/>
  <dc:description/>
  <cp:lastModifiedBy>Microsoft Office User</cp:lastModifiedBy>
  <cp:revision>85</cp:revision>
  <cp:lastPrinted>1601-01-01T00:00:00Z</cp:lastPrinted>
  <dcterms:created xsi:type="dcterms:W3CDTF">2015-04-04T09:34:10Z</dcterms:created>
  <dcterms:modified xsi:type="dcterms:W3CDTF">2025-01-27T13:43:10Z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2023-01-23T10:53:15Z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5ba45a4d-be8d-4ad8-86f0-d1cf0e2a21e7</vt:lpwstr>
  </property>
  <property fmtid="{D5CDD505-2E9C-101B-9397-08002B2CF9AE}" pid="7" name="MSIP_Label_defa4170-0d19-0005-0004-bc88714345d2_ActionId">
    <vt:lpwstr>f6395f20-44d0-427b-835d-c01541ce7718</vt:lpwstr>
  </property>
  <property fmtid="{D5CDD505-2E9C-101B-9397-08002B2CF9AE}" pid="8" name="MSIP_Label_defa4170-0d19-0005-0004-bc88714345d2_ContentBits">
    <vt:lpwstr>0</vt:lpwstr>
  </property>
</Properties>
</file>