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6" r:id="rId2"/>
  </p:sldMasterIdLst>
  <p:notesMasterIdLst>
    <p:notesMasterId r:id="rId3"/>
  </p:notesMasterIdLst>
  <p:sldIdLst>
    <p:sldId id="256" r:id="rId4"/>
    <p:sldId id="307" r:id="rId5"/>
    <p:sldId id="332" r:id="rId6"/>
    <p:sldId id="317" r:id="rId7"/>
    <p:sldId id="290" r:id="rId8"/>
    <p:sldId id="289" r:id="rId9"/>
    <p:sldId id="294" r:id="rId10"/>
    <p:sldId id="296" r:id="rId11"/>
    <p:sldId id="333" r:id="rId12"/>
    <p:sldId id="318" r:id="rId13"/>
    <p:sldId id="308" r:id="rId14"/>
    <p:sldId id="329" r:id="rId15"/>
    <p:sldId id="315" r:id="rId16"/>
    <p:sldId id="309" r:id="rId17"/>
    <p:sldId id="321" r:id="rId18"/>
    <p:sldId id="322" r:id="rId19"/>
    <p:sldId id="323" r:id="rId20"/>
    <p:sldId id="324" r:id="rId21"/>
    <p:sldId id="325" r:id="rId22"/>
    <p:sldId id="326" r:id="rId23"/>
    <p:sldId id="305" r:id="rId24"/>
    <p:sldId id="300" r:id="rId25"/>
    <p:sldId id="311" r:id="rId26"/>
    <p:sldId id="312" r:id="rId27"/>
    <p:sldId id="313" r:id="rId28"/>
    <p:sldId id="314" r:id="rId29"/>
    <p:sldId id="327" r:id="rId30"/>
    <p:sldId id="303" r:id="rId31"/>
  </p:sldIdLst>
  <p:sldSz cx="12192000" cy="6858000"/>
  <p:notesSz cx="9872663" cy="6797675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2" d="100"/>
          <a:sy n="112" d="100"/>
        </p:scale>
        <p:origin x="2166" y="84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tags" Target="tags/tag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1B92B-22E0-4DE8-9393-B5ACAC59AC11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781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4DBDC-51CD-4F90-AAA2-B871C532E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6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DBDC-51CD-4F90-AAA2-B871C532EF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5172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2091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146" y="1164793"/>
            <a:ext cx="600456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146" y="1164793"/>
            <a:ext cx="600456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3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isk.yandex.ru/i/r3h8L2b9BVTNeg" TargetMode="External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object 3"/>
          <p:cNvSpPr txBox="1"/>
          <p:nvPr/>
        </p:nvSpPr>
        <p:spPr>
          <a:xfrm>
            <a:off x="762001" y="3124201"/>
            <a:ext cx="11353798" cy="2847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11425" marR="5080" indent="591185" algn="r">
              <a:lnSpc>
                <a:spcPct val="100000"/>
              </a:lnSpc>
              <a:spcBef>
                <a:spcPts val="105"/>
              </a:spcBef>
            </a:pPr>
            <a:endParaRPr lang="en-US" sz="2000" spc="-5">
              <a:latin typeface="Times New Roman"/>
              <a:cs typeface="Times New Roman"/>
            </a:endParaRPr>
          </a:p>
          <a:p>
            <a:pPr marL="2511425" marR="5080" indent="591185" algn="r">
              <a:lnSpc>
                <a:spcPct val="100000"/>
              </a:lnSpc>
              <a:spcBef>
                <a:spcPts val="105"/>
              </a:spcBef>
            </a:pPr>
            <a:endParaRPr lang="ru-RU" sz="2000" spc="-5">
              <a:latin typeface="Times New Roman"/>
              <a:cs typeface="Times New Roman"/>
            </a:endParaRPr>
          </a:p>
          <a:p>
            <a:pPr marL="3140075" marR="5080">
              <a:spcBef>
                <a:spcPts val="105"/>
              </a:spcBef>
            </a:pPr>
            <a:endParaRPr lang="ru-RU" sz="2000" i="1" spc="-5">
              <a:latin typeface="Times New Roman"/>
              <a:cs typeface="Times New Roman"/>
            </a:endParaRPr>
          </a:p>
          <a:p>
            <a:pPr marL="5021263" marR="5080">
              <a:spcBef>
                <a:spcPts val="105"/>
              </a:spcBef>
            </a:pPr>
            <a:endParaRPr lang="ru-RU" sz="2000" i="1" spc="-5">
              <a:latin typeface="Times New Roman"/>
              <a:cs typeface="Times New Roman"/>
            </a:endParaRPr>
          </a:p>
          <a:p>
            <a:pPr marL="5021263" marR="5080">
              <a:spcBef>
                <a:spcPts val="105"/>
              </a:spcBef>
            </a:pPr>
            <a:endParaRPr lang="ru-RU" sz="2000" i="1">
              <a:latin typeface="Times New Roman"/>
              <a:cs typeface="Times New Roman"/>
            </a:endParaRPr>
          </a:p>
          <a:p>
            <a:pPr marL="5021263" marR="5080">
              <a:spcBef>
                <a:spcPts val="105"/>
              </a:spcBef>
            </a:pPr>
            <a:r>
              <a:rPr lang="ru-RU" sz="2000" i="1">
                <a:latin typeface="Times New Roman"/>
                <a:cs typeface="Times New Roman"/>
              </a:rPr>
              <a:t>Кондратюк Татьяна Александровна</a:t>
            </a:r>
            <a:r>
              <a:rPr lang="ru-RU" sz="2000">
                <a:latin typeface="Times New Roman"/>
                <a:cs typeface="Times New Roman"/>
              </a:rPr>
              <a:t>, </a:t>
            </a:r>
            <a:r>
              <a:rPr lang="ru-RU" sz="2000">
                <a:solidFill>
                  <a:prstClr val="black"/>
                </a:solidFill>
                <a:latin typeface="Times New Roman"/>
                <a:cs typeface="Times New Roman"/>
              </a:rPr>
              <a:t>доцент кафедры теоретических основ физического воспитания, кандидат педагогических наук, руководитель центра наставничества</a:t>
            </a:r>
          </a:p>
        </p:txBody>
      </p:sp>
      <p:pic>
        <p:nvPicPr>
          <p:cNvPr id="5" name="object 5"/>
          <p:cNvPicPr/>
          <p:nvPr/>
        </p:nvPicPr>
        <p:blipFill>
          <a:blip r:embed="rId2"/>
          <a:stretch>
            <a:fillRect/>
          </a:stretch>
        </p:blipFill>
        <p:spPr>
          <a:xfrm>
            <a:off x="9829800" y="81577"/>
            <a:ext cx="2054352" cy="20543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19400" y="152401"/>
            <a:ext cx="70104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0"/>
              <a:t>Федеральное государственное бюджетное образовательное</a:t>
            </a:r>
            <a:br>
              <a:rPr lang="ru-RU" sz="2000" b="0"/>
            </a:br>
            <a:r>
              <a:rPr lang="ru-RU" sz="2000" b="0"/>
              <a:t>учреждение высшего образования «Красноярский государственный педагогический университет </a:t>
            </a:r>
            <a:br>
              <a:rPr lang="en-US" sz="2000" b="0"/>
            </a:br>
            <a:r>
              <a:rPr lang="ru-RU" sz="2000" b="0"/>
              <a:t>им. В.П. Астафьева»</a:t>
            </a:r>
            <a:endParaRPr sz="2000" b="0"/>
          </a:p>
        </p:txBody>
      </p:sp>
      <p:sp>
        <p:nvSpPr>
          <p:cNvPr id="4" name="Прямоугольник 3"/>
          <p:cNvSpPr/>
          <p:nvPr/>
        </p:nvSpPr>
        <p:spPr>
          <a:xfrm>
            <a:off x="609599" y="2135928"/>
            <a:ext cx="11506199" cy="177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</a:t>
            </a:r>
            <a:r>
              <a:rPr lang="en-US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научно-практическая  конференция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профессионального обучения лиц  с ОВЗ и инвалидностью: проблемы, поиски, решения</a:t>
            </a:r>
            <a:endParaRPr lang="ru-RU" sz="16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наставнической деятельности в образовательном процессе для лиц с ОВЗ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93FA9-4DA9-4130-B876-28722782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615553"/>
          </a:xfrm>
        </p:spPr>
        <p:txBody>
          <a:bodyPr/>
          <a:lstStyle/>
          <a:p>
            <a:r>
              <a:rPr lang="ru-RU" sz="2000"/>
              <a:t>ПОРТРЕТ НАСТАВЛЯЕМОГО</a:t>
            </a:r>
            <a:br>
              <a:rPr lang="ru-RU" sz="2000"/>
            </a:br>
            <a:r>
              <a:rPr lang="ru-RU" sz="2000"/>
              <a:t>подросток, который 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435793-C092-4318-A3A1-2F15E87EB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46" y="1164793"/>
            <a:ext cx="11376254" cy="2585323"/>
          </a:xfrm>
        </p:spPr>
        <p:txBody>
          <a:bodyPr/>
          <a:lstStyle/>
          <a:p>
            <a:r>
              <a:rPr lang="ru-RU"/>
              <a:t> ● оказался перед ситуацией сложного выбора образовательной траектории или профессии, недостаточно мотивирован к учебе, испытывает трудности</a:t>
            </a:r>
          </a:p>
          <a:p>
            <a:r>
              <a:rPr lang="ru-RU"/>
              <a:t>с адаптацией в коллективе;</a:t>
            </a:r>
          </a:p>
          <a:p>
            <a:r>
              <a:rPr lang="ru-RU"/>
              <a:t>● сложно раскрыть свой потенциал в рамках стандартной образовательной программы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/>
              <a:t>испытывает трудности коммуникации;</a:t>
            </a:r>
          </a:p>
          <a:p>
            <a:r>
              <a:rPr lang="ru-RU"/>
              <a:t>● не видит карьерной перспективы и возможности трудоустройства в своем регионе;</a:t>
            </a:r>
          </a:p>
          <a:p>
            <a:r>
              <a:rPr lang="ru-RU"/>
              <a:t>● преодолевает психологические барьеры. </a:t>
            </a:r>
          </a:p>
        </p:txBody>
      </p:sp>
    </p:spTree>
    <p:extLst>
      <p:ext uri="{BB962C8B-B14F-4D97-AF65-F5344CB8AC3E}">
        <p14:creationId xmlns:p14="http://schemas.microsoft.com/office/powerpoint/2010/main" val="120204030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1231106"/>
          </a:xfrm>
        </p:spPr>
        <p:txBody>
          <a:bodyPr/>
          <a:lstStyle/>
          <a:p>
            <a:r>
              <a:rPr lang="ru-RU"/>
              <a:t>НАСТАВНИЧЕСТВО В СОВРЕМЕННЫХ УСЛОВИЯХ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146" y="1164793"/>
            <a:ext cx="11071454" cy="4247317"/>
          </a:xfrm>
        </p:spPr>
        <p:txBody>
          <a:bodyPr/>
          <a:lstStyle/>
          <a:p>
            <a:pPr indent="450215" algn="just">
              <a:lnSpc>
                <a:spcPct val="150000"/>
              </a:lnSpc>
              <a:spcAft>
                <a:spcPct val="0"/>
              </a:spcAft>
            </a:pPr>
            <a:r>
              <a:rPr lang="ru-RU">
                <a:ea typeface="Calibri"/>
              </a:rPr>
              <a:t>Модернизация Российского педагогического образования направлена на обеспечение нового качества образования. </a:t>
            </a:r>
            <a:r>
              <a:rPr lang="ru-RU">
                <a:ea typeface="Times New Roman"/>
              </a:rPr>
              <a:t>В условиях модернизации системы образования в России система наставничества выступает:</a:t>
            </a:r>
            <a:endParaRPr lang="ru-RU" sz="1800">
              <a:latin typeface="Calibri"/>
              <a:ea typeface="Calibri"/>
            </a:endParaRPr>
          </a:p>
          <a:p>
            <a:pPr indent="450215" algn="just">
              <a:lnSpc>
                <a:spcPct val="150000"/>
              </a:lnSpc>
              <a:spcAft>
                <a:spcPct val="0"/>
              </a:spcAft>
            </a:pPr>
            <a:r>
              <a:rPr lang="ru-RU">
                <a:ea typeface="Times New Roman"/>
              </a:rPr>
              <a:t>- </a:t>
            </a:r>
            <a:r>
              <a:rPr lang="ru-RU">
                <a:solidFill>
                  <a:srgbClr val="FF0000"/>
                </a:solidFill>
                <a:ea typeface="Times New Roman"/>
              </a:rPr>
              <a:t>как технология повышения качества образования</a:t>
            </a:r>
            <a:r>
              <a:rPr lang="ru-RU">
                <a:ea typeface="Times New Roman"/>
              </a:rPr>
              <a:t>, способная обеспечить достижение новых образовательных результатов, как у будущих учителей, так и обучающихся образовательных организаций;</a:t>
            </a:r>
            <a:endParaRPr lang="ru-RU" sz="1800">
              <a:latin typeface="Calibri"/>
              <a:ea typeface="Calibri"/>
            </a:endParaRPr>
          </a:p>
          <a:p>
            <a:pPr indent="540385" algn="just">
              <a:lnSpc>
                <a:spcPct val="150000"/>
              </a:lnSpc>
              <a:spcAft>
                <a:spcPct val="0"/>
              </a:spcAft>
            </a:pPr>
            <a:r>
              <a:rPr lang="ru-RU">
                <a:ea typeface="Calibri"/>
              </a:rPr>
              <a:t>- </a:t>
            </a:r>
            <a:r>
              <a:rPr lang="ru-RU">
                <a:solidFill>
                  <a:srgbClr val="FF0000"/>
                </a:solidFill>
                <a:ea typeface="Calibri"/>
              </a:rPr>
              <a:t>как механизм адаптации  обучающихся и молодых педагогов</a:t>
            </a:r>
            <a:r>
              <a:rPr lang="ru-RU">
                <a:ea typeface="Calibri"/>
              </a:rPr>
              <a:t>.</a:t>
            </a:r>
            <a:endParaRPr lang="ru-RU" sz="1800">
              <a:latin typeface="Calibri"/>
              <a:ea typeface="Calibri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1141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1E62-A4AE-41D0-9C86-C8482B00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4A882F-3C2A-4C31-8D45-F7E58BFF57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7A33CE-1FBB-4CF7-B4F5-AD2A1022E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1" y="15622"/>
            <a:ext cx="11554509" cy="66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4864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0EDD-CC0F-4655-9CBC-2D165EED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615553"/>
          </a:xfrm>
        </p:spPr>
        <p:txBody>
          <a:bodyPr/>
          <a:lstStyle/>
          <a:p>
            <a:r>
              <a:rPr lang="ru-RU"/>
              <a:t>Основная идея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ECD654-B0FA-4EC3-9064-9BE76E0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46" y="762000"/>
            <a:ext cx="11376254" cy="529375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модели наставничества в структуре техникума, как  технологии повышения качества образования  полезна: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 -  </a:t>
            </a:r>
            <a:r>
              <a:rPr lang="ru-RU" sz="20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(1+1), взаимодействие;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учителям - </a:t>
            </a:r>
            <a:r>
              <a:rPr kumimoji="0" lang="ru-RU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(организация обучения служением), воспитание, организация наставничества, исследования;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20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-  </a:t>
            </a:r>
            <a:r>
              <a:rPr lang="ru-RU" sz="20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адаптация, профессиональные пробы</a:t>
            </a:r>
            <a:r>
              <a:rPr lang="ru-RU" sz="20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20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-  </a:t>
            </a:r>
            <a:r>
              <a:rPr lang="ru-RU" sz="20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и внедрение практико-ориентированного обучения через  технологии модульного обучения, стажерские площадки, профессиональные пробы,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20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мастерам производственного обучения- </a:t>
            </a:r>
            <a:r>
              <a:rPr lang="ru-RU" sz="20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куратора и наставников из числа студентов старших курсов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руководителям  образования - </a:t>
            </a:r>
            <a:r>
              <a:rPr kumimoji="0" lang="ru-RU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адаптация молодых учителей, и привлечение кадров в профессии;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20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-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овладение технологиями эффективного взаимодействия, адаптированный ребенок;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20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образования   </a:t>
            </a:r>
            <a:r>
              <a:rPr lang="ru-RU" sz="20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создание системы социального партнерства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Обществу</a:t>
            </a:r>
            <a:r>
              <a:rPr kumimoji="0" lang="ru-RU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консолидация, остаются жить в сельской местности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20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Государству</a:t>
            </a:r>
            <a:r>
              <a:rPr lang="ru-RU" sz="20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достижение качества образования</a:t>
            </a:r>
            <a:endParaRPr kumimoji="0" lang="ru-RU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/>
            <a:r>
              <a:rPr lang="ru-RU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34725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615553"/>
          </a:xfrm>
        </p:spPr>
        <p:txBody>
          <a:bodyPr/>
          <a:lstStyle/>
          <a:p>
            <a:r>
              <a:rPr lang="ru-RU"/>
              <a:t>Что дает технология наставничества: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146" y="762001"/>
            <a:ext cx="11528654" cy="4154984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ru-RU" sz="1800">
                <a:ea typeface="Calibri"/>
              </a:rPr>
              <a:t>ключевой фигурой трансформации является педагог, особенно возрастает важность роли наставника. Именно наставническая деятельность направлена на </a:t>
            </a:r>
            <a:r>
              <a:rPr lang="ru-RU" sz="1800" b="1">
                <a:solidFill>
                  <a:srgbClr val="FF0000"/>
                </a:solidFill>
                <a:ea typeface="Calibri"/>
              </a:rPr>
              <a:t>обретение смыслов </a:t>
            </a:r>
            <a:r>
              <a:rPr lang="ru-RU" sz="1800">
                <a:ea typeface="Calibri"/>
              </a:rPr>
              <a:t>в профессиональном развитии  учителя;</a:t>
            </a:r>
          </a:p>
          <a:p>
            <a:pPr marL="342900" indent="-342900" algn="just">
              <a:buFontTx/>
              <a:buChar char="-"/>
            </a:pPr>
            <a:r>
              <a:rPr lang="ru-RU" sz="1800">
                <a:ea typeface="Calibri"/>
              </a:rPr>
              <a:t>реализация потребует от педагогического сообщества организации </a:t>
            </a:r>
            <a:r>
              <a:rPr lang="ru-RU" sz="1800" b="1">
                <a:ea typeface="Calibri"/>
              </a:rPr>
              <a:t>совместной деятельности</a:t>
            </a:r>
            <a:r>
              <a:rPr lang="ru-RU" sz="1800">
                <a:solidFill>
                  <a:srgbClr val="FF0000"/>
                </a:solidFill>
                <a:ea typeface="Calibri"/>
              </a:rPr>
              <a:t>,</a:t>
            </a:r>
            <a:r>
              <a:rPr lang="ru-RU" sz="1800">
                <a:ea typeface="Calibri"/>
              </a:rPr>
              <a:t> разработки </a:t>
            </a:r>
            <a:r>
              <a:rPr lang="ru-RU" sz="1800" b="1">
                <a:ea typeface="Calibri"/>
              </a:rPr>
              <a:t>современных практик наставничества как новой технологии; </a:t>
            </a:r>
          </a:p>
          <a:p>
            <a:pPr marL="342900" indent="-342900" algn="just">
              <a:buFontTx/>
              <a:buChar char="-"/>
            </a:pPr>
            <a:r>
              <a:rPr lang="ru-RU" sz="1800">
                <a:ea typeface="Calibri"/>
              </a:rPr>
              <a:t>следует закладывать </a:t>
            </a:r>
            <a:r>
              <a:rPr lang="ru-RU" sz="1800" b="1">
                <a:solidFill>
                  <a:srgbClr val="FF0000"/>
                </a:solidFill>
                <a:ea typeface="Calibri"/>
              </a:rPr>
              <a:t>новые характеристики образовательного процесса</a:t>
            </a:r>
            <a:r>
              <a:rPr lang="ru-RU" sz="1800">
                <a:ea typeface="Calibri"/>
              </a:rPr>
              <a:t>: максимальная гибкость и нелинейность организации, умение осуществлять информационный поиск и структурирование полученной информации, инициативность, как ресурс человека, формирование ценностей социального капитала, приемственности поколений;</a:t>
            </a:r>
          </a:p>
          <a:p>
            <a:pPr marL="342900" indent="-342900" algn="just">
              <a:buFontTx/>
              <a:buChar char="-"/>
            </a:pPr>
            <a:r>
              <a:rPr lang="ru-RU" sz="1800">
                <a:solidFill>
                  <a:srgbClr val="FF0000"/>
                </a:solidFill>
                <a:ea typeface="Calibri"/>
              </a:rPr>
              <a:t>понимание основных целей, результатов и способов их достижения, педагогическим сообществом, станет </a:t>
            </a:r>
            <a:r>
              <a:rPr lang="ru-RU" sz="1800" b="1">
                <a:solidFill>
                  <a:srgbClr val="FF0000"/>
                </a:solidFill>
                <a:ea typeface="Calibri"/>
              </a:rPr>
              <a:t>ресурсом</a:t>
            </a:r>
            <a:r>
              <a:rPr lang="ru-RU" sz="1800">
                <a:solidFill>
                  <a:srgbClr val="FF0000"/>
                </a:solidFill>
                <a:ea typeface="Calibri"/>
              </a:rPr>
              <a:t> позволяющий развивать профессиональный рост педагога. Становится важным выделение </a:t>
            </a:r>
            <a:r>
              <a:rPr lang="ru-RU" sz="1800">
                <a:ea typeface="Calibri"/>
              </a:rPr>
              <a:t>из групп педагогических кадров тех педагогов, которые  способны стать наставниками на старте карьеры. </a:t>
            </a:r>
            <a:r>
              <a:rPr lang="ru-RU" sz="1800">
                <a:solidFill>
                  <a:srgbClr val="FF0000"/>
                </a:solidFill>
                <a:ea typeface="Calibri"/>
              </a:rPr>
              <a:t>Наставники помогают обладать повышенной адаптивностью к изменениям и специфическими компетентностями поиска, оценки и внедрения нового</a:t>
            </a:r>
            <a:r>
              <a:rPr lang="ru-RU" sz="1800">
                <a:ea typeface="Calibri"/>
              </a:rPr>
              <a:t> В этом смысле, </a:t>
            </a:r>
            <a:r>
              <a:rPr lang="ru-RU" sz="1800" b="1">
                <a:ea typeface="Calibri"/>
              </a:rPr>
              <a:t>наставничество может проявляться через вовлечение </a:t>
            </a:r>
            <a:r>
              <a:rPr lang="ru-RU" sz="1800">
                <a:ea typeface="Calibri"/>
              </a:rPr>
              <a:t>учителей практиков в процесс подготовки будущих учителей, что обеспечит развитие профессиональных компетенций, как  работающего педагога-учителя, так и у будущего педагога-учителя. </a:t>
            </a:r>
          </a:p>
        </p:txBody>
      </p:sp>
    </p:spTree>
    <p:extLst>
      <p:ext uri="{BB962C8B-B14F-4D97-AF65-F5344CB8AC3E}">
        <p14:creationId xmlns:p14="http://schemas.microsoft.com/office/powerpoint/2010/main" val="99152410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3478E-AF88-4831-AC35-05E08624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615553"/>
          </a:xfrm>
        </p:spPr>
        <p:txBody>
          <a:bodyPr/>
          <a:lstStyle/>
          <a:p>
            <a:r>
              <a:rPr lang="ru-RU"/>
              <a:t>Наши ресурсы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0C24DA-71F5-4B59-87AE-3B5059A73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46" y="1164793"/>
            <a:ext cx="4572396" cy="2575783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3E98F290-9423-428A-8791-FFD450F7E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85BFEC-21DA-4ED1-A086-FC6D0771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669" y="1136933"/>
            <a:ext cx="4572396" cy="25757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971488-9E9B-4C56-9954-3B1C61770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86200"/>
            <a:ext cx="4572396" cy="25757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40C9E0-C076-44B1-A3C6-4FE2468E2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899194"/>
            <a:ext cx="4572396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943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F487B-7ECA-4B59-A08E-430E6B38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E651C-C17B-4D5F-ABBC-277F80DAD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1" y="1194811"/>
            <a:ext cx="4572396" cy="2575783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4C90048-90D6-439F-A9D2-E933E0549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359116-15A2-4E92-85CC-9491C7180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76175"/>
            <a:ext cx="5387153" cy="3705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ED7B9-CF5C-4CAC-938F-E23C195C5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03" y="3886200"/>
            <a:ext cx="4572396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9407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6501-B8F6-4D4C-B831-9EF170B2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615553"/>
          </a:xfrm>
        </p:spPr>
        <p:txBody>
          <a:bodyPr/>
          <a:lstStyle/>
          <a:p>
            <a:r>
              <a:rPr lang="ru-RU"/>
              <a:t>Наставничество  первокурсников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EEC484-CCC6-4A6B-BEF6-8051212C6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11452454" cy="283154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/>
              <a:t>развить лидерские качества,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/>
              <a:t>опыт организации коллектива,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/>
              <a:t>воспитательные функции,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/>
              <a:t>проектная деятельность,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/>
              <a:t>опыт решения проблем и их адаптации.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57537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68AE3-24C0-4C3B-92C2-CBB2650E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1231106"/>
          </a:xfrm>
        </p:spPr>
        <p:txBody>
          <a:bodyPr/>
          <a:lstStyle/>
          <a:p>
            <a:r>
              <a:rPr lang="ru-RU"/>
              <a:t>наставничество для обучающихся, для которых русский язык не является родным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B25757-31DD-4F66-A294-D3290C47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46" y="1600200"/>
            <a:ext cx="10766654" cy="307776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4000"/>
              <a:t>межкультурная коммуникация, общение,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4000"/>
              <a:t>эмпатия,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4000"/>
              <a:t>расширение кругозоров,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4000"/>
              <a:t>понимать другие культуры,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4000"/>
              <a:t>изучать иностранный язык от носителей</a:t>
            </a:r>
          </a:p>
        </p:txBody>
      </p:sp>
    </p:spTree>
    <p:extLst>
      <p:ext uri="{BB962C8B-B14F-4D97-AF65-F5344CB8AC3E}">
        <p14:creationId xmlns:p14="http://schemas.microsoft.com/office/powerpoint/2010/main" val="123134689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40DBA-6F91-448A-B929-FDBCE992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615553"/>
          </a:xfrm>
        </p:spPr>
        <p:txBody>
          <a:bodyPr/>
          <a:lstStyle/>
          <a:p>
            <a:r>
              <a:rPr lang="ru-RU"/>
              <a:t>наставничество для инклюзивного образования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DA4DB2-0B74-4649-A01B-EAAE0E103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46" y="1164793"/>
            <a:ext cx="10004654" cy="3323987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/>
              <a:t>Опыт работы с особенными детьми, развить свои профессиональные навыки;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/>
              <a:t>Получить опыт применять специальные методики, осуществлять индивидуальный подход;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/>
              <a:t>Развить в себе эмпатию, терпение, помогать адаптироваться и умение находить индивидуальный подход к каждому.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/>
              <a:t>Стать примером для других, быть способным делится, помогать и получать от этого удовольствие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5193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246221"/>
          </a:xfrm>
        </p:spPr>
        <p:txBody>
          <a:bodyPr/>
          <a:lstStyle/>
          <a:p>
            <a:r>
              <a:rPr lang="ru-RU" sz="1600"/>
              <a:t>ПРОБЛЕМЫ ПРОФЕССИОНАЛЬНОГО ОБУЧЕНИЕ ЛИЦ ОВЗ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146" y="685800"/>
            <a:ext cx="11147654" cy="586506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600">
                <a:ea typeface="Calibri"/>
              </a:rPr>
              <a:t>1. трудности адаптации и культурной интеграции в  образовательное сообщество техникума</a:t>
            </a:r>
            <a:r>
              <a:rPr lang="ru-RU" sz="1600">
                <a:solidFill>
                  <a:srgbClr val="FF0000"/>
                </a:solidFill>
                <a:ea typeface="Calibri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1600">
                <a:solidFill>
                  <a:srgbClr val="FF0000"/>
                </a:solidFill>
                <a:ea typeface="Calibri"/>
              </a:rPr>
              <a:t> </a:t>
            </a:r>
            <a:r>
              <a:rPr lang="ru-RU" sz="1600">
                <a:ea typeface="Calibri"/>
              </a:rPr>
              <a:t>● не включенность детей с ОВЗ в образовательный процесс в силу психоэмоциональных затруднений, общая отстраненность, низкая мотивация к обучению;</a:t>
            </a:r>
          </a:p>
          <a:p>
            <a:pPr algn="just">
              <a:lnSpc>
                <a:spcPct val="150000"/>
              </a:lnSpc>
            </a:pPr>
            <a:r>
              <a:rPr lang="ru-RU" sz="1600">
                <a:ea typeface="Calibri"/>
              </a:rPr>
              <a:t>● коммуникационные проблемы, возникающие вследствие непринятия</a:t>
            </a:r>
          </a:p>
          <a:p>
            <a:pPr algn="just">
              <a:lnSpc>
                <a:spcPct val="150000"/>
              </a:lnSpc>
            </a:pPr>
            <a:r>
              <a:rPr lang="ru-RU" sz="1600">
                <a:ea typeface="Calibri"/>
              </a:rPr>
              <a:t>ребенка коллективом.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>
                <a:solidFill>
                  <a:srgbClr val="FF0000"/>
                </a:solidFill>
                <a:ea typeface="Calibri"/>
              </a:rPr>
              <a:t>Их включение в систему наставнических отношений будет способствовать качественному развитию системы инклюзивного образования в общеобразовательных организациях с привлечением обыкновенных учеников.</a:t>
            </a:r>
          </a:p>
          <a:p>
            <a:pPr algn="just">
              <a:lnSpc>
                <a:spcPct val="150000"/>
              </a:lnSpc>
            </a:pPr>
            <a:r>
              <a:rPr lang="ru-RU" sz="1600">
                <a:ea typeface="Calibri"/>
              </a:rPr>
              <a:t>2 . Нехватка квалифицированных специалистов: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>
                <a:ea typeface="Calibri"/>
              </a:rPr>
              <a:t> ограниченное количество педагогов и наставников, обладающих знаниями и навыками работы с лицами с ОВЗ.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>
                <a:ea typeface="Calibri"/>
              </a:rPr>
              <a:t>потребность в повышении квалификации существующих кадров в области инклюзивного образования.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FF0000"/>
                </a:solidFill>
                <a:ea typeface="Calibri"/>
              </a:rPr>
              <a:t>Может решить наставничество между педагогами</a:t>
            </a:r>
          </a:p>
          <a:p>
            <a:pPr algn="just">
              <a:lnSpc>
                <a:spcPct val="150000"/>
              </a:lnSpc>
            </a:pPr>
            <a:r>
              <a:rPr lang="ru-RU" sz="1600">
                <a:ea typeface="Calibri"/>
              </a:rPr>
              <a:t>3. Стереотипы и предвзятое отношение: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>
                <a:ea typeface="Calibri"/>
              </a:rPr>
              <a:t>Социальные стереотипы, которые могут препятствовать интеграции лиц с инвалидностью в образовательные и профессиональные сообщества.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>
                <a:ea typeface="Calibri"/>
              </a:rPr>
              <a:t>Нехватка осведомленности среди студентов и преподавателей о возможностях и способностях лиц с ОВЗ.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0153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50AB0-FFDF-40F7-8E4D-82FA4CD4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615553"/>
          </a:xfrm>
        </p:spPr>
        <p:txBody>
          <a:bodyPr/>
          <a:lstStyle/>
          <a:p>
            <a:r>
              <a:rPr lang="ru-RU"/>
              <a:t>цифровое наставничество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3D372E-C785-46FE-AAF6-3FED7CFB1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46" y="1164793"/>
            <a:ext cx="11223854" cy="55399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/>
              <a:t>Овладение быстрой и удобной коммуникаций, современного мира. Обратная связь с подписчиками. Расширение круга общения с другими специалистами и обменивается опытом и сотрудничать.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/>
              <a:t> Создание личного бренда. Возможность демонстрации своих достижений. Стать более известным.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/>
              <a:t> Овладение дистанционными образовательными технологиями, онлайн консультации и тренингов.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/>
              <a:t>Продвижение собственных проектов и услуг, привлечение аудитории.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536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554510" cy="615553"/>
          </a:xfrm>
        </p:spPr>
        <p:txBody>
          <a:bodyPr/>
          <a:lstStyle/>
          <a:p>
            <a:pPr algn="ctr"/>
            <a:r>
              <a:rPr lang="ru-RU"/>
              <a:t>Наставники-студенты: вовлечение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164793"/>
            <a:ext cx="10896600" cy="2954655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/>
              <a:t>Выездная школа актива</a:t>
            </a:r>
          </a:p>
          <a:p>
            <a:pPr marL="457200" indent="-457200" algn="just">
              <a:buAutoNum type="arabicPeriod"/>
            </a:pPr>
            <a:r>
              <a:rPr lang="ru-RU"/>
              <a:t>Цифровые флеш-мобы</a:t>
            </a:r>
          </a:p>
          <a:p>
            <a:pPr marL="457200" indent="-457200" algn="just">
              <a:buAutoNum type="arabicPeriod"/>
            </a:pPr>
            <a:r>
              <a:rPr lang="ru-RU"/>
              <a:t>Тренинги</a:t>
            </a:r>
          </a:p>
          <a:p>
            <a:pPr marL="457200" indent="-457200" algn="just">
              <a:buAutoNum type="arabicPeriod"/>
            </a:pPr>
            <a:r>
              <a:rPr lang="ru-RU"/>
              <a:t>Консультирование</a:t>
            </a:r>
          </a:p>
          <a:p>
            <a:pPr marL="457200" indent="-457200" algn="just">
              <a:buAutoNum type="arabicPeriod"/>
            </a:pPr>
            <a:r>
              <a:rPr lang="ru-RU"/>
              <a:t>Разработка контент-плана развития канала в </a:t>
            </a:r>
            <a:r>
              <a:rPr lang="en-US" err="1"/>
              <a:t>Telegrm</a:t>
            </a:r>
            <a:endParaRPr lang="ru-RU"/>
          </a:p>
          <a:p>
            <a:pPr marL="457200" indent="-457200" algn="just">
              <a:buAutoNum type="arabicPeriod"/>
            </a:pPr>
            <a:r>
              <a:rPr lang="ru-RU"/>
              <a:t>Профессионально-образовательные площадки</a:t>
            </a:r>
          </a:p>
          <a:p>
            <a:pPr marL="457200" indent="-457200" algn="just">
              <a:buAutoNum type="arabicPeriod"/>
            </a:pPr>
            <a:r>
              <a:rPr lang="ru-RU"/>
              <a:t>Профессиональные пробы</a:t>
            </a:r>
          </a:p>
          <a:p>
            <a:pPr marL="457200" indent="-457200" algn="just">
              <a:buAutoNum type="arabicPeriod"/>
            </a:pPr>
            <a:r>
              <a:rPr lang="ru-RU"/>
              <a:t>Программа «Обучение служением»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9217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1231106"/>
          </a:xfrm>
        </p:spPr>
        <p:txBody>
          <a:bodyPr/>
          <a:lstStyle/>
          <a:p>
            <a:r>
              <a:rPr lang="ru-RU"/>
              <a:t>Взаимодействие по реализации</a:t>
            </a:r>
            <a:br>
              <a:rPr lang="ru-RU"/>
            </a:b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146" y="1164793"/>
            <a:ext cx="6004560" cy="4739759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rgbClr val="1290AE"/>
              </a:buClr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b="1">
                <a:solidFill>
                  <a:srgbClr val="1290AE"/>
                </a:solidFill>
              </a:rPr>
              <a:t>обучение педагогам  на программе  по организации  наставнической деятельности </a:t>
            </a:r>
            <a:r>
              <a:rPr lang="ru-RU"/>
              <a:t>(тренинги, интерактивы, мастер-классы по коммуникации, супервизии, проектированию и т.д.)</a:t>
            </a:r>
          </a:p>
          <a:p>
            <a:pPr marL="285750" indent="-285750">
              <a:spcBef>
                <a:spcPts val="1200"/>
              </a:spcBef>
              <a:buClr>
                <a:srgbClr val="1290AE"/>
              </a:buClr>
              <a:buFont typeface="Wingdings" pitchFamily="2" charset="2"/>
              <a:buChar char="v"/>
            </a:pPr>
            <a:r>
              <a:rPr lang="ru-RU" b="1">
                <a:solidFill>
                  <a:srgbClr val="1290AE"/>
                </a:solidFill>
              </a:rPr>
              <a:t>Сертификат</a:t>
            </a:r>
            <a:r>
              <a:rPr lang="ru-RU"/>
              <a:t> наставника</a:t>
            </a:r>
          </a:p>
          <a:p>
            <a:pPr marL="285750" indent="-285750">
              <a:spcBef>
                <a:spcPts val="1200"/>
              </a:spcBef>
              <a:buClr>
                <a:srgbClr val="1290AE"/>
              </a:buClr>
              <a:buFont typeface="Wingdings" pitchFamily="2" charset="2"/>
              <a:buChar char="v"/>
            </a:pPr>
            <a:r>
              <a:rPr lang="ru-RU" b="1">
                <a:solidFill>
                  <a:srgbClr val="1290AE"/>
                </a:solidFill>
              </a:rPr>
              <a:t>Профессиональные пробы </a:t>
            </a:r>
            <a:r>
              <a:rPr lang="ru-RU"/>
              <a:t>наставничества                          слицами ОВЗ, стажировки, взаимодействие с иностранными студентами, детьми, преподавателями, медиа…</a:t>
            </a:r>
          </a:p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846FF-4AD7-4CB4-9411-5C0BED8656E9}"/>
              </a:ext>
            </a:extLst>
          </p:cNvPr>
          <p:cNvSpPr txBox="1"/>
          <p:nvPr/>
        </p:nvSpPr>
        <p:spPr>
          <a:xfrm>
            <a:off x="6210706" y="2900371"/>
            <a:ext cx="4838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1290AE"/>
                </a:solidFill>
              </a:rPr>
              <a:t>Главное! </a:t>
            </a:r>
          </a:p>
          <a:p>
            <a:r>
              <a:rPr lang="ru-RU"/>
              <a:t>Мы будем готовы с 1 сентября стать настоящими наставниками для школьников ОВЗ!</a:t>
            </a:r>
          </a:p>
        </p:txBody>
      </p:sp>
    </p:spTree>
    <p:extLst>
      <p:ext uri="{BB962C8B-B14F-4D97-AF65-F5344CB8AC3E}">
        <p14:creationId xmlns:p14="http://schemas.microsoft.com/office/powerpoint/2010/main" val="320263941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11492254" cy="1066800"/>
          </a:xfrm>
        </p:spPr>
        <p:txBody>
          <a:bodyPr/>
          <a:lstStyle/>
          <a:p>
            <a:r>
              <a:rPr lang="ru-RU"/>
              <a:t>Видеоролик</a:t>
            </a:r>
            <a:br>
              <a:rPr lang="ru-RU"/>
            </a:b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86736" y="457200"/>
            <a:ext cx="4218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https://disk.yandex.ru/i/r3h8L2b9BVTNeg</a:t>
            </a:r>
            <a:endParaRPr lang="ru-RU"/>
          </a:p>
        </p:txBody>
      </p:sp>
      <p:pic>
        <p:nvPicPr>
          <p:cNvPr id="1026" name="Picture 2" descr="C:\Users\User\Desktop\лнр, Кондратюк\IMG-20221214-WA0005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05000"/>
            <a:ext cx="5449455" cy="40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лнр, Кондратюк\IMG-20221214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905000"/>
            <a:ext cx="5715000" cy="40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6970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D8D0E-6853-4C83-B683-0E02427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E0D5A9-9F5D-4B17-A76C-343074956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46" y="1164793"/>
            <a:ext cx="6004560" cy="369332"/>
          </a:xfrm>
        </p:spPr>
        <p:txBody>
          <a:bodyPr/>
          <a:lstStyle/>
          <a:p>
            <a:endParaRPr lang="ru-RU" b="1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F1DB10-A87D-49E8-A06B-891E16D6C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81" y="1199429"/>
            <a:ext cx="5548656" cy="5486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A75222-45DD-4569-A780-A8720AA70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3" y="1199428"/>
            <a:ext cx="5737454" cy="48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4468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63930-3DCF-4146-AD9E-9EB97F40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63615B-8952-47AC-9AAA-71755C1B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488" y="1066800"/>
            <a:ext cx="5641766" cy="56932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7DC364-90C4-4730-85FB-98B1206AD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44" y="1148627"/>
            <a:ext cx="5828281" cy="5529551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864953B9-5FA8-461E-9C40-F6DAAE5C2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00749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082CE-62E3-4A4D-9921-05866496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93" y="-152400"/>
            <a:ext cx="11554510" cy="1854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29DC0-39EE-42F1-9E7E-FB111CBB8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69E12A-4525-432C-86D7-B0DA8C4CB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64793"/>
            <a:ext cx="6423254" cy="55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76801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0E658-347C-497F-8BC0-EA5E788F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984885"/>
          </a:xfrm>
        </p:spPr>
        <p:txBody>
          <a:bodyPr/>
          <a:lstStyle/>
          <a:p>
            <a:r>
              <a:rPr lang="ru-RU" sz="3200"/>
              <a:t>Ожидаемые результаты реализации целевой модели</a:t>
            </a:r>
            <a:br>
              <a:rPr lang="ru-RU" sz="3200"/>
            </a:br>
            <a:r>
              <a:rPr lang="ru-RU" sz="3200"/>
              <a:t>наставничества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90DBB9-5178-44F2-B57B-C9CE685AB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46" y="838200"/>
            <a:ext cx="11667108" cy="5170646"/>
          </a:xfrm>
        </p:spPr>
        <p:txBody>
          <a:bodyPr/>
          <a:lstStyle/>
          <a:p>
            <a:r>
              <a:rPr lang="ru-RU"/>
              <a:t>● измеримое улучшение показателей конкретной образовательной организации в</a:t>
            </a:r>
          </a:p>
          <a:p>
            <a:r>
              <a:rPr lang="ru-RU"/>
              <a:t>образовательной, культурной, спортивной и других сферах;</a:t>
            </a:r>
          </a:p>
          <a:p>
            <a:r>
              <a:rPr lang="ru-RU"/>
              <a:t>● рост числа обучающихся, успешно прошедших профориентационные и иные</a:t>
            </a:r>
          </a:p>
          <a:p>
            <a:r>
              <a:rPr lang="ru-RU"/>
              <a:t>мероприятия;</a:t>
            </a:r>
          </a:p>
          <a:p>
            <a:r>
              <a:rPr lang="ru-RU"/>
              <a:t>● улучшение психологического климата в образовательном учреждении как среди</a:t>
            </a:r>
          </a:p>
          <a:p>
            <a:r>
              <a:rPr lang="ru-RU"/>
              <a:t>обучающихся, так и внутри педагогического коллектива, связанное с выстраиванием</a:t>
            </a:r>
          </a:p>
          <a:p>
            <a:r>
              <a:rPr lang="ru-RU"/>
              <a:t>долгосрочных и «экологичных» коммуникаций на основе партнерства;</a:t>
            </a:r>
          </a:p>
          <a:p>
            <a:r>
              <a:rPr lang="ru-RU"/>
              <a:t>● практическая реализация концепции построения индивидуальных образовательных</a:t>
            </a:r>
          </a:p>
          <a:p>
            <a:r>
              <a:rPr lang="ru-RU"/>
              <a:t>траекторий и личностного подхода к  инклюзивному обучению;</a:t>
            </a:r>
          </a:p>
          <a:p>
            <a:r>
              <a:rPr lang="ru-RU"/>
              <a:t>● измеримое улучшение личных показателей эффективности педагогов и сотрудников</a:t>
            </a:r>
          </a:p>
          <a:p>
            <a:r>
              <a:rPr lang="ru-RU"/>
              <a:t>, связанное с развитием гибких навыков и метакомпетенций;</a:t>
            </a:r>
          </a:p>
          <a:p>
            <a:r>
              <a:rPr lang="ru-RU"/>
              <a:t>● Определение конкретных задач, решаемых с помощью программы наставничества,</a:t>
            </a:r>
          </a:p>
          <a:p>
            <a:r>
              <a:rPr lang="ru-RU"/>
              <a:t>остается за администрацией образовательной организации, исходя из актуальных запросов обучающихся / педагогов, образовательной организации и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2842154409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6200"/>
            <a:ext cx="11811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9657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2E78-D520-4FF8-865D-43E8BA85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615553"/>
          </a:xfrm>
        </p:spPr>
        <p:txBody>
          <a:bodyPr/>
          <a:lstStyle/>
          <a:p>
            <a:r>
              <a:rPr lang="ru-RU"/>
              <a:t>ВЫЗОВЫ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17D3D2-72F5-4D1E-815A-4CE85DEB1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46" y="1164793"/>
            <a:ext cx="11452454" cy="4801314"/>
          </a:xfrm>
        </p:spPr>
        <p:txBody>
          <a:bodyPr/>
          <a:lstStyle/>
          <a:p>
            <a:pPr marL="0" marR="0" lvl="0" indent="540385" algn="just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Запрос на новое качество образования определен 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Указом Президента В. В. Путина, в части достижения стратегической 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цели образования по вхождению Российской Федерации в число десяти ведущих стран мира 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по качеству общего образования. 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- 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Решение общественных задач через совместную проектную деятельность обучающихся, НКО, государства и бизнеса. 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Программа «Обучение служением» способствует достижению пункта 1б Указа Президента Российской Федерации от 7 мая 2024 года № 309 «О национальных целях развития о Российской Федерации на период до 2030 года и на перспективу до 2036 года» о «реализации потенциала каждого человека, развитии его талантов, воспитании патриотичной и социально ответственной личности. 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необходимы модели  наставничества которые учитывают положительный отечественный ресурс и  современные вызовы трансформации общества. 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Наставничество направленно  на подготовку молодого поколения к жизни в быстро меняющемся мире.  Обусловленными становятся и новые требования к результатам образования (запрос на массовость креативных компетенций  и на массовую адаптивность к новым условиям, смыслообразование и мотивация, интерес, склонности обучающихся рассматриваются как ресурс). 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0849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E3DDB-D6BB-4909-A309-DAD8CB01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615553"/>
          </a:xfrm>
        </p:spPr>
        <p:txBody>
          <a:bodyPr/>
          <a:lstStyle/>
          <a:p>
            <a:r>
              <a:rPr lang="ru-RU"/>
              <a:t>ПРОБЛЕМА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3BADD5-4ED0-46DF-91BA-6D47170B0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46" y="533400"/>
            <a:ext cx="10614254" cy="2215991"/>
          </a:xfrm>
        </p:spPr>
        <p:txBody>
          <a:bodyPr/>
          <a:lstStyle/>
          <a:p>
            <a:pPr indent="895350" algn="just"/>
            <a:r>
              <a:rPr lang="ru-RU"/>
              <a:t>Возникает проблема –</a:t>
            </a:r>
            <a:r>
              <a:rPr lang="ru-RU">
                <a:solidFill>
                  <a:srgbClr val="FF0000"/>
                </a:solidFill>
              </a:rPr>
              <a:t>учитель</a:t>
            </a:r>
            <a:r>
              <a:rPr lang="ru-RU"/>
              <a:t> </a:t>
            </a:r>
            <a:r>
              <a:rPr lang="ru-RU">
                <a:solidFill>
                  <a:srgbClr val="FF0000"/>
                </a:solidFill>
              </a:rPr>
              <a:t>способен ли обеспечить достижение обучающимися новых образовательных результатов в поликультурной инклюзивной среде?</a:t>
            </a:r>
            <a:r>
              <a:rPr lang="ru-RU"/>
              <a:t> Возможно ли, не используя новые технологии обучения, достичь новых результатов образования? Какие новые технологии в работе учителя актуальны и мотивируют его на непрерывное профессиональное развитие и  социальное служение? </a:t>
            </a:r>
          </a:p>
        </p:txBody>
      </p:sp>
    </p:spTree>
    <p:extLst>
      <p:ext uri="{BB962C8B-B14F-4D97-AF65-F5344CB8AC3E}">
        <p14:creationId xmlns:p14="http://schemas.microsoft.com/office/powerpoint/2010/main" val="249470518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615553"/>
          </a:xfrm>
        </p:spPr>
        <p:txBody>
          <a:bodyPr/>
          <a:lstStyle/>
          <a:p>
            <a:pPr algn="ctr"/>
            <a:r>
              <a:rPr lang="ru-RU"/>
              <a:t>Наставничество как педагогический феномен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3400" y="1507933"/>
            <a:ext cx="7658506" cy="2092881"/>
          </a:xfrm>
        </p:spPr>
        <p:txBody>
          <a:bodyPr/>
          <a:lstStyle/>
          <a:p>
            <a:pPr marR="0" algn="l"/>
            <a:r>
              <a:rPr lang="ru-RU" sz="3200">
                <a:solidFill>
                  <a:srgbClr val="000000"/>
                </a:solidFill>
              </a:rPr>
              <a:t>Вторая половина XIX века — в основе общения наставника и наставляемого — духовная составляющая</a:t>
            </a:r>
            <a:endParaRPr lang="en-US" sz="3200">
              <a:solidFill>
                <a:srgbClr val="000000"/>
              </a:solidFill>
            </a:endParaRPr>
          </a:p>
          <a:p>
            <a:pPr marR="0" algn="l"/>
            <a:endParaRPr lang="ru-RU" sz="1600">
              <a:solidFill>
                <a:prstClr val="black"/>
              </a:solidFill>
              <a:latin typeface="Arial Unicode MS"/>
            </a:endParaRPr>
          </a:p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0668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612020"/>
            <a:ext cx="219992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361202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/>
              </a:rPr>
              <a:t>На современном этапе - наставничество – универсальная технология передачи опыта, знаний, формирования навыков, компетенций, метакомпетенций и ценностей через неформальное, взаимообогащающее общение, основанное на доверии и партнерстве, нравственной деятельности</a:t>
            </a:r>
            <a:endParaRPr lang="ru-RU" sz="2800">
              <a:solidFill>
                <a:prstClr val="black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1994798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1231106"/>
          </a:xfrm>
        </p:spPr>
        <p:txBody>
          <a:bodyPr/>
          <a:lstStyle/>
          <a:p>
            <a:pPr algn="ctr"/>
            <a:r>
              <a:rPr lang="ru-RU"/>
              <a:t>Идеи наставничества в педагогическом наследии                  К.Д. Ушинского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146" y="1164793"/>
            <a:ext cx="5661254" cy="3939540"/>
          </a:xfrm>
        </p:spPr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pPr algn="ctr"/>
            <a:r>
              <a:rPr lang="ru-RU" sz="3200"/>
              <a:t>НАСТАВНИЧЕСТВО – фактор смыслообразования через духовно-нравственное воспитание,  профессиональное</a:t>
            </a:r>
          </a:p>
          <a:p>
            <a:pPr algn="ctr"/>
            <a:r>
              <a:rPr lang="ru-RU" sz="3200"/>
              <a:t>становление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1696570"/>
            <a:ext cx="4343401" cy="453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47303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СПЕЦИФИКА  НАСТАВНИЧЕСКОГО </a:t>
            </a:r>
            <a:br>
              <a:rPr lang="ru-RU"/>
            </a:br>
            <a:r>
              <a:rPr lang="ru-RU"/>
              <a:t>ВЗАИМОДЕЙСТВИЯ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146" y="1164793"/>
            <a:ext cx="7032854" cy="5047536"/>
          </a:xfrm>
        </p:spPr>
        <p:txBody>
          <a:bodyPr/>
          <a:lstStyle/>
          <a:p>
            <a:endParaRPr lang="ru-RU"/>
          </a:p>
          <a:p>
            <a:pPr marL="628650" indent="-93663"/>
            <a:endParaRPr lang="ru-RU" sz="1600"/>
          </a:p>
          <a:p>
            <a:pPr marL="176213" indent="544513" algn="just"/>
            <a:r>
              <a:rPr lang="ru-RU"/>
              <a:t>Наставничество представляется универсальной моделью построения отношений внутри любой образовательной организации как </a:t>
            </a:r>
            <a:r>
              <a:rPr lang="ru-RU">
                <a:solidFill>
                  <a:srgbClr val="FF0000"/>
                </a:solidFill>
              </a:rPr>
              <a:t>технология интенсивного развития личности, </a:t>
            </a:r>
            <a:r>
              <a:rPr lang="ru-RU"/>
              <a:t>передачи опыта и знаний, формирования навыков, компетенций, метакомпетенций и ценностей. Наставник способен стать для наставляемого человеком, который окажет комплексную поддержку на пути социализации, взросления, поиске индивидуальных жизненных целей и путей их достижения, в раскрытии потенциала и возможностей саморазвития и профориентации</a:t>
            </a:r>
          </a:p>
        </p:txBody>
      </p:sp>
      <p:pic>
        <p:nvPicPr>
          <p:cNvPr id="5122" name="Picture 2" descr="C:\Users\User\Desktop\lar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1152604"/>
            <a:ext cx="3581400" cy="433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1776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1661993"/>
          </a:xfrm>
        </p:spPr>
        <p:txBody>
          <a:bodyPr/>
          <a:lstStyle/>
          <a:p>
            <a:pPr algn="ctr"/>
            <a:r>
              <a:rPr lang="ru-RU" sz="3600"/>
              <a:t>ОТЛИЧИТЕЛЬНАЯ ОСОБЕННОСТЬ НАСТАВНИЧЕСКОЙ</a:t>
            </a:r>
            <a:br>
              <a:rPr lang="ru-RU" sz="3600"/>
            </a:br>
            <a:r>
              <a:rPr lang="ru-RU" sz="3600"/>
              <a:t>И ВОСПИТАТЕЛЬНОЙ ДЕЯТЕЛЬНОСТИ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146" y="1164793"/>
            <a:ext cx="6004560" cy="4985980"/>
          </a:xfrm>
        </p:spPr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pPr marR="0" indent="534988" algn="l"/>
            <a:r>
              <a:rPr lang="ru-RU" sz="2800">
                <a:solidFill>
                  <a:srgbClr val="000000"/>
                </a:solidFill>
              </a:rPr>
              <a:t>«Наставническая и воспитательная деятельность, может быть более, чем какая либо другая, нуждается в </a:t>
            </a:r>
            <a:r>
              <a:rPr lang="ru-RU" sz="2800">
                <a:solidFill>
                  <a:srgbClr val="FF0000"/>
                </a:solidFill>
              </a:rPr>
              <a:t>постоянном одушевлении</a:t>
            </a:r>
            <a:r>
              <a:rPr lang="ru-RU" sz="2800">
                <a:solidFill>
                  <a:srgbClr val="000000"/>
                </a:solidFill>
              </a:rPr>
              <a:t>»</a:t>
            </a:r>
          </a:p>
          <a:p>
            <a:pPr indent="534988"/>
            <a:r>
              <a:rPr lang="ru-RU" sz="2800" b="1"/>
              <a:t>«НИКАКАЯ ДИДАКТИКА И НИКАКОЙ УЧЕБНИК НЕ МОГУТ ЗАМЕНИТЬ НАСТАВНИКА: ОНИ ТОЛЬКО ОБЛЕГЧАЮТ ЕМУ ТРУД»</a:t>
            </a:r>
          </a:p>
        </p:txBody>
      </p:sp>
      <p:pic>
        <p:nvPicPr>
          <p:cNvPr id="1026" name="Picture 2" descr="C:\Users\User\Desktop\images_zamsem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3355" y="1676401"/>
            <a:ext cx="5029200" cy="49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399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3BD5E-D1D6-495A-BB3A-C71079A4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4" y="15621"/>
            <a:ext cx="11554510" cy="615553"/>
          </a:xfrm>
        </p:spPr>
        <p:txBody>
          <a:bodyPr/>
          <a:lstStyle/>
          <a:p>
            <a:r>
              <a:rPr lang="ru-RU"/>
              <a:t>НАСТАВНИЧЕСТВО В СПО ПОЗВОЛЯЕТ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E6DCA-7D09-41ED-9CC1-539203935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46" y="762000"/>
            <a:ext cx="11452454" cy="6093976"/>
          </a:xfrm>
        </p:spPr>
        <p:txBody>
          <a:bodyPr/>
          <a:lstStyle/>
          <a:p>
            <a:r>
              <a:rPr lang="ru-RU" sz="1800">
                <a:solidFill>
                  <a:srgbClr val="FF0000"/>
                </a:solidFill>
              </a:rPr>
              <a:t>Индивидуальная поддержка и адаптация:</a:t>
            </a:r>
          </a:p>
          <a:p>
            <a:r>
              <a:rPr lang="ru-RU" sz="1800"/>
              <a:t>Наставничество позволяет обеспечить индивидуальный подход к каждому обучающемуся, учитывая его уникальные потребности и способности.Наставники могут помочь в адаптации учебного материала и образовательной среды, что способствует более эффективному обучению.</a:t>
            </a:r>
          </a:p>
          <a:p>
            <a:r>
              <a:rPr lang="ru-RU" sz="1800">
                <a:solidFill>
                  <a:srgbClr val="FF0000"/>
                </a:solidFill>
              </a:rPr>
              <a:t>Психологическая поддержка:</a:t>
            </a:r>
          </a:p>
          <a:p>
            <a:r>
              <a:rPr lang="ru-RU" sz="1800"/>
              <a:t>Наставники могут оказывать эмоциональную и психологическую поддержку, помогая студентам с ОВЗ преодолевать трудности и повышая их уверенность в себе. Создание доверительных отношений между наставником и студентом способствует лучшему восприятию учебного процесса.</a:t>
            </a:r>
          </a:p>
          <a:p>
            <a:r>
              <a:rPr lang="ru-RU" sz="1800">
                <a:solidFill>
                  <a:srgbClr val="FF0000"/>
                </a:solidFill>
              </a:rPr>
              <a:t>Развитие профессиональных навыков:</a:t>
            </a:r>
          </a:p>
          <a:p>
            <a:r>
              <a:rPr lang="ru-RU" sz="1800"/>
              <a:t>Наставники могут делиться своими знаниями и опытом, помогая студентам развивать необходимые профессиональные навыки и компетенции.</a:t>
            </a:r>
          </a:p>
          <a:p>
            <a:r>
              <a:rPr lang="ru-RU" sz="1800"/>
              <a:t>Наставничество способствует формированию практических навыков, что особенно важно для успешной интеграции в профессиональную среду.</a:t>
            </a:r>
          </a:p>
          <a:p>
            <a:r>
              <a:rPr lang="ru-RU" sz="1800">
                <a:solidFill>
                  <a:srgbClr val="FF0000"/>
                </a:solidFill>
              </a:rPr>
              <a:t>Социальная интеграция:</a:t>
            </a:r>
          </a:p>
          <a:p>
            <a:r>
              <a:rPr lang="ru-RU" sz="1800"/>
              <a:t>Наставничество способствует социальной интеграции лиц с ОВЗ в учебный коллектив, что помогает разрушить стереотипы и предвзятости.</a:t>
            </a:r>
          </a:p>
          <a:p>
            <a:r>
              <a:rPr lang="ru-RU" sz="1800"/>
              <a:t>Наставники могут организовывать совместные мероприятия и проекты, способствующие взаимодействию и обмену опытом между всеми студентами.</a:t>
            </a:r>
          </a:p>
          <a:p>
            <a:r>
              <a:rPr lang="ru-RU" sz="1800">
                <a:solidFill>
                  <a:srgbClr val="FF0000"/>
                </a:solidFill>
              </a:rPr>
              <a:t>Мониторинг и оценка прогресса:</a:t>
            </a:r>
          </a:p>
          <a:p>
            <a:r>
              <a:rPr lang="ru-RU" sz="1800"/>
              <a:t>Наставники могут следить за учебными достижениями и прогрессом студентов, предоставляя обратную связь и рекомендации по улучшению.</a:t>
            </a:r>
          </a:p>
          <a:p>
            <a:r>
              <a:rPr lang="ru-RU" sz="1800"/>
              <a:t>Это позволяет своевременно выявлять проблемы и корректировать образовательные стратегии.</a:t>
            </a:r>
          </a:p>
        </p:txBody>
      </p:sp>
    </p:spTree>
    <p:extLst>
      <p:ext uri="{BB962C8B-B14F-4D97-AF65-F5344CB8AC3E}">
        <p14:creationId xmlns:p14="http://schemas.microsoft.com/office/powerpoint/2010/main" val="177644940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132</Paragraphs>
  <Slides>28</Slides>
  <Notes>1</Notes>
  <TotalTime>494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5">
      <vt:lpstr>Arial</vt:lpstr>
      <vt:lpstr>Calibri</vt:lpstr>
      <vt:lpstr>Times New Roman</vt:lpstr>
      <vt:lpstr>Calibri Light</vt:lpstr>
      <vt:lpstr>Arial Unicode MS</vt:lpstr>
      <vt:lpstr>Wingdings</vt:lpstr>
      <vt:lpstr>Office Theme</vt:lpstr>
      <vt:lpstr>Федеральное государственное бюджетное образовательноеучреждение высшего образования «Красноярский государственный педагогический университет им. В.П. Астафьева»</vt:lpstr>
      <vt:lpstr>ПРОБЛЕМЫ ПРОФЕССИОНАЛЬНОГО ОБУЧЕНИЕ ЛИЦ ОВЗ</vt:lpstr>
      <vt:lpstr>ВЫЗОВЫ</vt:lpstr>
      <vt:lpstr>ПРОБЛЕМА</vt:lpstr>
      <vt:lpstr>Наставничество как педагогический феномен</vt:lpstr>
      <vt:lpstr>Идеи наставничества в педагогическом наследии                  К.Д. Ушинского</vt:lpstr>
      <vt:lpstr>СПЕЦИФИКА  НАСТАВНИЧЕСКОГО ВЗАИМОДЕЙСТВИЯ</vt:lpstr>
      <vt:lpstr>ОТЛИЧИТЕЛЬНАЯ ОСОБЕННОСТЬ НАСТАВНИЧЕСКОЙИ ВОСПИТАТЕЛЬНОЙ ДЕЯТЕЛЬНОСТИ</vt:lpstr>
      <vt:lpstr>НАСТАВНИЧЕСТВО В СПО ПОЗВОЛЯЕТ</vt:lpstr>
      <vt:lpstr>ПОРТРЕТ НАСТАВЛЯЕМОГОподросток, который </vt:lpstr>
      <vt:lpstr>НАСТАВНИЧЕСТВО В СОВРЕМЕННЫХ УСЛОВИЯХ</vt:lpstr>
      <vt:lpstr>PowerPoint Presentation</vt:lpstr>
      <vt:lpstr>Основная идея</vt:lpstr>
      <vt:lpstr>Что дает технология наставничества:</vt:lpstr>
      <vt:lpstr>Наши ресурсы</vt:lpstr>
      <vt:lpstr>PowerPoint Presentation</vt:lpstr>
      <vt:lpstr>Наставничество  первокурсников</vt:lpstr>
      <vt:lpstr>наставничество для обучающихся, для которых русский язык не является родным</vt:lpstr>
      <vt:lpstr>наставничество для инклюзивного образования</vt:lpstr>
      <vt:lpstr>цифровое наставничество</vt:lpstr>
      <vt:lpstr>Наставники-студенты: вовлечение</vt:lpstr>
      <vt:lpstr>Взаимодействие по реализации</vt:lpstr>
      <vt:lpstr>Видеоролик</vt:lpstr>
      <vt:lpstr>PowerPoint Presentation</vt:lpstr>
      <vt:lpstr>PowerPoint Presentation</vt:lpstr>
      <vt:lpstr>PowerPoint Presentation</vt:lpstr>
      <vt:lpstr>Ожидаемые результаты реализации целевой моделинаставничества 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Katya</dc:creator>
  <cp:lastModifiedBy>Дом</cp:lastModifiedBy>
  <cp:revision>72</cp:revision>
  <cp:lastPrinted>2023-02-15T04:51:56.000</cp:lastPrinted>
  <dcterms:created xsi:type="dcterms:W3CDTF">2023-02-15T02:55:07Z</dcterms:created>
  <dcterms:modified xsi:type="dcterms:W3CDTF">2025-01-29T01:01:40Z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reated">
    <vt:filetime>2021-11-11T00:00:00Z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2023-02-15T00:00:00Z</vt:filetime>
  </property>
</Properties>
</file>