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57" r:id="rId4"/>
    <p:sldId id="258" r:id="rId5"/>
    <p:sldId id="260" r:id="rId6"/>
    <p:sldId id="261" r:id="rId7"/>
    <p:sldId id="262" r:id="rId8"/>
    <p:sldId id="263" r:id="rId9"/>
    <p:sldId id="264" r:id="rId10"/>
    <p:sldId id="265" r:id="rId11"/>
    <p:sldId id="266" r:id="rId12"/>
    <p:sldId id="269" r:id="rId13"/>
    <p:sldId id="268" r:id="rId14"/>
    <p:sldId id="267" r:id="rId15"/>
    <p:sldId id="270"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5" d="100"/>
          <a:sy n="95" d="100"/>
        </p:scale>
        <p:origin x="163"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ru-RU"/>
              <a:t>Образец заголовка</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1/29/2026</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ru-RU"/>
              <a:t>Вставка рисунка</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1/29/2026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ru-RU"/>
              <a:t>Образец заголовка</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1/29/2026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ru-RU"/>
              <a:t>Образец заголовка</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1/29/2026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ru-RU"/>
              <a:t>Образец заголовка</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1/29/2026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ru-RU"/>
              <a:t>Образец заголовка</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t>1/29/2026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ru-RU"/>
              <a:t>Образец заголовка</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ru-RU"/>
              <a:t>Вставка рисунка</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ru-RU"/>
              <a:t>Вставка рисунка</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ru-RU"/>
              <a:t>Вставка рисунка</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t>1/29/2026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ru-RU"/>
              <a:t>Образец заголовка</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8A87A34-81AB-432B-8DAE-1953F412C126}" type="datetimeFigureOut">
              <a:rPr lang="en-US" dirty="0"/>
              <a:t>1/29/2026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41410" y="3073397"/>
            <a:ext cx="4878391" cy="271780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0" y="3073397"/>
            <a:ext cx="4875210" cy="271780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1/29/2026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1/29/2026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1/29/2026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1/29/2026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1/29/2026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1/29/2026</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vk.com/licenkoof" TargetMode="Externa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vk.com/licenkoof" TargetMode="Externa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4D5777C-2BE3-B40E-D8F5-0C369B99CC48}"/>
              </a:ext>
            </a:extLst>
          </p:cNvPr>
          <p:cNvSpPr>
            <a:spLocks noGrp="1"/>
          </p:cNvSpPr>
          <p:nvPr>
            <p:ph type="ctrTitle"/>
          </p:nvPr>
        </p:nvSpPr>
        <p:spPr>
          <a:xfrm>
            <a:off x="1700212" y="1310105"/>
            <a:ext cx="8791575" cy="1472616"/>
          </a:xfrm>
        </p:spPr>
        <p:txBody>
          <a:bodyPr>
            <a:normAutofit/>
          </a:bodyPr>
          <a:lstStyle/>
          <a:p>
            <a:pPr algn="ctr"/>
            <a:r>
              <a:rPr lang="ru-RU" sz="7200" b="1" dirty="0"/>
              <a:t>ВЫДЫХАЙ!</a:t>
            </a:r>
          </a:p>
        </p:txBody>
      </p:sp>
      <p:sp>
        <p:nvSpPr>
          <p:cNvPr id="3" name="Подзаголовок 2">
            <a:extLst>
              <a:ext uri="{FF2B5EF4-FFF2-40B4-BE49-F238E27FC236}">
                <a16:creationId xmlns:a16="http://schemas.microsoft.com/office/drawing/2014/main" id="{0D7B2930-1A64-23FA-CED1-100C109E64FE}"/>
              </a:ext>
            </a:extLst>
          </p:cNvPr>
          <p:cNvSpPr>
            <a:spLocks noGrp="1"/>
          </p:cNvSpPr>
          <p:nvPr>
            <p:ph type="subTitle" idx="1"/>
          </p:nvPr>
        </p:nvSpPr>
        <p:spPr>
          <a:xfrm>
            <a:off x="1972677" y="3265153"/>
            <a:ext cx="8791575" cy="1655762"/>
          </a:xfrm>
        </p:spPr>
        <p:txBody>
          <a:bodyPr>
            <a:normAutofit/>
          </a:bodyPr>
          <a:lstStyle/>
          <a:p>
            <a:pPr algn="ctr"/>
            <a:r>
              <a:rPr lang="ru-RU" sz="3000" b="1" dirty="0"/>
              <a:t>ПРАКТИКИ </a:t>
            </a:r>
          </a:p>
          <a:p>
            <a:pPr algn="ctr"/>
            <a:r>
              <a:rPr lang="ru-RU" sz="3000" b="1" dirty="0"/>
              <a:t>ДЛЯ ЭМОЦИОНАЛЬНОЙ СТАБИЛИЗАЦИИ </a:t>
            </a:r>
          </a:p>
          <a:p>
            <a:pPr algn="ctr"/>
            <a:endParaRPr lang="ru-RU" sz="8000" b="1" dirty="0"/>
          </a:p>
          <a:p>
            <a:pPr algn="ctr"/>
            <a:endParaRPr lang="ru-RU" sz="8000" b="1" dirty="0"/>
          </a:p>
          <a:p>
            <a:pPr algn="ctr"/>
            <a:endParaRPr lang="ru-RU" sz="8000" b="1" dirty="0"/>
          </a:p>
          <a:p>
            <a:endParaRPr lang="ru-RU" dirty="0"/>
          </a:p>
        </p:txBody>
      </p:sp>
    </p:spTree>
    <p:extLst>
      <p:ext uri="{BB962C8B-B14F-4D97-AF65-F5344CB8AC3E}">
        <p14:creationId xmlns:p14="http://schemas.microsoft.com/office/powerpoint/2010/main" val="28302070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0D7B2930-1A64-23FA-CED1-100C109E64FE}"/>
              </a:ext>
            </a:extLst>
          </p:cNvPr>
          <p:cNvSpPr>
            <a:spLocks noGrp="1"/>
          </p:cNvSpPr>
          <p:nvPr>
            <p:ph type="subTitle" idx="1"/>
          </p:nvPr>
        </p:nvSpPr>
        <p:spPr>
          <a:xfrm>
            <a:off x="2041358" y="160421"/>
            <a:ext cx="9537031" cy="6035842"/>
          </a:xfrm>
        </p:spPr>
        <p:txBody>
          <a:bodyPr>
            <a:noAutofit/>
          </a:bodyPr>
          <a:lstStyle/>
          <a:p>
            <a:pPr indent="450215" algn="ctr">
              <a:lnSpc>
                <a:spcPct val="150000"/>
              </a:lnSpc>
            </a:pPr>
            <a:r>
              <a:rPr lang="ru-RU" sz="16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Дыхание Океана</a:t>
            </a:r>
            <a:endParaRPr lang="ru-RU" sz="1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indent="450215" algn="just">
              <a:lnSpc>
                <a:spcPct val="150000"/>
              </a:lnSpc>
            </a:pPr>
            <a:r>
              <a:rPr lang="ru-RU" sz="15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Слегка откройте рот и начните совершать длинные, медленные, глубокие вдохи и выдохи через рот.</a:t>
            </a:r>
            <a:endParaRPr lang="ru-RU" sz="15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indent="450215" algn="just">
              <a:lnSpc>
                <a:spcPct val="150000"/>
              </a:lnSpc>
            </a:pPr>
            <a:r>
              <a:rPr lang="ru-RU" sz="15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Вдыхая через рот, почувствуйте заднюю часть горла, где прохладный воздух соприкасается с горлом и языком. Теперь осторожно сожмите мышцы в области надгортанника, слегка приподняв заднюю часть языка вверх и назад.</a:t>
            </a:r>
            <a:endParaRPr lang="ru-RU" sz="15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indent="450215" algn="just">
              <a:lnSpc>
                <a:spcPct val="150000"/>
              </a:lnSpc>
            </a:pPr>
            <a:r>
              <a:rPr lang="ru-RU" sz="15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Когда вы сжимаете эти мышцы и выдыхаете, это создает эффект «туманного дыхания», похожий на то, когда вы дышите на стекла солнцезащитных очков, чтобы потом их очистить. При этом вы также замечаете, что производите звук, похожий на белый шум.</a:t>
            </a:r>
            <a:endParaRPr lang="ru-RU" sz="15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indent="450215" algn="just">
              <a:lnSpc>
                <a:spcPct val="150000"/>
              </a:lnSpc>
            </a:pPr>
            <a:r>
              <a:rPr lang="ru-RU" sz="15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Теперь, все еще сжимая надгортанник, пока вы дышите через диафрагму, мягко закройте рот и продолжайте дышать носом. При этом будет получаться звук, похожий на шум океана (отсюда и название упражнения), это также поможет вам выдыхать медленнее.</a:t>
            </a:r>
            <a:endParaRPr lang="ru-RU" sz="15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indent="450215" algn="just">
              <a:lnSpc>
                <a:spcPct val="150000"/>
              </a:lnSpc>
            </a:pPr>
            <a:r>
              <a:rPr lang="ru-RU" sz="15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Продолжайте выполнять «Дыхание океана» (до 5 минут), обращая внимание на телесные ощущения от упражнения и звука вашего дыхания.</a:t>
            </a:r>
            <a:endParaRPr lang="ru-RU" sz="15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540218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0D7B2930-1A64-23FA-CED1-100C109E64FE}"/>
              </a:ext>
            </a:extLst>
          </p:cNvPr>
          <p:cNvSpPr>
            <a:spLocks noGrp="1"/>
          </p:cNvSpPr>
          <p:nvPr>
            <p:ph type="subTitle" idx="1"/>
          </p:nvPr>
        </p:nvSpPr>
        <p:spPr>
          <a:xfrm>
            <a:off x="5542546" y="160420"/>
            <a:ext cx="6481011" cy="6481011"/>
          </a:xfrm>
        </p:spPr>
        <p:txBody>
          <a:bodyPr>
            <a:noAutofit/>
          </a:bodyPr>
          <a:lstStyle/>
          <a:p>
            <a:pPr indent="450215" algn="ctr">
              <a:lnSpc>
                <a:spcPct val="150000"/>
              </a:lnSpc>
            </a:pPr>
            <a:r>
              <a:rPr lang="ru-RU" sz="18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Дыхание </a:t>
            </a:r>
            <a:r>
              <a:rPr lang="ru-RU" sz="1800" kern="100" dirty="0">
                <a:solidFill>
                  <a:schemeClr val="tx1"/>
                </a:solidFill>
                <a:latin typeface="Times New Roman" panose="02020603050405020304" pitchFamily="18" charset="0"/>
                <a:ea typeface="Aptos" panose="020B0004020202020204" pitchFamily="34" charset="0"/>
                <a:cs typeface="Times New Roman" panose="02020603050405020304" pitchFamily="18" charset="0"/>
              </a:rPr>
              <a:t>н</a:t>
            </a:r>
            <a:r>
              <a:rPr lang="ru-RU" sz="18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а счет пять </a:t>
            </a:r>
          </a:p>
          <a:p>
            <a:pPr indent="450215" algn="just">
              <a:lnSpc>
                <a:spcPct val="150000"/>
              </a:lnSpc>
            </a:pPr>
            <a:r>
              <a:rPr lang="ru-RU" sz="18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Медленно и глубоко вдохните, считая до пяти. Затем задержите дыхание, считая до пяти в том же темпе. Наконец, начните медленно и полностью выдыхать, считая до пяти. </a:t>
            </a:r>
          </a:p>
          <a:p>
            <a:pPr indent="450215" algn="just">
              <a:lnSpc>
                <a:spcPct val="150000"/>
              </a:lnSpc>
              <a:spcAft>
                <a:spcPts val="800"/>
              </a:spcAft>
            </a:pPr>
            <a:r>
              <a:rPr lang="ru-RU" sz="18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На каждом вдохе мысленно рисуйте линию, движущуюся вверх и влево.</a:t>
            </a:r>
            <a:endParaRPr lang="ru-RU" sz="1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indent="450215" algn="just">
              <a:lnSpc>
                <a:spcPct val="150000"/>
              </a:lnSpc>
              <a:spcAft>
                <a:spcPts val="800"/>
              </a:spcAft>
            </a:pPr>
            <a:r>
              <a:rPr lang="ru-RU" sz="18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Задерживая дыхание, представляйте линию, идущую горизонтально слева направо.</a:t>
            </a:r>
            <a:endParaRPr lang="ru-RU" sz="1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indent="450215" algn="just">
              <a:lnSpc>
                <a:spcPct val="150000"/>
              </a:lnSpc>
              <a:spcAft>
                <a:spcPts val="800"/>
              </a:spcAft>
            </a:pPr>
            <a:r>
              <a:rPr lang="ru-RU" sz="18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На выдохе воображайте линию, движущуюся вниз и влево вплоть до точки, где она начиналась.</a:t>
            </a:r>
            <a:endParaRPr lang="ru-RU" sz="1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indent="450215" algn="just">
              <a:lnSpc>
                <a:spcPct val="150000"/>
              </a:lnSpc>
            </a:pPr>
            <a:endParaRPr lang="ru-RU" sz="1800" kern="100" dirty="0">
              <a:effectLst/>
              <a:latin typeface="Aptos" panose="020B0004020202020204" pitchFamily="34" charset="0"/>
              <a:ea typeface="Aptos" panose="020B0004020202020204" pitchFamily="34" charset="0"/>
              <a:cs typeface="Times New Roman" panose="02020603050405020304" pitchFamily="18" charset="0"/>
            </a:endParaRPr>
          </a:p>
          <a:p>
            <a:pPr indent="450215" algn="ctr">
              <a:lnSpc>
                <a:spcPct val="150000"/>
              </a:lnSpc>
            </a:pPr>
            <a:endParaRPr lang="ru-RU" sz="1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Рисунок 3">
            <a:extLst>
              <a:ext uri="{FF2B5EF4-FFF2-40B4-BE49-F238E27FC236}">
                <a16:creationId xmlns:a16="http://schemas.microsoft.com/office/drawing/2014/main" id="{D0DF99B7-3122-0D3A-058B-5BB25F3318A5}"/>
              </a:ext>
            </a:extLst>
          </p:cNvPr>
          <p:cNvPicPr>
            <a:picLocks noChangeAspect="1"/>
          </p:cNvPicPr>
          <p:nvPr/>
        </p:nvPicPr>
        <p:blipFill>
          <a:blip r:embed="rId2"/>
          <a:stretch>
            <a:fillRect/>
          </a:stretch>
        </p:blipFill>
        <p:spPr>
          <a:xfrm>
            <a:off x="0" y="1509099"/>
            <a:ext cx="5325980" cy="3839802"/>
          </a:xfrm>
          <a:prstGeom prst="rect">
            <a:avLst/>
          </a:prstGeom>
        </p:spPr>
      </p:pic>
    </p:spTree>
    <p:extLst>
      <p:ext uri="{BB962C8B-B14F-4D97-AF65-F5344CB8AC3E}">
        <p14:creationId xmlns:p14="http://schemas.microsoft.com/office/powerpoint/2010/main" val="3843062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0D7B2930-1A64-23FA-CED1-100C109E64FE}"/>
              </a:ext>
            </a:extLst>
          </p:cNvPr>
          <p:cNvSpPr>
            <a:spLocks noGrp="1"/>
          </p:cNvSpPr>
          <p:nvPr>
            <p:ph type="subTitle" idx="1"/>
          </p:nvPr>
        </p:nvSpPr>
        <p:spPr>
          <a:xfrm>
            <a:off x="1953126" y="617621"/>
            <a:ext cx="9537031" cy="6035842"/>
          </a:xfrm>
        </p:spPr>
        <p:txBody>
          <a:bodyPr>
            <a:noAutofit/>
          </a:bodyPr>
          <a:lstStyle/>
          <a:p>
            <a:pPr indent="450215" algn="ctr">
              <a:lnSpc>
                <a:spcPct val="150000"/>
              </a:lnSpc>
            </a:pPr>
            <a:r>
              <a:rPr lang="ru-RU" sz="18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Дыхание </a:t>
            </a:r>
            <a:r>
              <a:rPr lang="ru-RU" sz="1800" kern="100" dirty="0">
                <a:solidFill>
                  <a:schemeClr val="tx1"/>
                </a:solidFill>
                <a:latin typeface="Times New Roman" panose="02020603050405020304" pitchFamily="18" charset="0"/>
                <a:ea typeface="Aptos" panose="020B0004020202020204" pitchFamily="34" charset="0"/>
                <a:cs typeface="Times New Roman" panose="02020603050405020304" pitchFamily="18" charset="0"/>
              </a:rPr>
              <a:t> 5 – 5 – 8 – 2</a:t>
            </a:r>
          </a:p>
          <a:p>
            <a:pPr indent="450215" algn="ctr">
              <a:lnSpc>
                <a:spcPct val="150000"/>
              </a:lnSpc>
            </a:pPr>
            <a:endParaRPr lang="ru-RU" sz="1800" kern="100" dirty="0">
              <a:solidFill>
                <a:schemeClr val="tx1"/>
              </a:solidFill>
              <a:latin typeface="Times New Roman" panose="02020603050405020304" pitchFamily="18" charset="0"/>
              <a:ea typeface="Aptos" panose="020B0004020202020204" pitchFamily="34" charset="0"/>
              <a:cs typeface="Times New Roman" panose="02020603050405020304" pitchFamily="18" charset="0"/>
            </a:endParaRPr>
          </a:p>
          <a:p>
            <a:pPr indent="450215" algn="just">
              <a:lnSpc>
                <a:spcPct val="150000"/>
              </a:lnSpc>
              <a:spcAft>
                <a:spcPts val="800"/>
              </a:spcAft>
            </a:pPr>
            <a:r>
              <a:rPr lang="ru-RU" sz="18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Вдохните медленно и глубоко, считая до 5.</a:t>
            </a:r>
            <a:endParaRPr lang="ru-RU" sz="1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indent="450215" algn="just">
              <a:lnSpc>
                <a:spcPct val="150000"/>
              </a:lnSpc>
              <a:spcAft>
                <a:spcPts val="800"/>
              </a:spcAft>
            </a:pPr>
            <a:r>
              <a:rPr lang="ru-RU" sz="18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Затем задержите дыхание, считая до 5 в том же темпе.</a:t>
            </a:r>
            <a:endParaRPr lang="ru-RU" sz="1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indent="450215" algn="just">
              <a:lnSpc>
                <a:spcPct val="150000"/>
              </a:lnSpc>
              <a:spcAft>
                <a:spcPts val="800"/>
              </a:spcAft>
            </a:pPr>
            <a:r>
              <a:rPr lang="ru-RU" sz="18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Начинайте медленно и полностью выдыхать, считая до 8.</a:t>
            </a:r>
            <a:endParaRPr lang="ru-RU" sz="1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indent="450215" algn="just">
              <a:lnSpc>
                <a:spcPct val="150000"/>
              </a:lnSpc>
              <a:spcAft>
                <a:spcPts val="800"/>
              </a:spcAft>
            </a:pPr>
            <a:r>
              <a:rPr lang="ru-RU" sz="18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Наконец, задержите дыхание на 2 счета.</a:t>
            </a:r>
            <a:endParaRPr lang="ru-RU" sz="1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indent="450215" algn="just">
              <a:lnSpc>
                <a:spcPct val="150000"/>
              </a:lnSpc>
            </a:pPr>
            <a:endParaRPr lang="ru-RU" sz="1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207462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0D7B2930-1A64-23FA-CED1-100C109E64FE}"/>
              </a:ext>
            </a:extLst>
          </p:cNvPr>
          <p:cNvSpPr>
            <a:spLocks noGrp="1"/>
          </p:cNvSpPr>
          <p:nvPr>
            <p:ph type="subTitle" idx="1"/>
          </p:nvPr>
        </p:nvSpPr>
        <p:spPr>
          <a:xfrm>
            <a:off x="2041358" y="288758"/>
            <a:ext cx="9537031" cy="6035842"/>
          </a:xfrm>
        </p:spPr>
        <p:txBody>
          <a:bodyPr>
            <a:noAutofit/>
          </a:bodyPr>
          <a:lstStyle/>
          <a:p>
            <a:pPr indent="450215" algn="ctr">
              <a:lnSpc>
                <a:spcPct val="150000"/>
              </a:lnSpc>
            </a:pPr>
            <a:r>
              <a:rPr lang="ru-RU" sz="18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Дыхание </a:t>
            </a:r>
            <a:r>
              <a:rPr lang="ru-RU" sz="1800" kern="100" dirty="0">
                <a:solidFill>
                  <a:schemeClr val="tx1"/>
                </a:solidFill>
                <a:latin typeface="Times New Roman" panose="02020603050405020304" pitchFamily="18" charset="0"/>
                <a:ea typeface="Aptos" panose="020B0004020202020204" pitchFamily="34" charset="0"/>
                <a:cs typeface="Times New Roman" panose="02020603050405020304" pitchFamily="18" charset="0"/>
              </a:rPr>
              <a:t>в движении </a:t>
            </a:r>
          </a:p>
          <a:p>
            <a:pPr indent="450215" algn="just">
              <a:lnSpc>
                <a:spcPct val="150000"/>
              </a:lnSpc>
            </a:pPr>
            <a:r>
              <a:rPr lang="ru-RU" sz="1800" dirty="0">
                <a:solidFill>
                  <a:schemeClr val="tx1"/>
                </a:solidFill>
                <a:effectLst/>
                <a:latin typeface="Times New Roman" panose="02020603050405020304" pitchFamily="18" charset="0"/>
                <a:ea typeface="Aptos" panose="020B0004020202020204" pitchFamily="34" charset="0"/>
              </a:rPr>
              <a:t>руки вытяните вдоль корпуса ладонями </a:t>
            </a:r>
            <a:r>
              <a:rPr lang="ru-RU" sz="18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 вперед</a:t>
            </a:r>
            <a:r>
              <a:rPr lang="ru-RU" sz="1800" kern="100" dirty="0">
                <a:solidFill>
                  <a:schemeClr val="tx1"/>
                </a:solidFill>
                <a:latin typeface="Times New Roman" panose="02020603050405020304" pitchFamily="18" charset="0"/>
                <a:ea typeface="Aptos" panose="020B0004020202020204" pitchFamily="34" charset="0"/>
                <a:cs typeface="Times New Roman" panose="02020603050405020304" pitchFamily="18" charset="0"/>
              </a:rPr>
              <a:t>. </a:t>
            </a:r>
          </a:p>
          <a:p>
            <a:pPr indent="450215" algn="just">
              <a:lnSpc>
                <a:spcPct val="150000"/>
              </a:lnSpc>
              <a:spcAft>
                <a:spcPts val="800"/>
              </a:spcAft>
            </a:pPr>
            <a:r>
              <a:rPr lang="ru-RU" sz="18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направьте взгляд прямо перед собой.</a:t>
            </a:r>
            <a:endParaRPr lang="ru-RU" sz="1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indent="450215" algn="just">
              <a:lnSpc>
                <a:spcPct val="150000"/>
              </a:lnSpc>
              <a:spcAft>
                <a:spcPts val="800"/>
              </a:spcAft>
            </a:pPr>
            <a:r>
              <a:rPr lang="ru-RU" sz="18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Сделайте медленный вдох через диафрагму, считая до пяти. Вдыхая, медленно поднимите руки к небу ладонями вверх.</a:t>
            </a:r>
            <a:endParaRPr lang="ru-RU" sz="1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indent="450215" algn="just">
              <a:lnSpc>
                <a:spcPct val="150000"/>
              </a:lnSpc>
              <a:spcAft>
                <a:spcPts val="800"/>
              </a:spcAft>
            </a:pPr>
            <a:r>
              <a:rPr lang="ru-RU" sz="18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Теперь начните медленно выдыхать, считая до восьми, одновременно описывая большой круг руками; верните руки в исходное положение вдоль туловища.</a:t>
            </a:r>
            <a:endParaRPr lang="ru-RU" sz="1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indent="450215" algn="just">
              <a:lnSpc>
                <a:spcPct val="150000"/>
              </a:lnSpc>
              <a:spcAft>
                <a:spcPts val="800"/>
              </a:spcAft>
            </a:pPr>
            <a:r>
              <a:rPr lang="ru-RU" sz="18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Продолжайте эту последовательность движений в течение нескольких циклов дыхания.</a:t>
            </a:r>
            <a:endParaRPr lang="ru-RU" sz="1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indent="450215" algn="just">
              <a:lnSpc>
                <a:spcPct val="150000"/>
              </a:lnSpc>
            </a:pPr>
            <a:endParaRPr lang="ru-RU" sz="1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3842851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0D7B2930-1A64-23FA-CED1-100C109E64FE}"/>
              </a:ext>
            </a:extLst>
          </p:cNvPr>
          <p:cNvSpPr>
            <a:spLocks noGrp="1"/>
          </p:cNvSpPr>
          <p:nvPr>
            <p:ph type="subTitle" idx="1"/>
          </p:nvPr>
        </p:nvSpPr>
        <p:spPr>
          <a:xfrm>
            <a:off x="1884948" y="42614"/>
            <a:ext cx="8574596" cy="1240859"/>
          </a:xfrm>
        </p:spPr>
        <p:txBody>
          <a:bodyPr>
            <a:noAutofit/>
          </a:bodyPr>
          <a:lstStyle/>
          <a:p>
            <a:pPr indent="450215" algn="ctr">
              <a:lnSpc>
                <a:spcPct val="150000"/>
              </a:lnSpc>
              <a:spcBef>
                <a:spcPts val="0"/>
              </a:spcBef>
            </a:pPr>
            <a:r>
              <a:rPr lang="ru-RU" sz="28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Другие способы активации </a:t>
            </a:r>
          </a:p>
          <a:p>
            <a:pPr indent="450215" algn="ctr">
              <a:lnSpc>
                <a:spcPct val="150000"/>
              </a:lnSpc>
              <a:spcBef>
                <a:spcPts val="0"/>
              </a:spcBef>
            </a:pPr>
            <a:r>
              <a:rPr lang="ru-RU" sz="28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блуждающего нерва</a:t>
            </a:r>
            <a:endParaRPr lang="ru-RU" sz="2800" kern="100" dirty="0">
              <a:solidFill>
                <a:schemeClr val="tx1"/>
              </a:solidFill>
              <a:latin typeface="Times New Roman" panose="02020603050405020304" pitchFamily="18" charset="0"/>
              <a:ea typeface="Aptos" panose="020B0004020202020204" pitchFamily="34" charset="0"/>
              <a:cs typeface="Times New Roman" panose="02020603050405020304" pitchFamily="18" charset="0"/>
            </a:endParaRPr>
          </a:p>
          <a:p>
            <a:pPr indent="450215" algn="ctr">
              <a:lnSpc>
                <a:spcPct val="150000"/>
              </a:lnSpc>
            </a:pPr>
            <a:endParaRPr lang="ru-RU" sz="1800" kern="100" dirty="0">
              <a:solidFill>
                <a:schemeClr val="tx1"/>
              </a:solidFill>
              <a:latin typeface="Times New Roman" panose="02020603050405020304" pitchFamily="18" charset="0"/>
              <a:ea typeface="Aptos" panose="020B0004020202020204" pitchFamily="34" charset="0"/>
              <a:cs typeface="Times New Roman" panose="02020603050405020304" pitchFamily="18" charset="0"/>
            </a:endParaRPr>
          </a:p>
          <a:p>
            <a:pPr indent="450215" algn="just">
              <a:lnSpc>
                <a:spcPct val="150000"/>
              </a:lnSpc>
            </a:pPr>
            <a:endParaRPr lang="ru-RU" sz="1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122" name="Picture 2" descr="Picture background">
            <a:extLst>
              <a:ext uri="{FF2B5EF4-FFF2-40B4-BE49-F238E27FC236}">
                <a16:creationId xmlns:a16="http://schemas.microsoft.com/office/drawing/2014/main" id="{26DD081B-01BD-2AF8-E494-06104FFBCF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083" y="1367238"/>
            <a:ext cx="4477531" cy="251861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D11CDFD-AA99-B29C-1E6A-19F5C3F60E93}"/>
              </a:ext>
            </a:extLst>
          </p:cNvPr>
          <p:cNvSpPr txBox="1"/>
          <p:nvPr/>
        </p:nvSpPr>
        <p:spPr>
          <a:xfrm>
            <a:off x="3525252" y="1826948"/>
            <a:ext cx="994611" cy="523220"/>
          </a:xfrm>
          <a:prstGeom prst="rect">
            <a:avLst/>
          </a:prstGeom>
          <a:solidFill>
            <a:schemeClr val="tx1"/>
          </a:solidFill>
        </p:spPr>
        <p:txBody>
          <a:bodyPr wrap="square" rtlCol="0">
            <a:spAutoFit/>
          </a:bodyPr>
          <a:lstStyle/>
          <a:p>
            <a:r>
              <a:rPr lang="ru-RU" sz="2800" dirty="0">
                <a:solidFill>
                  <a:schemeClr val="bg1"/>
                </a:solidFill>
              </a:rPr>
              <a:t>Йога </a:t>
            </a:r>
          </a:p>
        </p:txBody>
      </p:sp>
      <p:pic>
        <p:nvPicPr>
          <p:cNvPr id="5124" name="Picture 4" descr="Picture background">
            <a:extLst>
              <a:ext uri="{FF2B5EF4-FFF2-40B4-BE49-F238E27FC236}">
                <a16:creationId xmlns:a16="http://schemas.microsoft.com/office/drawing/2014/main" id="{5ED97E85-7C4F-731B-922D-3218ADD987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2112" y="4127430"/>
            <a:ext cx="4756392" cy="263617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Picture background">
            <a:extLst>
              <a:ext uri="{FF2B5EF4-FFF2-40B4-BE49-F238E27FC236}">
                <a16:creationId xmlns:a16="http://schemas.microsoft.com/office/drawing/2014/main" id="{B39B46E9-F772-DA48-5392-81A7F0131C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0926" y="3524628"/>
            <a:ext cx="3529261" cy="322847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BB5E90A-552D-7A81-9CAC-BDD486BB691A}"/>
              </a:ext>
            </a:extLst>
          </p:cNvPr>
          <p:cNvSpPr txBox="1"/>
          <p:nvPr/>
        </p:nvSpPr>
        <p:spPr>
          <a:xfrm>
            <a:off x="6786700" y="5373880"/>
            <a:ext cx="1997242" cy="830997"/>
          </a:xfrm>
          <a:prstGeom prst="rect">
            <a:avLst/>
          </a:prstGeom>
          <a:solidFill>
            <a:schemeClr val="tx1"/>
          </a:solidFill>
        </p:spPr>
        <p:txBody>
          <a:bodyPr wrap="square" rtlCol="0">
            <a:spAutoFit/>
          </a:bodyPr>
          <a:lstStyle/>
          <a:p>
            <a:pPr algn="ctr"/>
            <a:r>
              <a:rPr lang="ru-RU" sz="2400" dirty="0">
                <a:solidFill>
                  <a:schemeClr val="bg1"/>
                </a:solidFill>
              </a:rPr>
              <a:t>Подушечка для глаз </a:t>
            </a:r>
          </a:p>
        </p:txBody>
      </p:sp>
      <p:pic>
        <p:nvPicPr>
          <p:cNvPr id="5130" name="Picture 10" descr="Picture background">
            <a:extLst>
              <a:ext uri="{FF2B5EF4-FFF2-40B4-BE49-F238E27FC236}">
                <a16:creationId xmlns:a16="http://schemas.microsoft.com/office/drawing/2014/main" id="{A60CD2A2-0E20-235B-FF56-9B96B0F1BE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4644" y="1465448"/>
            <a:ext cx="6276055" cy="209008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B792795-1A82-EAE9-38C6-38693B6ACFE0}"/>
              </a:ext>
            </a:extLst>
          </p:cNvPr>
          <p:cNvSpPr txBox="1"/>
          <p:nvPr/>
        </p:nvSpPr>
        <p:spPr>
          <a:xfrm>
            <a:off x="7828547" y="2101516"/>
            <a:ext cx="1147009" cy="523220"/>
          </a:xfrm>
          <a:prstGeom prst="rect">
            <a:avLst/>
          </a:prstGeom>
          <a:solidFill>
            <a:schemeClr val="tx1"/>
          </a:solidFill>
        </p:spPr>
        <p:txBody>
          <a:bodyPr wrap="square" rtlCol="0">
            <a:spAutoFit/>
          </a:bodyPr>
          <a:lstStyle/>
          <a:p>
            <a:r>
              <a:rPr lang="ru-RU" sz="2800" dirty="0">
                <a:solidFill>
                  <a:schemeClr val="bg1"/>
                </a:solidFill>
              </a:rPr>
              <a:t>Пение </a:t>
            </a:r>
          </a:p>
        </p:txBody>
      </p:sp>
    </p:spTree>
    <p:extLst>
      <p:ext uri="{BB962C8B-B14F-4D97-AF65-F5344CB8AC3E}">
        <p14:creationId xmlns:p14="http://schemas.microsoft.com/office/powerpoint/2010/main" val="449772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0D7B2930-1A64-23FA-CED1-100C109E64FE}"/>
              </a:ext>
            </a:extLst>
          </p:cNvPr>
          <p:cNvSpPr>
            <a:spLocks noGrp="1"/>
          </p:cNvSpPr>
          <p:nvPr>
            <p:ph type="subTitle" idx="1"/>
          </p:nvPr>
        </p:nvSpPr>
        <p:spPr>
          <a:xfrm>
            <a:off x="2041358" y="288758"/>
            <a:ext cx="9537031" cy="6035842"/>
          </a:xfrm>
        </p:spPr>
        <p:txBody>
          <a:bodyPr>
            <a:noAutofit/>
          </a:bodyPr>
          <a:lstStyle/>
          <a:p>
            <a:pPr indent="450215" algn="ctr">
              <a:lnSpc>
                <a:spcPct val="150000"/>
              </a:lnSpc>
            </a:pPr>
            <a:r>
              <a:rPr lang="ru-RU" sz="18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Дыхание </a:t>
            </a:r>
            <a:r>
              <a:rPr lang="ru-RU" sz="1800" kern="100" dirty="0">
                <a:solidFill>
                  <a:schemeClr val="tx1"/>
                </a:solidFill>
                <a:latin typeface="Times New Roman" panose="02020603050405020304" pitchFamily="18" charset="0"/>
                <a:ea typeface="Aptos" panose="020B0004020202020204" pitchFamily="34" charset="0"/>
                <a:cs typeface="Times New Roman" panose="02020603050405020304" pitchFamily="18" charset="0"/>
              </a:rPr>
              <a:t>силы</a:t>
            </a:r>
          </a:p>
          <a:p>
            <a:pPr indent="450215" algn="just">
              <a:lnSpc>
                <a:spcPct val="150000"/>
              </a:lnSpc>
              <a:spcAft>
                <a:spcPts val="800"/>
              </a:spcAft>
            </a:pPr>
            <a:r>
              <a:rPr lang="ru-RU" sz="18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держа спину прямой, согните руки в локтях и поднимите их к плечам, пальцы сжаты в кулак, ладони смотрят наружу. </a:t>
            </a:r>
            <a:endParaRPr lang="ru-RU" sz="1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indent="450215" algn="just">
              <a:lnSpc>
                <a:spcPct val="150000"/>
              </a:lnSpc>
              <a:spcAft>
                <a:spcPts val="800"/>
              </a:spcAft>
            </a:pPr>
            <a:r>
              <a:rPr lang="ru-RU" sz="18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Начиная медленно вдыхать, поднимите руки вверх и постепенно разжимайте кулаки, завершая вдох с полностью вытянутыми руками и раскрытыми ладонями.</a:t>
            </a:r>
            <a:endParaRPr lang="ru-RU" sz="1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indent="450215" algn="just">
              <a:lnSpc>
                <a:spcPct val="150000"/>
              </a:lnSpc>
              <a:spcAft>
                <a:spcPts val="800"/>
              </a:spcAft>
            </a:pPr>
            <a:r>
              <a:rPr lang="ru-RU" sz="18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Теперь начните медленно выдыхать, возвращая руки в исходное </a:t>
            </a:r>
            <a:r>
              <a:rPr lang="ru-RU" sz="1800" kern="100" dirty="0">
                <a:solidFill>
                  <a:schemeClr val="tx1"/>
                </a:solidFill>
                <a:latin typeface="Times New Roman" panose="02020603050405020304" pitchFamily="18" charset="0"/>
                <a:ea typeface="Aptos" panose="020B0004020202020204" pitchFamily="34" charset="0"/>
                <a:cs typeface="Times New Roman" panose="02020603050405020304" pitchFamily="18" charset="0"/>
              </a:rPr>
              <a:t>положение. повторите эту последовательность несколько раз.</a:t>
            </a:r>
            <a:endParaRPr lang="ru-RU" sz="1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indent="450215" algn="just">
              <a:lnSpc>
                <a:spcPct val="150000"/>
              </a:lnSpc>
              <a:spcAft>
                <a:spcPts val="800"/>
              </a:spcAft>
            </a:pPr>
            <a:r>
              <a:rPr lang="ru-RU" sz="18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Затем начните дышать быстрее, продолжая в такт дыханию двигать руками.</a:t>
            </a:r>
            <a:endParaRPr lang="ru-RU" sz="1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indent="450215" algn="just">
              <a:lnSpc>
                <a:spcPct val="150000"/>
              </a:lnSpc>
              <a:spcAft>
                <a:spcPts val="800"/>
              </a:spcAft>
            </a:pPr>
            <a:r>
              <a:rPr lang="ru-RU" sz="18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Продолжайте ускорять дыхание до тех пор, пока ваш вдох будет не длиннее одной секунды и выдох таким же. </a:t>
            </a:r>
            <a:endParaRPr lang="ru-RU" sz="1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indent="450215" algn="just">
              <a:lnSpc>
                <a:spcPct val="150000"/>
              </a:lnSpc>
            </a:pPr>
            <a:endParaRPr lang="ru-RU" sz="1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836462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0D7B2930-1A64-23FA-CED1-100C109E64FE}"/>
              </a:ext>
            </a:extLst>
          </p:cNvPr>
          <p:cNvSpPr>
            <a:spLocks noGrp="1"/>
          </p:cNvSpPr>
          <p:nvPr>
            <p:ph type="subTitle" idx="1"/>
          </p:nvPr>
        </p:nvSpPr>
        <p:spPr>
          <a:xfrm>
            <a:off x="5240559" y="2857263"/>
            <a:ext cx="4243137" cy="2154584"/>
          </a:xfrm>
        </p:spPr>
        <p:txBody>
          <a:bodyPr>
            <a:normAutofit/>
          </a:bodyPr>
          <a:lstStyle/>
          <a:p>
            <a:pPr algn="ctr"/>
            <a:r>
              <a:rPr lang="ru-RU" sz="1800" b="1" dirty="0">
                <a:solidFill>
                  <a:schemeClr val="tx1"/>
                </a:solidFill>
              </a:rPr>
              <a:t>Лысенко Оксана Федоровна</a:t>
            </a:r>
          </a:p>
          <a:p>
            <a:pPr algn="ctr"/>
            <a:r>
              <a:rPr lang="ru-RU" sz="1800" b="1" dirty="0">
                <a:solidFill>
                  <a:schemeClr val="tx1"/>
                </a:solidFill>
              </a:rPr>
              <a:t>Мои контакты</a:t>
            </a:r>
            <a:br>
              <a:rPr lang="ru-RU" sz="1800" b="1" dirty="0">
                <a:solidFill>
                  <a:schemeClr val="tx1"/>
                </a:solidFill>
              </a:rPr>
            </a:br>
            <a:r>
              <a:rPr lang="ru-RU" sz="1800" b="1" dirty="0">
                <a:solidFill>
                  <a:schemeClr val="tx1"/>
                </a:solidFill>
              </a:rPr>
              <a:t>тел.: 89620808868, </a:t>
            </a:r>
            <a:br>
              <a:rPr lang="ru-RU" sz="1800" b="1" dirty="0">
                <a:solidFill>
                  <a:schemeClr val="tx1"/>
                </a:solidFill>
              </a:rPr>
            </a:br>
            <a:r>
              <a:rPr lang="ru-RU" sz="1800" b="1" dirty="0" err="1">
                <a:solidFill>
                  <a:schemeClr val="tx1"/>
                </a:solidFill>
              </a:rPr>
              <a:t>соц.сети</a:t>
            </a:r>
            <a:r>
              <a:rPr lang="ru-RU" sz="1800" b="1" dirty="0">
                <a:solidFill>
                  <a:schemeClr val="tx1"/>
                </a:solidFill>
              </a:rPr>
              <a:t>: </a:t>
            </a:r>
            <a:r>
              <a:rPr lang="en-US" sz="1800" b="1" dirty="0">
                <a:solidFill>
                  <a:schemeClr val="tx2">
                    <a:lumMod val="60000"/>
                    <a:lumOff val="40000"/>
                  </a:schemeClr>
                </a:solidFill>
                <a:hlinkClick r:id="rId2">
                  <a:extLst>
                    <a:ext uri="{A12FA001-AC4F-418D-AE19-62706E023703}">
                      <ahyp:hlinkClr xmlns:ahyp="http://schemas.microsoft.com/office/drawing/2018/hyperlinkcolor" val="tx"/>
                    </a:ext>
                  </a:extLst>
                </a:hlinkClick>
              </a:rPr>
              <a:t>https://vk.com/licenkoof</a:t>
            </a:r>
            <a:r>
              <a:rPr lang="ru-RU" sz="1800" b="1" dirty="0">
                <a:solidFill>
                  <a:schemeClr val="tx2">
                    <a:lumMod val="60000"/>
                    <a:lumOff val="40000"/>
                  </a:schemeClr>
                </a:solidFill>
              </a:rPr>
              <a:t> </a:t>
            </a:r>
          </a:p>
          <a:p>
            <a:pPr algn="ctr"/>
            <a:r>
              <a:rPr lang="en-US" sz="1800" b="1" dirty="0"/>
              <a:t>@Lysenko_Oksana_psycho</a:t>
            </a:r>
            <a:endParaRPr lang="ru-RU" sz="1800" dirty="0"/>
          </a:p>
          <a:p>
            <a:endParaRPr lang="ru-RU" dirty="0"/>
          </a:p>
        </p:txBody>
      </p:sp>
      <p:pic>
        <p:nvPicPr>
          <p:cNvPr id="4" name="Рисунок 3">
            <a:extLst>
              <a:ext uri="{FF2B5EF4-FFF2-40B4-BE49-F238E27FC236}">
                <a16:creationId xmlns:a16="http://schemas.microsoft.com/office/drawing/2014/main" id="{C55A9FB6-B4F5-9787-93D3-6843F57FD1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774131" y="1319027"/>
            <a:ext cx="6521716" cy="4347810"/>
          </a:xfrm>
          <a:prstGeom prst="rect">
            <a:avLst/>
          </a:prstGeom>
        </p:spPr>
      </p:pic>
      <p:pic>
        <p:nvPicPr>
          <p:cNvPr id="2" name="Picture 4">
            <a:extLst>
              <a:ext uri="{FF2B5EF4-FFF2-40B4-BE49-F238E27FC236}">
                <a16:creationId xmlns:a16="http://schemas.microsoft.com/office/drawing/2014/main" id="{72F83D84-B430-C18A-2ED6-973DF08481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2585" y="4818410"/>
            <a:ext cx="1858541" cy="186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Рисунок 5">
            <a:extLst>
              <a:ext uri="{FF2B5EF4-FFF2-40B4-BE49-F238E27FC236}">
                <a16:creationId xmlns:a16="http://schemas.microsoft.com/office/drawing/2014/main" id="{ADABD755-32F0-3B69-C008-4712F9421344}"/>
              </a:ext>
            </a:extLst>
          </p:cNvPr>
          <p:cNvPicPr>
            <a:picLocks noChangeAspect="1"/>
          </p:cNvPicPr>
          <p:nvPr/>
        </p:nvPicPr>
        <p:blipFill>
          <a:blip r:embed="rId5"/>
          <a:stretch>
            <a:fillRect/>
          </a:stretch>
        </p:blipFill>
        <p:spPr>
          <a:xfrm>
            <a:off x="9483696" y="4394978"/>
            <a:ext cx="1836822" cy="2154584"/>
          </a:xfrm>
          <a:prstGeom prst="rect">
            <a:avLst/>
          </a:prstGeom>
        </p:spPr>
      </p:pic>
      <p:sp>
        <p:nvSpPr>
          <p:cNvPr id="5" name="Подзаголовок 2">
            <a:extLst>
              <a:ext uri="{FF2B5EF4-FFF2-40B4-BE49-F238E27FC236}">
                <a16:creationId xmlns:a16="http://schemas.microsoft.com/office/drawing/2014/main" id="{F2505E74-065A-DF53-AE6E-22EC9DE62859}"/>
              </a:ext>
            </a:extLst>
          </p:cNvPr>
          <p:cNvSpPr txBox="1">
            <a:spLocks/>
          </p:cNvSpPr>
          <p:nvPr/>
        </p:nvSpPr>
        <p:spPr>
          <a:xfrm>
            <a:off x="5518482" y="571263"/>
            <a:ext cx="5598697" cy="1546295"/>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SzPct val="125000"/>
              <a:buFont typeface="Arial" panose="020B0604020202020204" pitchFamily="34" charset="0"/>
              <a:buNone/>
              <a:defRPr sz="2000" kern="1200" cap="all" baseline="0">
                <a:solidFill>
                  <a:schemeClr val="tx2"/>
                </a:solidFill>
                <a:latin typeface="+mn-lt"/>
                <a:ea typeface="+mn-ea"/>
                <a:cs typeface="+mn-cs"/>
              </a:defRPr>
            </a:lvl1pPr>
            <a:lvl2pPr marL="457200" indent="0" algn="ctr" defTabSz="914400" rtl="0" eaLnBrk="1" latinLnBrk="0" hangingPunct="1">
              <a:lnSpc>
                <a:spcPct val="120000"/>
              </a:lnSpc>
              <a:spcBef>
                <a:spcPts val="500"/>
              </a:spcBef>
              <a:buSzPct val="125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125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9pPr>
          </a:lstStyle>
          <a:p>
            <a:pPr algn="ctr"/>
            <a:r>
              <a:rPr lang="ru-RU" sz="3200" b="1" dirty="0">
                <a:solidFill>
                  <a:schemeClr val="tx1"/>
                </a:solidFill>
              </a:rPr>
              <a:t>БЛАГОДАРЮ </a:t>
            </a:r>
          </a:p>
          <a:p>
            <a:pPr algn="ctr"/>
            <a:r>
              <a:rPr lang="ru-RU" sz="3200" b="1" dirty="0">
                <a:solidFill>
                  <a:schemeClr val="tx1"/>
                </a:solidFill>
              </a:rPr>
              <a:t>ЗА ВНИМАНИЕ !</a:t>
            </a:r>
            <a:endParaRPr lang="ru-RU" sz="3200" dirty="0"/>
          </a:p>
          <a:p>
            <a:endParaRPr lang="ru-RU" dirty="0"/>
          </a:p>
        </p:txBody>
      </p:sp>
    </p:spTree>
    <p:extLst>
      <p:ext uri="{BB962C8B-B14F-4D97-AF65-F5344CB8AC3E}">
        <p14:creationId xmlns:p14="http://schemas.microsoft.com/office/powerpoint/2010/main" val="925044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0D7B2930-1A64-23FA-CED1-100C109E64FE}"/>
              </a:ext>
            </a:extLst>
          </p:cNvPr>
          <p:cNvSpPr>
            <a:spLocks noGrp="1"/>
          </p:cNvSpPr>
          <p:nvPr>
            <p:ph type="subTitle" idx="1"/>
          </p:nvPr>
        </p:nvSpPr>
        <p:spPr>
          <a:xfrm>
            <a:off x="5518484" y="778042"/>
            <a:ext cx="4243137" cy="5013158"/>
          </a:xfrm>
        </p:spPr>
        <p:txBody>
          <a:bodyPr>
            <a:normAutofit/>
          </a:bodyPr>
          <a:lstStyle/>
          <a:p>
            <a:pPr algn="ctr"/>
            <a:r>
              <a:rPr lang="ru-RU" sz="2000" b="1" dirty="0">
                <a:solidFill>
                  <a:schemeClr val="tx1"/>
                </a:solidFill>
              </a:rPr>
              <a:t>Лысенко Оксана Федоровна, </a:t>
            </a:r>
          </a:p>
          <a:p>
            <a:pPr algn="ctr"/>
            <a:r>
              <a:rPr lang="en-US" sz="2000" b="1" dirty="0">
                <a:solidFill>
                  <a:schemeClr val="tx1"/>
                </a:solidFill>
              </a:rPr>
              <a:t>EMDR</a:t>
            </a:r>
            <a:r>
              <a:rPr lang="ru-RU" sz="2000" b="1" dirty="0">
                <a:solidFill>
                  <a:schemeClr val="tx1"/>
                </a:solidFill>
              </a:rPr>
              <a:t> и </a:t>
            </a:r>
            <a:r>
              <a:rPr lang="en-US" sz="2000" b="1" dirty="0" err="1">
                <a:solidFill>
                  <a:schemeClr val="tx1"/>
                </a:solidFill>
              </a:rPr>
              <a:t>ImTT</a:t>
            </a:r>
            <a:r>
              <a:rPr lang="en-US" sz="2000" b="1" dirty="0">
                <a:solidFill>
                  <a:schemeClr val="tx1"/>
                </a:solidFill>
              </a:rPr>
              <a:t> </a:t>
            </a:r>
            <a:r>
              <a:rPr lang="ru-RU" sz="2000" b="1" dirty="0">
                <a:solidFill>
                  <a:schemeClr val="tx1"/>
                </a:solidFill>
              </a:rPr>
              <a:t>психотерапевт, </a:t>
            </a:r>
          </a:p>
          <a:p>
            <a:pPr algn="ctr"/>
            <a:r>
              <a:rPr lang="ru-RU" sz="2000" b="1" dirty="0">
                <a:solidFill>
                  <a:schemeClr val="tx1"/>
                </a:solidFill>
              </a:rPr>
              <a:t>перинатальный психолог, </a:t>
            </a:r>
          </a:p>
          <a:p>
            <a:pPr algn="ctr"/>
            <a:r>
              <a:rPr lang="ru-RU" sz="2000" b="1" dirty="0">
                <a:solidFill>
                  <a:schemeClr val="tx1"/>
                </a:solidFill>
              </a:rPr>
              <a:t>педагог-психолог. </a:t>
            </a:r>
          </a:p>
          <a:p>
            <a:pPr algn="ctr"/>
            <a:endParaRPr lang="ru-RU" sz="2000" b="1" dirty="0">
              <a:solidFill>
                <a:schemeClr val="tx1"/>
              </a:solidFill>
            </a:endParaRPr>
          </a:p>
          <a:p>
            <a:pPr algn="ctr"/>
            <a:endParaRPr lang="ru-RU" sz="2000" b="1" dirty="0">
              <a:solidFill>
                <a:schemeClr val="tx1"/>
              </a:solidFill>
            </a:endParaRPr>
          </a:p>
          <a:p>
            <a:pPr algn="ctr"/>
            <a:r>
              <a:rPr lang="ru-RU" sz="2000" b="1" dirty="0">
                <a:solidFill>
                  <a:schemeClr val="tx1"/>
                </a:solidFill>
              </a:rPr>
              <a:t>Мои контакты</a:t>
            </a:r>
            <a:br>
              <a:rPr lang="ru-RU" sz="2000" b="1" dirty="0">
                <a:solidFill>
                  <a:schemeClr val="tx1"/>
                </a:solidFill>
              </a:rPr>
            </a:br>
            <a:r>
              <a:rPr lang="ru-RU" sz="2000" b="1" dirty="0">
                <a:solidFill>
                  <a:schemeClr val="tx1"/>
                </a:solidFill>
              </a:rPr>
              <a:t>тел.: 89620808868, </a:t>
            </a:r>
            <a:br>
              <a:rPr lang="ru-RU" sz="2000" b="1" dirty="0">
                <a:solidFill>
                  <a:schemeClr val="tx1"/>
                </a:solidFill>
              </a:rPr>
            </a:br>
            <a:r>
              <a:rPr lang="ru-RU" sz="2000" b="1" dirty="0" err="1">
                <a:solidFill>
                  <a:schemeClr val="tx1"/>
                </a:solidFill>
              </a:rPr>
              <a:t>соц.сети</a:t>
            </a:r>
            <a:r>
              <a:rPr lang="ru-RU" sz="2000" b="1" dirty="0">
                <a:solidFill>
                  <a:schemeClr val="tx1"/>
                </a:solidFill>
              </a:rPr>
              <a:t>: </a:t>
            </a:r>
            <a:r>
              <a:rPr lang="en-US" sz="2000" b="1" dirty="0">
                <a:solidFill>
                  <a:schemeClr val="tx2">
                    <a:lumMod val="60000"/>
                    <a:lumOff val="40000"/>
                  </a:schemeClr>
                </a:solidFill>
                <a:hlinkClick r:id="rId2">
                  <a:extLst>
                    <a:ext uri="{A12FA001-AC4F-418D-AE19-62706E023703}">
                      <ahyp:hlinkClr xmlns:ahyp="http://schemas.microsoft.com/office/drawing/2018/hyperlinkcolor" val="tx"/>
                    </a:ext>
                  </a:extLst>
                </a:hlinkClick>
              </a:rPr>
              <a:t>https://vk.com/licenkoof</a:t>
            </a:r>
            <a:r>
              <a:rPr lang="ru-RU" sz="2000" b="1" dirty="0">
                <a:solidFill>
                  <a:schemeClr val="tx2">
                    <a:lumMod val="60000"/>
                    <a:lumOff val="40000"/>
                  </a:schemeClr>
                </a:solidFill>
              </a:rPr>
              <a:t> </a:t>
            </a:r>
          </a:p>
          <a:p>
            <a:pPr algn="ctr"/>
            <a:r>
              <a:rPr lang="en-US" b="1" dirty="0"/>
              <a:t>@Lysenko_Oksana_psycho</a:t>
            </a:r>
            <a:endParaRPr lang="ru-RU" sz="2000" dirty="0"/>
          </a:p>
          <a:p>
            <a:endParaRPr lang="ru-RU" dirty="0"/>
          </a:p>
        </p:txBody>
      </p:sp>
      <p:pic>
        <p:nvPicPr>
          <p:cNvPr id="4" name="Рисунок 3">
            <a:extLst>
              <a:ext uri="{FF2B5EF4-FFF2-40B4-BE49-F238E27FC236}">
                <a16:creationId xmlns:a16="http://schemas.microsoft.com/office/drawing/2014/main" id="{C55A9FB6-B4F5-9787-93D3-6843F57FD1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774131" y="1319027"/>
            <a:ext cx="6521716" cy="4347810"/>
          </a:xfrm>
          <a:prstGeom prst="rect">
            <a:avLst/>
          </a:prstGeom>
        </p:spPr>
      </p:pic>
      <p:pic>
        <p:nvPicPr>
          <p:cNvPr id="2" name="Picture 4">
            <a:extLst>
              <a:ext uri="{FF2B5EF4-FFF2-40B4-BE49-F238E27FC236}">
                <a16:creationId xmlns:a16="http://schemas.microsoft.com/office/drawing/2014/main" id="{72F83D84-B430-C18A-2ED6-973DF08481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63904" y="1347538"/>
            <a:ext cx="1858541" cy="186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Рисунок 5">
            <a:extLst>
              <a:ext uri="{FF2B5EF4-FFF2-40B4-BE49-F238E27FC236}">
                <a16:creationId xmlns:a16="http://schemas.microsoft.com/office/drawing/2014/main" id="{ADABD755-32F0-3B69-C008-4712F9421344}"/>
              </a:ext>
            </a:extLst>
          </p:cNvPr>
          <p:cNvPicPr>
            <a:picLocks noChangeAspect="1"/>
          </p:cNvPicPr>
          <p:nvPr/>
        </p:nvPicPr>
        <p:blipFill>
          <a:blip r:embed="rId5"/>
          <a:stretch>
            <a:fillRect/>
          </a:stretch>
        </p:blipFill>
        <p:spPr>
          <a:xfrm>
            <a:off x="9761621" y="3785378"/>
            <a:ext cx="1836822" cy="2154584"/>
          </a:xfrm>
          <a:prstGeom prst="rect">
            <a:avLst/>
          </a:prstGeom>
        </p:spPr>
      </p:pic>
    </p:spTree>
    <p:extLst>
      <p:ext uri="{BB962C8B-B14F-4D97-AF65-F5344CB8AC3E}">
        <p14:creationId xmlns:p14="http://schemas.microsoft.com/office/powerpoint/2010/main" val="1458982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0D7B2930-1A64-23FA-CED1-100C109E64FE}"/>
              </a:ext>
            </a:extLst>
          </p:cNvPr>
          <p:cNvSpPr>
            <a:spLocks noGrp="1"/>
          </p:cNvSpPr>
          <p:nvPr>
            <p:ph type="subTitle" idx="1"/>
          </p:nvPr>
        </p:nvSpPr>
        <p:spPr>
          <a:xfrm>
            <a:off x="8395856" y="928937"/>
            <a:ext cx="3493713" cy="5000125"/>
          </a:xfrm>
          <a:solidFill>
            <a:schemeClr val="tx1"/>
          </a:solidFill>
        </p:spPr>
        <p:txBody>
          <a:bodyPr>
            <a:normAutofit/>
          </a:bodyPr>
          <a:lstStyle/>
          <a:p>
            <a:pPr>
              <a:spcBef>
                <a:spcPts val="0"/>
              </a:spcBef>
            </a:pPr>
            <a:endParaRPr lang="ru-RU" dirty="0">
              <a:solidFill>
                <a:schemeClr val="bg1"/>
              </a:solidFill>
              <a:latin typeface="Arial Narrow" panose="020B0606020202030204" pitchFamily="34" charset="0"/>
            </a:endParaRPr>
          </a:p>
          <a:p>
            <a:pPr>
              <a:spcBef>
                <a:spcPts val="0"/>
              </a:spcBef>
            </a:pPr>
            <a:endParaRPr lang="ru-RU" dirty="0">
              <a:solidFill>
                <a:schemeClr val="bg1"/>
              </a:solidFill>
              <a:latin typeface="Arial Narrow" panose="020B0606020202030204" pitchFamily="34" charset="0"/>
            </a:endParaRPr>
          </a:p>
          <a:p>
            <a:pPr>
              <a:spcBef>
                <a:spcPts val="0"/>
              </a:spcBef>
            </a:pPr>
            <a:r>
              <a:rPr lang="ru-RU" dirty="0">
                <a:solidFill>
                  <a:schemeClr val="bg1"/>
                </a:solidFill>
                <a:latin typeface="Arial Narrow" panose="020B0606020202030204" pitchFamily="34" charset="0"/>
              </a:rPr>
              <a:t>Поясная извилина – </a:t>
            </a:r>
          </a:p>
          <a:p>
            <a:pPr>
              <a:spcBef>
                <a:spcPts val="0"/>
              </a:spcBef>
            </a:pPr>
            <a:r>
              <a:rPr lang="ru-RU" dirty="0">
                <a:solidFill>
                  <a:schemeClr val="bg1"/>
                </a:solidFill>
                <a:latin typeface="Arial Narrow" panose="020B0606020202030204" pitchFamily="34" charset="0"/>
              </a:rPr>
              <a:t>центр саморегуляции.</a:t>
            </a:r>
          </a:p>
          <a:p>
            <a:pPr>
              <a:spcBef>
                <a:spcPts val="0"/>
              </a:spcBef>
            </a:pPr>
            <a:endParaRPr lang="ru-RU" dirty="0">
              <a:solidFill>
                <a:schemeClr val="bg1"/>
              </a:solidFill>
              <a:latin typeface="Arial Narrow" panose="020B0606020202030204" pitchFamily="34" charset="0"/>
            </a:endParaRPr>
          </a:p>
          <a:p>
            <a:pPr>
              <a:spcBef>
                <a:spcPts val="0"/>
              </a:spcBef>
            </a:pPr>
            <a:r>
              <a:rPr lang="ru-RU" dirty="0">
                <a:solidFill>
                  <a:schemeClr val="bg1"/>
                </a:solidFill>
                <a:latin typeface="Arial Narrow" panose="020B0606020202030204" pitchFamily="34" charset="0"/>
              </a:rPr>
              <a:t>Островок – </a:t>
            </a:r>
          </a:p>
          <a:p>
            <a:pPr>
              <a:spcBef>
                <a:spcPts val="0"/>
              </a:spcBef>
            </a:pPr>
            <a:r>
              <a:rPr lang="ru-RU" dirty="0">
                <a:solidFill>
                  <a:schemeClr val="bg1"/>
                </a:solidFill>
                <a:latin typeface="Arial Narrow" panose="020B0606020202030204" pitchFamily="34" charset="0"/>
              </a:rPr>
              <a:t>Центр интероцепции. </a:t>
            </a:r>
          </a:p>
          <a:p>
            <a:pPr>
              <a:spcBef>
                <a:spcPts val="0"/>
              </a:spcBef>
            </a:pPr>
            <a:endParaRPr lang="ru-RU" dirty="0">
              <a:solidFill>
                <a:schemeClr val="bg1"/>
              </a:solidFill>
              <a:latin typeface="Arial Narrow" panose="020B0606020202030204" pitchFamily="34" charset="0"/>
            </a:endParaRPr>
          </a:p>
          <a:p>
            <a:pPr>
              <a:spcBef>
                <a:spcPts val="0"/>
              </a:spcBef>
            </a:pPr>
            <a:r>
              <a:rPr lang="ru-RU" dirty="0">
                <a:solidFill>
                  <a:schemeClr val="bg1"/>
                </a:solidFill>
                <a:latin typeface="Arial Narrow" panose="020B0606020202030204" pitchFamily="34" charset="0"/>
              </a:rPr>
              <a:t>Гиппокамп – </a:t>
            </a:r>
          </a:p>
          <a:p>
            <a:pPr>
              <a:spcBef>
                <a:spcPts val="0"/>
              </a:spcBef>
            </a:pPr>
            <a:r>
              <a:rPr lang="ru-RU" dirty="0">
                <a:solidFill>
                  <a:schemeClr val="bg1"/>
                </a:solidFill>
                <a:latin typeface="Arial Narrow" panose="020B0606020202030204" pitchFamily="34" charset="0"/>
              </a:rPr>
              <a:t>центр памяти. </a:t>
            </a:r>
          </a:p>
          <a:p>
            <a:pPr>
              <a:spcBef>
                <a:spcPts val="0"/>
              </a:spcBef>
            </a:pPr>
            <a:endParaRPr lang="ru-RU" dirty="0">
              <a:solidFill>
                <a:schemeClr val="bg1"/>
              </a:solidFill>
              <a:latin typeface="Arial Narrow" panose="020B0606020202030204" pitchFamily="34" charset="0"/>
            </a:endParaRPr>
          </a:p>
          <a:p>
            <a:pPr>
              <a:spcBef>
                <a:spcPts val="0"/>
              </a:spcBef>
            </a:pPr>
            <a:r>
              <a:rPr lang="ru-RU" dirty="0">
                <a:solidFill>
                  <a:schemeClr val="bg1"/>
                </a:solidFill>
                <a:latin typeface="Arial Narrow" panose="020B0606020202030204" pitchFamily="34" charset="0"/>
              </a:rPr>
              <a:t>Миндалевидное тело – </a:t>
            </a:r>
          </a:p>
          <a:p>
            <a:pPr>
              <a:spcBef>
                <a:spcPts val="0"/>
              </a:spcBef>
            </a:pPr>
            <a:r>
              <a:rPr lang="ru-RU" dirty="0">
                <a:solidFill>
                  <a:schemeClr val="bg1"/>
                </a:solidFill>
                <a:latin typeface="Arial Narrow" panose="020B0606020202030204" pitchFamily="34" charset="0"/>
              </a:rPr>
              <a:t> центр страха. </a:t>
            </a:r>
          </a:p>
        </p:txBody>
      </p:sp>
      <p:pic>
        <p:nvPicPr>
          <p:cNvPr id="1028" name="Picture 4" descr="Picture background">
            <a:extLst>
              <a:ext uri="{FF2B5EF4-FFF2-40B4-BE49-F238E27FC236}">
                <a16:creationId xmlns:a16="http://schemas.microsoft.com/office/drawing/2014/main" id="{4D35627D-0A45-DCFB-84C6-711BFF04CC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969" y="638676"/>
            <a:ext cx="7864642" cy="5898482"/>
          </a:xfrm>
          <a:prstGeom prst="rect">
            <a:avLst/>
          </a:prstGeom>
          <a:noFill/>
          <a:extLst>
            <a:ext uri="{909E8E84-426E-40DD-AFC4-6F175D3DCCD1}">
              <a14:hiddenFill xmlns:a14="http://schemas.microsoft.com/office/drawing/2010/main">
                <a:solidFill>
                  <a:srgbClr val="FFFFFF"/>
                </a:solidFill>
              </a14:hiddenFill>
            </a:ext>
          </a:extLst>
        </p:spPr>
      </p:pic>
      <p:cxnSp>
        <p:nvCxnSpPr>
          <p:cNvPr id="5" name="Прямая со стрелкой 4">
            <a:extLst>
              <a:ext uri="{FF2B5EF4-FFF2-40B4-BE49-F238E27FC236}">
                <a16:creationId xmlns:a16="http://schemas.microsoft.com/office/drawing/2014/main" id="{4ED8B2E6-AF5A-A2E2-8A15-ABD7F0152BCC}"/>
              </a:ext>
            </a:extLst>
          </p:cNvPr>
          <p:cNvCxnSpPr>
            <a:cxnSpLocks/>
          </p:cNvCxnSpPr>
          <p:nvPr/>
        </p:nvCxnSpPr>
        <p:spPr>
          <a:xfrm flipV="1">
            <a:off x="4762135" y="1371600"/>
            <a:ext cx="1333865" cy="1500483"/>
          </a:xfrm>
          <a:prstGeom prst="straightConnector1">
            <a:avLst/>
          </a:prstGeom>
          <a:ln w="412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7" name="TextBox 6">
            <a:extLst>
              <a:ext uri="{FF2B5EF4-FFF2-40B4-BE49-F238E27FC236}">
                <a16:creationId xmlns:a16="http://schemas.microsoft.com/office/drawing/2014/main" id="{A4E1D07E-A137-B47E-6015-11013F31DE9F}"/>
              </a:ext>
            </a:extLst>
          </p:cNvPr>
          <p:cNvSpPr txBox="1"/>
          <p:nvPr/>
        </p:nvSpPr>
        <p:spPr>
          <a:xfrm>
            <a:off x="6096000" y="1101436"/>
            <a:ext cx="1614055" cy="400110"/>
          </a:xfrm>
          <a:prstGeom prst="rect">
            <a:avLst/>
          </a:prstGeom>
          <a:noFill/>
        </p:spPr>
        <p:txBody>
          <a:bodyPr wrap="square" rtlCol="0">
            <a:spAutoFit/>
          </a:bodyPr>
          <a:lstStyle/>
          <a:p>
            <a:r>
              <a:rPr lang="ru-RU" sz="2000" b="1" dirty="0">
                <a:solidFill>
                  <a:schemeClr val="bg1"/>
                </a:solidFill>
                <a:latin typeface="Arial" panose="020B0604020202020204" pitchFamily="34" charset="0"/>
                <a:cs typeface="Arial" panose="020B0604020202020204" pitchFamily="34" charset="0"/>
              </a:rPr>
              <a:t>Островок</a:t>
            </a:r>
          </a:p>
        </p:txBody>
      </p:sp>
      <p:pic>
        <p:nvPicPr>
          <p:cNvPr id="9" name="Рисунок 8" descr="Мозг со сплошной заливкой">
            <a:extLst>
              <a:ext uri="{FF2B5EF4-FFF2-40B4-BE49-F238E27FC236}">
                <a16:creationId xmlns:a16="http://schemas.microsoft.com/office/drawing/2014/main" id="{ABAB64A4-46EB-F2CE-B3B6-F9B4EEDC283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67155" y="836528"/>
            <a:ext cx="685800" cy="685800"/>
          </a:xfrm>
          <a:prstGeom prst="rect">
            <a:avLst/>
          </a:prstGeom>
        </p:spPr>
      </p:pic>
      <p:pic>
        <p:nvPicPr>
          <p:cNvPr id="11" name="Рисунок 10" descr="Мозг со сплошной заливкой">
            <a:extLst>
              <a:ext uri="{FF2B5EF4-FFF2-40B4-BE49-F238E27FC236}">
                <a16:creationId xmlns:a16="http://schemas.microsoft.com/office/drawing/2014/main" id="{B92763A2-A2F1-CE2F-76EA-2EBF1C3034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98310" y="550718"/>
            <a:ext cx="685800" cy="685800"/>
          </a:xfrm>
          <a:prstGeom prst="rect">
            <a:avLst/>
          </a:prstGeom>
        </p:spPr>
      </p:pic>
      <p:pic>
        <p:nvPicPr>
          <p:cNvPr id="12" name="Рисунок 11" descr="Мозг со сплошной заливкой">
            <a:extLst>
              <a:ext uri="{FF2B5EF4-FFF2-40B4-BE49-F238E27FC236}">
                <a16:creationId xmlns:a16="http://schemas.microsoft.com/office/drawing/2014/main" id="{C88BF17B-5B63-F85D-B7A6-02CDE9C9D8C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38901" y="4719264"/>
            <a:ext cx="685800" cy="685800"/>
          </a:xfrm>
          <a:prstGeom prst="rect">
            <a:avLst/>
          </a:prstGeom>
        </p:spPr>
      </p:pic>
      <p:pic>
        <p:nvPicPr>
          <p:cNvPr id="13" name="Рисунок 12" descr="Мозг со сплошной заливкой">
            <a:extLst>
              <a:ext uri="{FF2B5EF4-FFF2-40B4-BE49-F238E27FC236}">
                <a16:creationId xmlns:a16="http://schemas.microsoft.com/office/drawing/2014/main" id="{E0B928B3-AC99-9289-C19B-9896D3766B6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43267" y="5321937"/>
            <a:ext cx="685800" cy="685800"/>
          </a:xfrm>
          <a:prstGeom prst="rect">
            <a:avLst/>
          </a:prstGeom>
        </p:spPr>
      </p:pic>
    </p:spTree>
    <p:extLst>
      <p:ext uri="{BB962C8B-B14F-4D97-AF65-F5344CB8AC3E}">
        <p14:creationId xmlns:p14="http://schemas.microsoft.com/office/powerpoint/2010/main" val="1341014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cture background">
            <a:extLst>
              <a:ext uri="{FF2B5EF4-FFF2-40B4-BE49-F238E27FC236}">
                <a16:creationId xmlns:a16="http://schemas.microsoft.com/office/drawing/2014/main" id="{CCBBD6D7-DFC8-DB7D-6A6D-5AD7279875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3014" y="56445"/>
            <a:ext cx="9005971" cy="6745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4432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0D7B2930-1A64-23FA-CED1-100C109E64FE}"/>
              </a:ext>
            </a:extLst>
          </p:cNvPr>
          <p:cNvSpPr>
            <a:spLocks noGrp="1"/>
          </p:cNvSpPr>
          <p:nvPr>
            <p:ph type="subTitle" idx="1"/>
          </p:nvPr>
        </p:nvSpPr>
        <p:spPr>
          <a:xfrm>
            <a:off x="6753727" y="421105"/>
            <a:ext cx="4114799" cy="5727031"/>
          </a:xfrm>
        </p:spPr>
        <p:txBody>
          <a:bodyPr>
            <a:normAutofit fontScale="85000" lnSpcReduction="10000"/>
          </a:bodyPr>
          <a:lstStyle/>
          <a:p>
            <a:r>
              <a:rPr lang="ru-RU" dirty="0">
                <a:solidFill>
                  <a:schemeClr val="tx1"/>
                </a:solidFill>
              </a:rPr>
              <a:t>Если мы дышим через диафрагму, она расширяется вниз, в область живота. </a:t>
            </a:r>
          </a:p>
          <a:p>
            <a:r>
              <a:rPr lang="ru-RU" dirty="0">
                <a:solidFill>
                  <a:schemeClr val="tx1"/>
                </a:solidFill>
              </a:rPr>
              <a:t>И начинает сжимать внутренние органы, лежащие ниже, слегка надавливая на них.</a:t>
            </a:r>
          </a:p>
          <a:p>
            <a:r>
              <a:rPr lang="ru-RU" dirty="0">
                <a:solidFill>
                  <a:schemeClr val="tx1"/>
                </a:solidFill>
              </a:rPr>
              <a:t>Все эти органы обвивает блуждающий нерв.</a:t>
            </a:r>
          </a:p>
          <a:p>
            <a:r>
              <a:rPr lang="ru-RU" dirty="0">
                <a:solidFill>
                  <a:schemeClr val="tx1"/>
                </a:solidFill>
              </a:rPr>
              <a:t> поэтому, оказывая на них давление, мы сжимаем и блуждающий нерв. </a:t>
            </a:r>
          </a:p>
          <a:p>
            <a:r>
              <a:rPr lang="ru-RU" dirty="0">
                <a:solidFill>
                  <a:schemeClr val="tx1"/>
                </a:solidFill>
              </a:rPr>
              <a:t>мы как будто нажимаем на «кнопку расслабления».</a:t>
            </a:r>
          </a:p>
          <a:p>
            <a:r>
              <a:rPr lang="ru-RU" dirty="0">
                <a:solidFill>
                  <a:schemeClr val="tx1"/>
                </a:solidFill>
              </a:rPr>
              <a:t>Блуждающий нерв активируется, посылая сигнал о необходимости расслабиться обратно вверх по позвоночнику и в мозг.</a:t>
            </a:r>
          </a:p>
        </p:txBody>
      </p:sp>
      <p:pic>
        <p:nvPicPr>
          <p:cNvPr id="5" name="Рисунок 4">
            <a:extLst>
              <a:ext uri="{FF2B5EF4-FFF2-40B4-BE49-F238E27FC236}">
                <a16:creationId xmlns:a16="http://schemas.microsoft.com/office/drawing/2014/main" id="{0F66665D-DE90-A141-8233-8AFAEFF1F345}"/>
              </a:ext>
            </a:extLst>
          </p:cNvPr>
          <p:cNvPicPr>
            <a:picLocks noChangeAspect="1"/>
          </p:cNvPicPr>
          <p:nvPr/>
        </p:nvPicPr>
        <p:blipFill>
          <a:blip r:embed="rId2"/>
          <a:stretch>
            <a:fillRect/>
          </a:stretch>
        </p:blipFill>
        <p:spPr>
          <a:xfrm>
            <a:off x="1050757" y="161123"/>
            <a:ext cx="3931663" cy="6535751"/>
          </a:xfrm>
          <a:prstGeom prst="rect">
            <a:avLst/>
          </a:prstGeom>
        </p:spPr>
      </p:pic>
    </p:spTree>
    <p:extLst>
      <p:ext uri="{BB962C8B-B14F-4D97-AF65-F5344CB8AC3E}">
        <p14:creationId xmlns:p14="http://schemas.microsoft.com/office/powerpoint/2010/main" val="105377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icture background">
            <a:extLst>
              <a:ext uri="{FF2B5EF4-FFF2-40B4-BE49-F238E27FC236}">
                <a16:creationId xmlns:a16="http://schemas.microsoft.com/office/drawing/2014/main" id="{8919F331-96E0-C684-4734-C61730E145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0927" y="213062"/>
            <a:ext cx="5484608" cy="6530048"/>
          </a:xfrm>
          <a:prstGeom prst="rect">
            <a:avLst/>
          </a:prstGeom>
          <a:noFill/>
          <a:extLst>
            <a:ext uri="{909E8E84-426E-40DD-AFC4-6F175D3DCCD1}">
              <a14:hiddenFill xmlns:a14="http://schemas.microsoft.com/office/drawing/2010/main">
                <a:solidFill>
                  <a:srgbClr val="FFFFFF"/>
                </a:solidFill>
              </a14:hiddenFill>
            </a:ext>
          </a:extLst>
        </p:spPr>
      </p:pic>
      <p:sp>
        <p:nvSpPr>
          <p:cNvPr id="3" name="Подзаголовок 2">
            <a:extLst>
              <a:ext uri="{FF2B5EF4-FFF2-40B4-BE49-F238E27FC236}">
                <a16:creationId xmlns:a16="http://schemas.microsoft.com/office/drawing/2014/main" id="{0D7B2930-1A64-23FA-CED1-100C109E64FE}"/>
              </a:ext>
            </a:extLst>
          </p:cNvPr>
          <p:cNvSpPr>
            <a:spLocks noGrp="1"/>
          </p:cNvSpPr>
          <p:nvPr>
            <p:ph type="subTitle" idx="1"/>
          </p:nvPr>
        </p:nvSpPr>
        <p:spPr>
          <a:xfrm>
            <a:off x="3745832" y="213062"/>
            <a:ext cx="4114799" cy="733927"/>
          </a:xfrm>
        </p:spPr>
        <p:txBody>
          <a:bodyPr>
            <a:normAutofit fontScale="85000" lnSpcReduction="10000"/>
          </a:bodyPr>
          <a:lstStyle/>
          <a:p>
            <a:pPr algn="ctr"/>
            <a:r>
              <a:rPr lang="ru-RU" sz="1800" b="1" dirty="0">
                <a:solidFill>
                  <a:schemeClr val="bg1"/>
                </a:solidFill>
                <a:effectLst/>
                <a:latin typeface="Times New Roman" panose="02020603050405020304" pitchFamily="18" charset="0"/>
                <a:ea typeface="Aptos" panose="020B0004020202020204" pitchFamily="34" charset="0"/>
              </a:rPr>
              <a:t>Поза </a:t>
            </a:r>
          </a:p>
          <a:p>
            <a:pPr algn="ctr"/>
            <a:r>
              <a:rPr lang="ru-RU" sz="1800" b="1" dirty="0">
                <a:solidFill>
                  <a:schemeClr val="bg1"/>
                </a:solidFill>
                <a:effectLst/>
                <a:latin typeface="Times New Roman" panose="02020603050405020304" pitchFamily="18" charset="0"/>
                <a:ea typeface="Aptos" panose="020B0004020202020204" pitchFamily="34" charset="0"/>
              </a:rPr>
              <a:t>«Удобно развалившись в кресле» </a:t>
            </a:r>
            <a:endParaRPr lang="ru-RU" b="1" dirty="0">
              <a:solidFill>
                <a:schemeClr val="bg1"/>
              </a:solidFill>
            </a:endParaRPr>
          </a:p>
        </p:txBody>
      </p:sp>
    </p:spTree>
    <p:extLst>
      <p:ext uri="{BB962C8B-B14F-4D97-AF65-F5344CB8AC3E}">
        <p14:creationId xmlns:p14="http://schemas.microsoft.com/office/powerpoint/2010/main" val="1551556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icture background">
            <a:extLst>
              <a:ext uri="{FF2B5EF4-FFF2-40B4-BE49-F238E27FC236}">
                <a16:creationId xmlns:a16="http://schemas.microsoft.com/office/drawing/2014/main" id="{6F372A92-60AF-A53D-4591-AB2004DE60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8897" y="213062"/>
            <a:ext cx="4311734" cy="6363747"/>
          </a:xfrm>
          <a:prstGeom prst="rect">
            <a:avLst/>
          </a:prstGeom>
          <a:noFill/>
          <a:extLst>
            <a:ext uri="{909E8E84-426E-40DD-AFC4-6F175D3DCCD1}">
              <a14:hiddenFill xmlns:a14="http://schemas.microsoft.com/office/drawing/2010/main">
                <a:solidFill>
                  <a:srgbClr val="FFFFFF"/>
                </a:solidFill>
              </a14:hiddenFill>
            </a:ext>
          </a:extLst>
        </p:spPr>
      </p:pic>
      <p:sp>
        <p:nvSpPr>
          <p:cNvPr id="2" name="Подзаголовок 2">
            <a:extLst>
              <a:ext uri="{FF2B5EF4-FFF2-40B4-BE49-F238E27FC236}">
                <a16:creationId xmlns:a16="http://schemas.microsoft.com/office/drawing/2014/main" id="{D065F47F-EB2E-83F4-4A06-3E7FE9BCEFB0}"/>
              </a:ext>
            </a:extLst>
          </p:cNvPr>
          <p:cNvSpPr txBox="1">
            <a:spLocks/>
          </p:cNvSpPr>
          <p:nvPr/>
        </p:nvSpPr>
        <p:spPr>
          <a:xfrm>
            <a:off x="3745832" y="213062"/>
            <a:ext cx="4114799" cy="733927"/>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120000"/>
              </a:lnSpc>
              <a:spcBef>
                <a:spcPts val="1000"/>
              </a:spcBef>
              <a:buSzPct val="125000"/>
              <a:buFont typeface="Arial" panose="020B0604020202020204" pitchFamily="34" charset="0"/>
              <a:buNone/>
              <a:defRPr sz="2000" kern="1200" cap="all" baseline="0">
                <a:solidFill>
                  <a:schemeClr val="tx2"/>
                </a:solidFill>
                <a:latin typeface="+mn-lt"/>
                <a:ea typeface="+mn-ea"/>
                <a:cs typeface="+mn-cs"/>
              </a:defRPr>
            </a:lvl1pPr>
            <a:lvl2pPr marL="457200" indent="0" algn="ctr" defTabSz="914400" rtl="0" eaLnBrk="1" latinLnBrk="0" hangingPunct="1">
              <a:lnSpc>
                <a:spcPct val="120000"/>
              </a:lnSpc>
              <a:spcBef>
                <a:spcPts val="500"/>
              </a:spcBef>
              <a:buSzPct val="125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125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9pPr>
          </a:lstStyle>
          <a:p>
            <a:pPr algn="ctr"/>
            <a:r>
              <a:rPr lang="ru-RU" sz="1800" b="1" dirty="0">
                <a:solidFill>
                  <a:schemeClr val="bg1"/>
                </a:solidFill>
                <a:latin typeface="Times New Roman" panose="02020603050405020304" pitchFamily="18" charset="0"/>
                <a:ea typeface="Aptos" panose="020B0004020202020204" pitchFamily="34" charset="0"/>
              </a:rPr>
              <a:t>Поза </a:t>
            </a:r>
          </a:p>
          <a:p>
            <a:pPr algn="ctr"/>
            <a:r>
              <a:rPr lang="ru-RU" sz="1800" b="1" dirty="0">
                <a:solidFill>
                  <a:schemeClr val="bg1"/>
                </a:solidFill>
                <a:effectLst/>
                <a:latin typeface="Times New Roman" panose="02020603050405020304" pitchFamily="18" charset="0"/>
                <a:ea typeface="Aptos" panose="020B0004020202020204" pitchFamily="34" charset="0"/>
              </a:rPr>
              <a:t>«Тотемный столб»</a:t>
            </a:r>
            <a:endParaRPr lang="ru-RU" b="1" dirty="0">
              <a:solidFill>
                <a:schemeClr val="bg1"/>
              </a:solidFill>
            </a:endParaRPr>
          </a:p>
        </p:txBody>
      </p:sp>
    </p:spTree>
    <p:extLst>
      <p:ext uri="{BB962C8B-B14F-4D97-AF65-F5344CB8AC3E}">
        <p14:creationId xmlns:p14="http://schemas.microsoft.com/office/powerpoint/2010/main" val="1042517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Picture background">
            <a:extLst>
              <a:ext uri="{FF2B5EF4-FFF2-40B4-BE49-F238E27FC236}">
                <a16:creationId xmlns:a16="http://schemas.microsoft.com/office/drawing/2014/main" id="{A8DEAF7B-5922-B8CC-DDA9-2A143C1BC7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9546" y="1244391"/>
            <a:ext cx="6845716" cy="4915082"/>
          </a:xfrm>
          <a:prstGeom prst="rect">
            <a:avLst/>
          </a:prstGeom>
          <a:noFill/>
          <a:extLst>
            <a:ext uri="{909E8E84-426E-40DD-AFC4-6F175D3DCCD1}">
              <a14:hiddenFill xmlns:a14="http://schemas.microsoft.com/office/drawing/2010/main">
                <a:solidFill>
                  <a:srgbClr val="FFFFFF"/>
                </a:solidFill>
              </a14:hiddenFill>
            </a:ext>
          </a:extLst>
        </p:spPr>
      </p:pic>
      <p:sp>
        <p:nvSpPr>
          <p:cNvPr id="5" name="Подзаголовок 2">
            <a:extLst>
              <a:ext uri="{FF2B5EF4-FFF2-40B4-BE49-F238E27FC236}">
                <a16:creationId xmlns:a16="http://schemas.microsoft.com/office/drawing/2014/main" id="{E9DA8940-95B5-F207-134D-394DB07380FD}"/>
              </a:ext>
            </a:extLst>
          </p:cNvPr>
          <p:cNvSpPr txBox="1">
            <a:spLocks/>
          </p:cNvSpPr>
          <p:nvPr/>
        </p:nvSpPr>
        <p:spPr>
          <a:xfrm>
            <a:off x="3745832" y="213062"/>
            <a:ext cx="4114799" cy="733927"/>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120000"/>
              </a:lnSpc>
              <a:spcBef>
                <a:spcPts val="1000"/>
              </a:spcBef>
              <a:buSzPct val="125000"/>
              <a:buFont typeface="Arial" panose="020B0604020202020204" pitchFamily="34" charset="0"/>
              <a:buNone/>
              <a:defRPr sz="2000" kern="1200" cap="all" baseline="0">
                <a:solidFill>
                  <a:schemeClr val="tx2"/>
                </a:solidFill>
                <a:latin typeface="+mn-lt"/>
                <a:ea typeface="+mn-ea"/>
                <a:cs typeface="+mn-cs"/>
              </a:defRPr>
            </a:lvl1pPr>
            <a:lvl2pPr marL="457200" indent="0" algn="ctr" defTabSz="914400" rtl="0" eaLnBrk="1" latinLnBrk="0" hangingPunct="1">
              <a:lnSpc>
                <a:spcPct val="120000"/>
              </a:lnSpc>
              <a:spcBef>
                <a:spcPts val="500"/>
              </a:spcBef>
              <a:buSzPct val="125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125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9pPr>
          </a:lstStyle>
          <a:p>
            <a:pPr algn="ctr"/>
            <a:r>
              <a:rPr lang="ru-RU" sz="1800" b="1" dirty="0">
                <a:solidFill>
                  <a:schemeClr val="bg1"/>
                </a:solidFill>
                <a:latin typeface="Times New Roman" panose="02020603050405020304" pitchFamily="18" charset="0"/>
                <a:ea typeface="Aptos" panose="020B0004020202020204" pitchFamily="34" charset="0"/>
              </a:rPr>
              <a:t>Поза </a:t>
            </a:r>
          </a:p>
          <a:p>
            <a:pPr algn="ctr"/>
            <a:r>
              <a:rPr lang="ru-RU" sz="1800" b="1" dirty="0">
                <a:solidFill>
                  <a:schemeClr val="bg1"/>
                </a:solidFill>
                <a:effectLst/>
                <a:latin typeface="Times New Roman" panose="02020603050405020304" pitchFamily="18" charset="0"/>
                <a:ea typeface="Aptos" panose="020B0004020202020204" pitchFamily="34" charset="0"/>
              </a:rPr>
              <a:t>«Наложение рук» </a:t>
            </a:r>
            <a:endParaRPr lang="ru-RU" sz="1800" b="1" dirty="0">
              <a:solidFill>
                <a:schemeClr val="bg1"/>
              </a:solidFill>
              <a:latin typeface="Times New Roman" panose="02020603050405020304" pitchFamily="18" charset="0"/>
              <a:ea typeface="Aptos" panose="020B0004020202020204" pitchFamily="34" charset="0"/>
            </a:endParaRPr>
          </a:p>
        </p:txBody>
      </p:sp>
    </p:spTree>
    <p:extLst>
      <p:ext uri="{BB962C8B-B14F-4D97-AF65-F5344CB8AC3E}">
        <p14:creationId xmlns:p14="http://schemas.microsoft.com/office/powerpoint/2010/main" val="1468092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0D7B2930-1A64-23FA-CED1-100C109E64FE}"/>
              </a:ext>
            </a:extLst>
          </p:cNvPr>
          <p:cNvSpPr>
            <a:spLocks noGrp="1"/>
          </p:cNvSpPr>
          <p:nvPr>
            <p:ph type="subTitle" idx="1"/>
          </p:nvPr>
        </p:nvSpPr>
        <p:spPr>
          <a:xfrm>
            <a:off x="1824790" y="212558"/>
            <a:ext cx="9537031" cy="6035842"/>
          </a:xfrm>
        </p:spPr>
        <p:txBody>
          <a:bodyPr>
            <a:noAutofit/>
          </a:bodyPr>
          <a:lstStyle/>
          <a:p>
            <a:pPr indent="450215" algn="ctr">
              <a:lnSpc>
                <a:spcPct val="150000"/>
              </a:lnSpc>
              <a:spcAft>
                <a:spcPts val="800"/>
              </a:spcAft>
            </a:pPr>
            <a:r>
              <a:rPr lang="ru-RU" sz="16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Диафрагмальное дыхание</a:t>
            </a:r>
            <a:endParaRPr lang="ru-RU" sz="1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indent="450215" algn="just">
              <a:lnSpc>
                <a:spcPct val="150000"/>
              </a:lnSpc>
              <a:spcAft>
                <a:spcPts val="800"/>
              </a:spcAft>
            </a:pPr>
            <a:r>
              <a:rPr lang="ru-RU" sz="16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Примите одну из указанных выше поз, чтобы дышать через диафрагму.</a:t>
            </a:r>
            <a:endParaRPr lang="ru-RU" sz="1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indent="450215" algn="just">
              <a:lnSpc>
                <a:spcPct val="150000"/>
              </a:lnSpc>
              <a:spcAft>
                <a:spcPts val="800"/>
              </a:spcAft>
            </a:pPr>
            <a:r>
              <a:rPr lang="ru-RU" sz="16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Начните медленно вдыхать через нос, позволяя диафрагме наполниться воздухом. На выдохе дышите через нос, позволяя воздуху медленно выходить из диафрагмы. Если возможно, удлините выдох, чтобы он был длиннее вдоха.</a:t>
            </a:r>
            <a:endParaRPr lang="ru-RU" sz="1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indent="450215" algn="just">
              <a:lnSpc>
                <a:spcPct val="150000"/>
              </a:lnSpc>
              <a:spcAft>
                <a:spcPts val="800"/>
              </a:spcAft>
            </a:pPr>
            <a:r>
              <a:rPr lang="ru-RU" sz="16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Обращая внимание на ощущения в вашем теле во время дыхания, продолжайте выполнять диафрагмальное дыхание примерно 2-3 минуты. </a:t>
            </a:r>
            <a:endParaRPr lang="ru-RU" sz="1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indent="450215" algn="just">
              <a:lnSpc>
                <a:spcPct val="150000"/>
              </a:lnSpc>
              <a:spcAft>
                <a:spcPts val="800"/>
              </a:spcAft>
            </a:pPr>
            <a:r>
              <a:rPr lang="ru-RU" sz="16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Если во время этого упражнения вы начинаете чувствовать головокружение, прекратите его выполнение, пока симптомы не исчезнут. Возобновив практику попробуйте вдыхать и выдыхать чуть менее глубоко и немного замедли темп дыхания. </a:t>
            </a:r>
            <a:endParaRPr lang="ru-RU" sz="1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indent="450215" algn="just">
              <a:lnSpc>
                <a:spcPct val="150000"/>
              </a:lnSpc>
              <a:spcAft>
                <a:spcPts val="800"/>
              </a:spcAft>
            </a:pPr>
            <a:r>
              <a:rPr lang="ru-RU" sz="16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По окончании упражнения медленно опустите расслабленные руки вдоль тела и сделайте два глубоких цикла диафрагмального дыхания. </a:t>
            </a:r>
            <a:endParaRPr lang="ru-RU" sz="1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88080278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Контур">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{27274453-14C3-40F4-B75A-C44E4C125F85}TF6d5feb1e-e145-43f1-b745-cb4b54c5ee9733a8a5b4-7ba003f5bf80</Template>
  <TotalTime>480</TotalTime>
  <Words>780</Words>
  <Application>Microsoft Office PowerPoint</Application>
  <PresentationFormat>Широкоэкранный</PresentationFormat>
  <Paragraphs>84</Paragraphs>
  <Slides>16</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16</vt:i4>
      </vt:variant>
    </vt:vector>
  </HeadingPairs>
  <TitlesOfParts>
    <vt:vector size="22" baseType="lpstr">
      <vt:lpstr>Aptos</vt:lpstr>
      <vt:lpstr>Arial</vt:lpstr>
      <vt:lpstr>Arial Narrow</vt:lpstr>
      <vt:lpstr>Times New Roman</vt:lpstr>
      <vt:lpstr>Tw Cen MT</vt:lpstr>
      <vt:lpstr>Контур</vt:lpstr>
      <vt:lpstr>ВЫДЫХАЙ!</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Оксана Лысенко</dc:creator>
  <cp:lastModifiedBy>Оксана Лысенко</cp:lastModifiedBy>
  <cp:revision>18</cp:revision>
  <dcterms:created xsi:type="dcterms:W3CDTF">2026-01-26T09:42:46Z</dcterms:created>
  <dcterms:modified xsi:type="dcterms:W3CDTF">2026-01-29T06:05:45Z</dcterms:modified>
</cp:coreProperties>
</file>