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2" r:id="rId6"/>
    <p:sldId id="266" r:id="rId7"/>
    <p:sldId id="270" r:id="rId8"/>
    <p:sldId id="271" r:id="rId9"/>
    <p:sldId id="260" r:id="rId10"/>
    <p:sldId id="275" r:id="rId11"/>
    <p:sldId id="267" r:id="rId12"/>
    <p:sldId id="268" r:id="rId13"/>
    <p:sldId id="269" r:id="rId14"/>
    <p:sldId id="276" r:id="rId15"/>
    <p:sldId id="265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Количество молодых педагогов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Кадровый состав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9-4370-93E4-D7C1C7E264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9-4370-93E4-D7C1C7E26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всего педагогов</c:v>
                </c:pt>
                <c:pt idx="1">
                  <c:v>всего молодых кадров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1-43A1-97D0-F4AEFEF1F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Категории</a:t>
            </a:r>
            <a:r>
              <a:rPr lang="ru-RU" sz="1600" baseline="0" dirty="0" smtClean="0"/>
              <a:t> молодых педагогов</a:t>
            </a:r>
            <a:endParaRPr lang="ru-RU" sz="1600" dirty="0"/>
          </a:p>
        </c:rich>
      </c:tx>
      <c:layout>
        <c:manualLayout>
          <c:xMode val="edge"/>
          <c:yMode val="edge"/>
          <c:x val="0.1827253674842412"/>
          <c:y val="2.4205500066844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"Молодые специалисты"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A-488B-B9C4-4A8D52245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Студенты СПО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A-488B-B9C4-4A8D52245C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молодые педагоги, потерявшие статус "молодого специалиста"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A-488B-B9C4-4A8D52245C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Декретный отпуск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A-488B-B9C4-4A8D52245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7370032"/>
        <c:axId val="1147378352"/>
      </c:barChart>
      <c:catAx>
        <c:axId val="114737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378352"/>
        <c:crosses val="autoZero"/>
        <c:auto val="1"/>
        <c:lblAlgn val="ctr"/>
        <c:lblOffset val="100"/>
        <c:noMultiLvlLbl val="0"/>
      </c:catAx>
      <c:valAx>
        <c:axId val="11473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37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Квалификационный</a:t>
            </a:r>
            <a:r>
              <a:rPr lang="ru-RU" sz="1600" baseline="0" dirty="0" smtClean="0"/>
              <a:t> уровень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6-4B04-A205-082DDE1762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6-4B04-A205-082DDE1762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17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46-4B04-A205-082DDE176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53163391116643"/>
          <c:y val="0.23419574873219431"/>
          <c:w val="0.32040764920076314"/>
          <c:h val="0.68781937422615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solidFill>
                  <a:schemeClr val="tx2"/>
                </a:solidFill>
              </a:rPr>
              <a:t>Возрастной состав педагогических </a:t>
            </a:r>
            <a:r>
              <a:rPr lang="ru-RU" sz="1600" b="0" dirty="0" smtClean="0">
                <a:solidFill>
                  <a:schemeClr val="tx2"/>
                </a:solidFill>
              </a:rPr>
              <a:t>работников</a:t>
            </a:r>
            <a:endParaRPr lang="ru-RU" sz="1600" b="0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30-50 лет</c:v>
                </c:pt>
                <c:pt idx="2">
                  <c:v>50-60 лет</c:v>
                </c:pt>
                <c:pt idx="3">
                  <c:v>более 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D-4A79-9D09-A40CEB24F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574760"/>
        <c:axId val="254575152"/>
      </c:barChart>
      <c:catAx>
        <c:axId val="25457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575152"/>
        <c:crosses val="autoZero"/>
        <c:auto val="1"/>
        <c:lblAlgn val="ctr"/>
        <c:lblOffset val="100"/>
        <c:noMultiLvlLbl val="0"/>
      </c:catAx>
      <c:valAx>
        <c:axId val="25457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57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2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4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0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8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4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5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CE35-A259-403D-B316-72B90790E4CF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8BC3-BFE0-4F4C-BB32-FEE38EB62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8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0902" y="1072341"/>
            <a:ext cx="103327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r>
              <a:rPr lang="ru-RU" sz="6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организации взаимных профессиональных связей для повышения качества 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5603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20306" r="4986"/>
          <a:stretch/>
        </p:blipFill>
        <p:spPr bwMode="auto">
          <a:xfrm>
            <a:off x="339364" y="754144"/>
            <a:ext cx="11453568" cy="55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0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0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Наставнические пары МБОУ СОШ №4 </a:t>
            </a:r>
            <a:r>
              <a:rPr lang="ru-RU" sz="3600" b="1" i="1" dirty="0" smtClean="0">
                <a:solidFill>
                  <a:srgbClr val="0070C0"/>
                </a:solidFill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им</a:t>
            </a:r>
            <a:r>
              <a:rPr lang="ru-RU" sz="3600" b="1" i="1" dirty="0" smtClean="0">
                <a:solidFill>
                  <a:srgbClr val="0070C0"/>
                </a:solidFill>
              </a:rPr>
              <a:t>. Е. Родионова г. Кузнецка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936" y="1577566"/>
            <a:ext cx="11510127" cy="4851514"/>
          </a:xfrm>
        </p:spPr>
        <p:txBody>
          <a:bodyPr>
            <a:noAutofit/>
          </a:bodyPr>
          <a:lstStyle/>
          <a:p>
            <a:pPr algn="just" fontAlgn="base"/>
            <a:r>
              <a:rPr lang="ru-RU" sz="1900" b="1" dirty="0"/>
              <a:t>Тамбовская Наталья Геннадьевна (наставник, учитель начальных классов  первой квалификационной категории) – </a:t>
            </a:r>
            <a:r>
              <a:rPr lang="ru-RU" sz="1900" b="1" dirty="0" err="1"/>
              <a:t>Затылкина</a:t>
            </a:r>
            <a:r>
              <a:rPr lang="ru-RU" sz="1900" b="1" dirty="0"/>
              <a:t> Дарья Вячеславовна (молодой специалист, учитель начальных классов</a:t>
            </a:r>
            <a:r>
              <a:rPr lang="ru-RU" sz="1900" b="1" dirty="0" smtClean="0"/>
              <a:t>);</a:t>
            </a:r>
            <a:endParaRPr lang="ru-RU" sz="1900" b="1" dirty="0"/>
          </a:p>
          <a:p>
            <a:pPr algn="just" fontAlgn="base"/>
            <a:r>
              <a:rPr lang="ru-RU" sz="1900" b="1" dirty="0" err="1"/>
              <a:t>Брычкова</a:t>
            </a:r>
            <a:r>
              <a:rPr lang="ru-RU" sz="1900" b="1" dirty="0"/>
              <a:t> Ольга Васильевна (наставник, учитель истории и обществознания высшей квалификационной категории</a:t>
            </a:r>
            <a:r>
              <a:rPr lang="ru-RU" sz="1900" b="1" dirty="0" smtClean="0"/>
              <a:t>) – </a:t>
            </a:r>
            <a:r>
              <a:rPr lang="ru-RU" sz="1900" b="1" dirty="0" err="1" smtClean="0"/>
              <a:t>Апенкина</a:t>
            </a:r>
            <a:r>
              <a:rPr lang="ru-RU" sz="1900" b="1" dirty="0" smtClean="0"/>
              <a:t> </a:t>
            </a:r>
            <a:r>
              <a:rPr lang="ru-RU" sz="1900" b="1" dirty="0"/>
              <a:t>Мария Дмитриевна (молодой специалист, учитель истории и обществознания</a:t>
            </a:r>
            <a:r>
              <a:rPr lang="ru-RU" sz="1900" b="1" dirty="0" smtClean="0"/>
              <a:t>);</a:t>
            </a:r>
            <a:r>
              <a:rPr lang="ru-RU" sz="1900" b="1" dirty="0"/>
              <a:t> </a:t>
            </a:r>
          </a:p>
          <a:p>
            <a:pPr algn="just" fontAlgn="base"/>
            <a:r>
              <a:rPr lang="ru-RU" sz="1900" b="1" dirty="0"/>
              <a:t>Терентьева Татьяна </a:t>
            </a:r>
            <a:r>
              <a:rPr lang="ru-RU" sz="1900" b="1" dirty="0" smtClean="0"/>
              <a:t>Владимировна </a:t>
            </a:r>
            <a:r>
              <a:rPr lang="ru-RU" sz="1900" b="1" dirty="0"/>
              <a:t>(наставник, учитель математики высшей квалификационной категории</a:t>
            </a:r>
            <a:r>
              <a:rPr lang="ru-RU" sz="1900" b="1" dirty="0" smtClean="0"/>
              <a:t>) – Поспелова </a:t>
            </a:r>
            <a:r>
              <a:rPr lang="ru-RU" sz="1900" b="1" dirty="0"/>
              <a:t>Арина Вадимовна (молодой специалист, учитель математики и </a:t>
            </a:r>
            <a:r>
              <a:rPr lang="ru-RU" sz="1900" b="1" dirty="0" smtClean="0"/>
              <a:t>информатики</a:t>
            </a:r>
            <a:r>
              <a:rPr lang="ru-RU" sz="1900" b="1" dirty="0" smtClean="0"/>
              <a:t>);</a:t>
            </a:r>
            <a:r>
              <a:rPr lang="ru-RU" sz="1900" b="1" dirty="0"/>
              <a:t> </a:t>
            </a:r>
          </a:p>
          <a:p>
            <a:pPr algn="just" fontAlgn="base"/>
            <a:r>
              <a:rPr lang="ru-RU" sz="1900" b="1" dirty="0"/>
              <a:t>Матюшина Инна Викторовна (учитель иностранного языка высшей квалификационной категории</a:t>
            </a:r>
            <a:r>
              <a:rPr lang="ru-RU" sz="1900" b="1" dirty="0" smtClean="0"/>
              <a:t>) – Климова </a:t>
            </a:r>
            <a:r>
              <a:rPr lang="ru-RU" sz="1900" b="1" dirty="0"/>
              <a:t>Ксения Владимировна (молодой педагог, учитель иностранного языка</a:t>
            </a:r>
            <a:r>
              <a:rPr lang="ru-RU" sz="1900" b="1" dirty="0" smtClean="0"/>
              <a:t>);</a:t>
            </a:r>
            <a:r>
              <a:rPr lang="ru-RU" sz="1900" b="1" dirty="0"/>
              <a:t> </a:t>
            </a:r>
          </a:p>
          <a:p>
            <a:pPr algn="just" fontAlgn="base"/>
            <a:r>
              <a:rPr lang="ru-RU" sz="1900" b="1" dirty="0"/>
              <a:t>Клюева Марина Васильевна (наставник, заместитель директора по ВР</a:t>
            </a:r>
            <a:r>
              <a:rPr lang="ru-RU" sz="1900" b="1" dirty="0" smtClean="0"/>
              <a:t>) – Кузьмичева </a:t>
            </a:r>
            <a:r>
              <a:rPr lang="ru-RU" sz="1900" b="1" dirty="0"/>
              <a:t>Ангелина Евгеньевна (молодой </a:t>
            </a:r>
            <a:r>
              <a:rPr lang="ru-RU" sz="1900" b="1" dirty="0" smtClean="0"/>
              <a:t>педагог, педагог-организатор</a:t>
            </a:r>
            <a:r>
              <a:rPr lang="ru-RU" sz="1900" b="1" dirty="0" smtClean="0"/>
              <a:t>);</a:t>
            </a:r>
            <a:endParaRPr lang="ru-RU" sz="1900" b="1" dirty="0"/>
          </a:p>
          <a:p>
            <a:pPr algn="just" fontAlgn="base"/>
            <a:r>
              <a:rPr lang="ru-RU" sz="1900" b="1" dirty="0"/>
              <a:t>Филиппова Татьяна Владимировна (наставник, учитель биологии</a:t>
            </a:r>
            <a:r>
              <a:rPr lang="ru-RU" sz="1900" b="1" dirty="0" smtClean="0"/>
              <a:t>) – </a:t>
            </a:r>
            <a:r>
              <a:rPr lang="ru-RU" sz="1900" b="1" dirty="0" err="1" smtClean="0"/>
              <a:t>Тенишева</a:t>
            </a:r>
            <a:r>
              <a:rPr lang="ru-RU" sz="1900" b="1" dirty="0" smtClean="0"/>
              <a:t> </a:t>
            </a:r>
            <a:r>
              <a:rPr lang="ru-RU" sz="1900" b="1" dirty="0" err="1"/>
              <a:t>Зульфия</a:t>
            </a:r>
            <a:r>
              <a:rPr lang="ru-RU" sz="1900" b="1" dirty="0"/>
              <a:t> </a:t>
            </a:r>
            <a:r>
              <a:rPr lang="ru-RU" sz="1900" b="1" dirty="0" err="1"/>
              <a:t>Рафековна</a:t>
            </a:r>
            <a:r>
              <a:rPr lang="ru-RU" sz="1900" b="1" dirty="0"/>
              <a:t> (молодой педагог, учитель биологии</a:t>
            </a:r>
            <a:r>
              <a:rPr lang="ru-RU" sz="1900" b="1" dirty="0" smtClean="0"/>
              <a:t>);</a:t>
            </a:r>
            <a:endParaRPr lang="ru-RU" sz="1900" b="1" dirty="0"/>
          </a:p>
          <a:p>
            <a:pPr algn="just" fontAlgn="base"/>
            <a:r>
              <a:rPr lang="ru-RU" sz="1900" b="1" dirty="0"/>
              <a:t>Артамонова Светлана Григорьевна (наставник, учитель по физической культуре высшей квалификационной категории</a:t>
            </a:r>
            <a:r>
              <a:rPr lang="ru-RU" sz="1900" b="1" dirty="0" smtClean="0"/>
              <a:t>) – Денисова </a:t>
            </a:r>
            <a:r>
              <a:rPr lang="ru-RU" sz="1900" b="1" dirty="0"/>
              <a:t>Дарья Андреевна (молодой педагог, студент СПО), </a:t>
            </a:r>
            <a:r>
              <a:rPr lang="ru-RU" sz="1900" b="1" dirty="0" err="1"/>
              <a:t>Кемаев</a:t>
            </a:r>
            <a:r>
              <a:rPr lang="ru-RU" sz="1900" b="1" dirty="0"/>
              <a:t> Тимофей Николаевич </a:t>
            </a:r>
            <a:r>
              <a:rPr lang="ru-RU" sz="1900" b="1" dirty="0" smtClean="0"/>
              <a:t>(</a:t>
            </a:r>
            <a:r>
              <a:rPr lang="ru-RU" sz="1900" b="1" dirty="0"/>
              <a:t>молодой педагог, студент СПО</a:t>
            </a:r>
            <a:r>
              <a:rPr lang="ru-RU" sz="1900" b="1" dirty="0" smtClean="0"/>
              <a:t>).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0312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Виды наставничества педагогических работников в образовательной организации 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90" y="1338942"/>
            <a:ext cx="11708089" cy="522514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	      </a:t>
            </a:r>
            <a:r>
              <a:rPr lang="ru-RU" sz="2400" b="1" u="sng" dirty="0" smtClean="0">
                <a:solidFill>
                  <a:srgbClr val="0070C0"/>
                </a:solidFill>
              </a:rPr>
              <a:t>Наставничество </a:t>
            </a:r>
            <a:r>
              <a:rPr lang="ru-RU" sz="2400" b="1" u="sng" dirty="0">
                <a:solidFill>
                  <a:srgbClr val="0070C0"/>
                </a:solidFill>
              </a:rPr>
              <a:t>в группе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	</a:t>
            </a:r>
            <a:r>
              <a:rPr lang="ru-RU" sz="2400" b="1" dirty="0">
                <a:solidFill>
                  <a:srgbClr val="0070C0"/>
                </a:solidFill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</a:rPr>
              <a:t>   </a:t>
            </a:r>
            <a:r>
              <a:rPr lang="ru-RU" sz="2400" b="1" u="sng" dirty="0" smtClean="0">
                <a:solidFill>
                  <a:srgbClr val="0070C0"/>
                </a:solidFill>
              </a:rPr>
              <a:t>Реверсивное </a:t>
            </a:r>
            <a:r>
              <a:rPr lang="ru-RU" sz="2400" b="1" u="sng" dirty="0">
                <a:solidFill>
                  <a:srgbClr val="0070C0"/>
                </a:solidFill>
              </a:rPr>
              <a:t>наставничество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	</a:t>
            </a:r>
            <a:r>
              <a:rPr lang="ru-RU" sz="2400" b="1" u="sng" dirty="0" smtClean="0">
                <a:solidFill>
                  <a:srgbClr val="0070C0"/>
                </a:solidFill>
              </a:rPr>
              <a:t>Ситуационное </a:t>
            </a:r>
            <a:r>
              <a:rPr lang="ru-RU" sz="2400" b="1" u="sng" dirty="0">
                <a:solidFill>
                  <a:srgbClr val="0070C0"/>
                </a:solidFill>
              </a:rPr>
              <a:t>наставничество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</a:t>
            </a:r>
            <a:r>
              <a:rPr lang="ru-RU" sz="2400" b="1" dirty="0" smtClean="0">
                <a:solidFill>
                  <a:srgbClr val="0070C0"/>
                </a:solidFill>
              </a:rPr>
              <a:t>		</a:t>
            </a:r>
            <a:r>
              <a:rPr lang="ru-RU" sz="2400" b="1" u="sng" dirty="0" smtClean="0">
                <a:solidFill>
                  <a:srgbClr val="0070C0"/>
                </a:solidFill>
              </a:rPr>
              <a:t>Традиционная </a:t>
            </a:r>
            <a:r>
              <a:rPr lang="ru-RU" sz="2400" b="1" u="sng" dirty="0" smtClean="0">
                <a:solidFill>
                  <a:srgbClr val="0070C0"/>
                </a:solidFill>
              </a:rPr>
              <a:t>форма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			     </a:t>
            </a:r>
            <a:r>
              <a:rPr lang="ru-RU" sz="2400" b="1" u="sng" dirty="0" smtClean="0">
                <a:solidFill>
                  <a:srgbClr val="0070C0"/>
                </a:solidFill>
              </a:rPr>
              <a:t>наставничества 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4" y="1753311"/>
            <a:ext cx="2786701" cy="2090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17" y="4656842"/>
            <a:ext cx="2630075" cy="1972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77" y="4656842"/>
            <a:ext cx="2630076" cy="1972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71" y="4253741"/>
            <a:ext cx="3157979" cy="2368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4" y="1748828"/>
            <a:ext cx="2792677" cy="2094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69" y="1748829"/>
            <a:ext cx="2795848" cy="20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045"/>
            <a:ext cx="10515600" cy="63323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Роли педагогов-наставников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70" y="801278"/>
            <a:ext cx="11632676" cy="5920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	</a:t>
            </a:r>
            <a:r>
              <a:rPr lang="ru-RU" sz="2400" b="1" u="sng" dirty="0" smtClean="0">
                <a:solidFill>
                  <a:srgbClr val="0070C0"/>
                </a:solidFill>
              </a:rPr>
              <a:t>«</a:t>
            </a:r>
            <a:r>
              <a:rPr lang="ru-RU" sz="2400" b="1" u="sng" dirty="0">
                <a:solidFill>
                  <a:srgbClr val="0070C0"/>
                </a:solidFill>
              </a:rPr>
              <a:t>КОНСУЛЬТАНТ</a:t>
            </a:r>
            <a:r>
              <a:rPr lang="ru-RU" sz="2400" b="1" u="sng" dirty="0" smtClean="0">
                <a:solidFill>
                  <a:srgbClr val="0070C0"/>
                </a:solidFill>
              </a:rPr>
              <a:t>» 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	«</a:t>
            </a:r>
            <a:r>
              <a:rPr lang="ru-RU" sz="2400" b="1" u="sng" dirty="0">
                <a:solidFill>
                  <a:srgbClr val="0070C0"/>
                </a:solidFill>
              </a:rPr>
              <a:t>ПРОВОДНИК</a:t>
            </a:r>
            <a:r>
              <a:rPr lang="ru-RU" sz="2400" b="1" u="sng" dirty="0" smtClean="0">
                <a:solidFill>
                  <a:srgbClr val="0070C0"/>
                </a:solidFill>
              </a:rPr>
              <a:t>»         </a:t>
            </a:r>
          </a:p>
          <a:p>
            <a:endParaRPr lang="ru-RU" sz="2400" b="1" u="sng" dirty="0">
              <a:solidFill>
                <a:srgbClr val="0070C0"/>
              </a:solidFill>
            </a:endParaRPr>
          </a:p>
          <a:p>
            <a:endParaRPr lang="ru-RU" sz="2400" b="1" u="sng" dirty="0" smtClean="0">
              <a:solidFill>
                <a:srgbClr val="0070C0"/>
              </a:solidFill>
            </a:endParaRPr>
          </a:p>
          <a:p>
            <a:endParaRPr lang="ru-RU" sz="2400" b="1" u="sng" dirty="0">
              <a:solidFill>
                <a:srgbClr val="0070C0"/>
              </a:solidFill>
            </a:endParaRPr>
          </a:p>
          <a:p>
            <a:endParaRPr lang="ru-RU" sz="2400" b="1" u="sng" dirty="0" smtClean="0">
              <a:solidFill>
                <a:srgbClr val="0070C0"/>
              </a:solidFill>
            </a:endParaRPr>
          </a:p>
          <a:p>
            <a:endParaRPr lang="ru-RU" sz="24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</a:t>
            </a:r>
            <a:r>
              <a:rPr lang="ru-RU" sz="2400" b="1" u="sng" dirty="0" smtClean="0">
                <a:solidFill>
                  <a:srgbClr val="0070C0"/>
                </a:solidFill>
              </a:rPr>
              <a:t>«</a:t>
            </a:r>
            <a:r>
              <a:rPr lang="ru-RU" sz="2400" b="1" u="sng" dirty="0">
                <a:solidFill>
                  <a:srgbClr val="0070C0"/>
                </a:solidFill>
              </a:rPr>
              <a:t>ЗАЩИТНИК ИНТЕРЕСОВ</a:t>
            </a:r>
            <a:r>
              <a:rPr lang="ru-RU" sz="2400" b="1" u="sng" dirty="0" smtClean="0">
                <a:solidFill>
                  <a:srgbClr val="0070C0"/>
                </a:solidFill>
              </a:rPr>
              <a:t>»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	</a:t>
            </a:r>
            <a:r>
              <a:rPr lang="ru-RU" sz="2400" b="1" u="sng" dirty="0" smtClean="0">
                <a:solidFill>
                  <a:srgbClr val="0070C0"/>
                </a:solidFill>
              </a:rPr>
              <a:t>«</a:t>
            </a:r>
            <a:r>
              <a:rPr lang="ru-RU" sz="2400" b="1" u="sng" dirty="0">
                <a:solidFill>
                  <a:srgbClr val="0070C0"/>
                </a:solidFill>
              </a:rPr>
              <a:t>КОНТРОЛЁР»</a:t>
            </a:r>
            <a:r>
              <a:rPr lang="ru-RU" sz="2400" b="1" u="sng" dirty="0" smtClean="0">
                <a:solidFill>
                  <a:srgbClr val="0070C0"/>
                </a:solidFill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24" y="1197563"/>
            <a:ext cx="3211399" cy="2408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7562"/>
            <a:ext cx="3211398" cy="240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2762"/>
            <a:ext cx="3211398" cy="2408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24" y="4312763"/>
            <a:ext cx="3211398" cy="24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52004"/>
            <a:ext cx="10515600" cy="5775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Эффекты наставничества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0936" y="1473871"/>
            <a:ext cx="11510127" cy="4851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Aft>
                <a:spcPts val="1200"/>
              </a:spcAft>
            </a:pPr>
            <a:r>
              <a:rPr lang="ru-RU" sz="2400" b="1" dirty="0" smtClean="0"/>
              <a:t>Повышение профессионального уровня и навыков всех без исключения сотрудников, вовлеченных в систему наставничества, включая самого наставника;</a:t>
            </a:r>
          </a:p>
          <a:p>
            <a:pPr algn="just" fontAlgn="base">
              <a:spcAft>
                <a:spcPts val="1200"/>
              </a:spcAft>
            </a:pPr>
            <a:r>
              <a:rPr lang="ru-RU" sz="2400" b="1" dirty="0" smtClean="0"/>
              <a:t>Снижение текучести кадров за счет усиления профессиональной мотивации молодых учителей и предоставления дополнительных возможностей для повышения профессионального статуса более опытных;</a:t>
            </a:r>
          </a:p>
          <a:p>
            <a:pPr algn="just" fontAlgn="base">
              <a:spcAft>
                <a:spcPts val="1200"/>
              </a:spcAft>
            </a:pPr>
            <a:r>
              <a:rPr lang="ru-RU" sz="2400" b="1" dirty="0" smtClean="0"/>
              <a:t>Снижение риска профессионального выгорания наиболее опытных учителей – носителей знаний, навыков;</a:t>
            </a:r>
          </a:p>
          <a:p>
            <a:pPr algn="just" fontAlgn="base">
              <a:spcAft>
                <a:spcPts val="1200"/>
              </a:spcAft>
            </a:pPr>
            <a:r>
              <a:rPr lang="ru-RU" sz="2400" b="1" dirty="0" smtClean="0"/>
              <a:t>Укрепление профессионального сотрудничества всех членов коллектива.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784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2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366" y="612516"/>
            <a:ext cx="11660956" cy="542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5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это инвестиция в долгосрочное развитие организации, в её здоровье.</a:t>
            </a:r>
          </a:p>
          <a:p>
            <a:pPr algn="r">
              <a:lnSpc>
                <a:spcPct val="107000"/>
              </a:lnSpc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(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Девид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1218" y="1338714"/>
            <a:ext cx="7157545" cy="4238679"/>
          </a:xfrm>
        </p:spPr>
        <p:txBody>
          <a:bodyPr>
            <a:normAutofit fontScale="47500" lnSpcReduction="20000"/>
          </a:bodyPr>
          <a:lstStyle/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наставничеству, верности 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достигнутое. Эффектная система мотивации для наставников должна быть создана, и это должно быть эффективное современное наставничество, передача опыта, конкретных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навыков».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4" y="1505415"/>
            <a:ext cx="2932385" cy="39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Н</a:t>
            </a:r>
            <a:r>
              <a:rPr lang="ru-RU" sz="3600" b="1" i="1" dirty="0" smtClean="0">
                <a:solidFill>
                  <a:srgbClr val="0070C0"/>
                </a:solidFill>
              </a:rPr>
              <a:t>ормативно-правовые </a:t>
            </a:r>
            <a:r>
              <a:rPr lang="ru-RU" sz="3600" b="1" i="1" dirty="0">
                <a:solidFill>
                  <a:srgbClr val="0070C0"/>
                </a:solidFill>
              </a:rPr>
              <a:t>документы</a:t>
            </a:r>
            <a:br>
              <a:rPr lang="ru-RU" sz="3600" b="1" i="1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05" y="963450"/>
            <a:ext cx="11180190" cy="56682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№ 204 от 7 мая 2018 года «О национальных целях и стратегических задачах развития Российской Федерации на период до 2024 года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 «Образование» утверждён президиумом Совета при Президенте РФ по стратегическому развитию и национальным проектам (протокол № 16 от 24.12.2018).</a:t>
            </a: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25.12.2019 г. № Р-145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 </a:t>
            </a:r>
            <a:endParaRPr lang="ru-RU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23.01.2020 N МР-42/02 "О направлении целевой модели наставничества и методических рекомендаций" (вместе с "Методическими рекомендациями по внедрению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программам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образования, в том числе с применением лучших практик обмена опытом между обучающимися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491"/>
            <a:ext cx="10515600" cy="60182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в современном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0829"/>
            <a:ext cx="10515600" cy="510069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конкурентоспособности российского образования, вхождение России в число 10 ведущих стран мира по качеству общего образования.</a:t>
            </a:r>
          </a:p>
          <a:p>
            <a:pPr lvl="0"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проектов для  реализации: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школа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-    «Молодые профессионалы»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-     «Новые возможности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«Поддержка семей, имеющих детей»                                                для каждого»                          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-  «Социальная активность»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будущего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-  «Экспорт образования»                                      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«Социальные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лифты для каждого»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4237"/>
            <a:ext cx="10717937" cy="63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722"/>
            <a:ext cx="10515600" cy="6152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Кадровый состав педагогов школы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89134"/>
              </p:ext>
            </p:extLst>
          </p:nvPr>
        </p:nvGraphicFramePr>
        <p:xfrm>
          <a:off x="386498" y="955398"/>
          <a:ext cx="3997751" cy="257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2557354"/>
              </p:ext>
            </p:extLst>
          </p:nvPr>
        </p:nvGraphicFramePr>
        <p:xfrm>
          <a:off x="4854803" y="955398"/>
          <a:ext cx="6899747" cy="257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643418"/>
              </p:ext>
            </p:extLst>
          </p:nvPr>
        </p:nvGraphicFramePr>
        <p:xfrm>
          <a:off x="7684415" y="3785011"/>
          <a:ext cx="3997751" cy="257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76683781"/>
              </p:ext>
            </p:extLst>
          </p:nvPr>
        </p:nvGraphicFramePr>
        <p:xfrm>
          <a:off x="649011" y="3869605"/>
          <a:ext cx="6326823" cy="241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95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0" y="0"/>
            <a:ext cx="11024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855"/>
          <a:stretch/>
        </p:blipFill>
        <p:spPr>
          <a:xfrm>
            <a:off x="584184" y="612742"/>
            <a:ext cx="11042704" cy="54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2" y="159203"/>
            <a:ext cx="11433807" cy="64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513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Нормативно-правовые документы </vt:lpstr>
      <vt:lpstr>Цели наставничества в современном образовании </vt:lpstr>
      <vt:lpstr>Презентация PowerPoint</vt:lpstr>
      <vt:lpstr>Кадровый состав педагогов школы 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Наставнические пары МБОУ СОШ №4  им. Е. Родионова г. Кузнецка</vt:lpstr>
      <vt:lpstr>Виды наставничества педагогических работников в образовательной организации  </vt:lpstr>
      <vt:lpstr>Роли педагогов-наставников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«Наставничество как способ организации взаимных профессиональных связей для повышения качества образования».</dc:title>
  <dc:creator>Учитель</dc:creator>
  <cp:lastModifiedBy>Учитель</cp:lastModifiedBy>
  <cp:revision>31</cp:revision>
  <dcterms:created xsi:type="dcterms:W3CDTF">2024-12-20T09:19:13Z</dcterms:created>
  <dcterms:modified xsi:type="dcterms:W3CDTF">2024-12-24T04:45:34Z</dcterms:modified>
</cp:coreProperties>
</file>