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2" r:id="rId3"/>
    <p:sldId id="290" r:id="rId4"/>
    <p:sldId id="288" r:id="rId5"/>
    <p:sldId id="296" r:id="rId6"/>
    <p:sldId id="291" r:id="rId7"/>
    <p:sldId id="292" r:id="rId8"/>
    <p:sldId id="293" r:id="rId9"/>
    <p:sldId id="294" r:id="rId10"/>
    <p:sldId id="274" r:id="rId11"/>
    <p:sldId id="295" r:id="rId12"/>
    <p:sldId id="273" r:id="rId13"/>
    <p:sldId id="283" r:id="rId14"/>
    <p:sldId id="28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DD8A1-DD1B-4ADB-99D7-04D81F3C4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9BC702-6A5F-4AD7-8728-8F361ECD5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5D74CB-CCA1-49B6-9BC1-B913C431F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017-B2D0-4049-8107-248813AA66C1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D8E530-6F89-47E4-B58F-A6BC752A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10E7D3-BB33-4848-969A-6886735B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0DE-76DC-437F-BE3D-D1154A406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0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C1A3C-0860-4E8F-BFED-AFDF3E70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A0D5C9-5E42-4FB9-91E9-0431521A6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C46108-62E7-4FD5-B5E8-9A0BFA4E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017-B2D0-4049-8107-248813AA66C1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DA131-AD65-4E06-9852-6E1DD4CE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E78A4A-4C4D-4223-B8DE-B8BCBCC9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0DE-76DC-437F-BE3D-D1154A406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4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35DA0A-7856-4F4E-8A44-91014B07E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C3226A-A6AF-42EE-845A-534118B21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F2CC5-A237-43E7-8619-6EE39BE9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017-B2D0-4049-8107-248813AA66C1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91149B-D66A-4CAE-ABD2-83971AFB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633015-A14B-4C79-8D34-7EB9C476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0DE-76DC-437F-BE3D-D1154A406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18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0389E-DC08-4C43-A675-CF21B22B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C88424-B712-423E-AB0D-DF63CE38A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11BA1-11F7-444C-85A9-D5A978D77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017-B2D0-4049-8107-248813AA66C1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663F49-F664-48CA-8D0C-341A6E39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77F89A-6277-4C2F-B76E-2EF9B04F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0DE-76DC-437F-BE3D-D1154A406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6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A9BFE-2DCB-40B6-80D0-C4AB6DC4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D2A324-5DB6-4489-A6F3-42B2AC816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E3018-54A3-4D5D-8008-E038C5AA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017-B2D0-4049-8107-248813AA66C1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165D8F-8CA5-4C90-A5B9-0E5FBCB5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DD2A5-E6AD-411B-BA34-AB0CD3D0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0DE-76DC-437F-BE3D-D1154A406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6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F3C0D-6DF7-4ACF-8401-94E48E23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430E20-5ED7-4B2A-A7C5-16D6DE801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10870-11EA-42CD-B8C6-A36D1F6DA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F377C7-0DDB-41CC-99D6-37452BC8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017-B2D0-4049-8107-248813AA66C1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F08112-D1B2-4904-A54D-300E3AE8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D5C633-598B-40C7-A7A7-95CE5DDFE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0DE-76DC-437F-BE3D-D1154A406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7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A7A42-6388-4DDC-AD00-53A24250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685EB3-DF45-4F8D-B9C7-8426B171F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EF3356-48BD-4630-BF6E-3E611B1B4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FD6858-9F7B-468A-9C88-4B45BC1B6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1DA6EE-520A-4AE1-99B8-CB921E1AB4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7D3D09-67A3-4326-81B9-4912585E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017-B2D0-4049-8107-248813AA66C1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296EC5-93E8-4E59-8174-C35E6D6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70169C-8ADA-4C96-B045-7C8929AB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0DE-76DC-437F-BE3D-D1154A406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B590D-FC7D-4993-9EF8-BEFA8D7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AA28DD-471E-4E6E-A122-23EF31B1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017-B2D0-4049-8107-248813AA66C1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7BA65F-422B-424F-A34F-B3C31CF9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DCF473-32ED-4EBB-A571-8A713AB0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0DE-76DC-437F-BE3D-D1154A406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2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4DE64F-A4A6-4161-9CB2-65C89D92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017-B2D0-4049-8107-248813AA66C1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C5C8C3-7AAD-43DC-95ED-83823C2A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927A73-3112-4E98-8423-958A8569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0DE-76DC-437F-BE3D-D1154A406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6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A29D4-51BD-4E41-AC08-32C4A30A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23D1B4-4FC1-4F25-9173-0581F1D5C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DCBF69-E631-44B8-AAA6-FF9009C34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D4F2B0-A6AE-450B-BF7E-8B1AEE99E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017-B2D0-4049-8107-248813AA66C1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585A69-2998-4B60-B847-841B321C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FE4DBE-BB98-4EE2-9B9F-8C3D6104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0DE-76DC-437F-BE3D-D1154A406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4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ABCA2-8A39-49E0-963D-413831ED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4C3D3C-66DD-4C6F-B99A-E026C9C2F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077DFC-0FDD-46D2-A07A-5C6492D57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B8582D-AA30-422C-B415-9ED84E1D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017-B2D0-4049-8107-248813AA66C1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1C5FF0-AE14-476E-83BB-6BE1093D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1D321-27AA-4BE1-A216-C8E125DC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0DE-76DC-437F-BE3D-D1154A406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1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4CC7F-91A9-4F49-85E3-9F63CDE7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41A38A-9F7C-49F1-90B6-CFAACE024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48B2A7-804A-4E6B-9541-E973D6E54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BF017-B2D0-4049-8107-248813AA66C1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D272F6-8AB5-43ED-9E97-C9A68A336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5429A-CA87-4C5B-8535-94616ABB3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AF0DE-76DC-437F-BE3D-D1154A406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0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AC82136-FC1E-48C6-9359-DFC748EBCD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Основы эффективного взаимодействия педагога с родителями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9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1277B-1E37-49E5-A1C0-927AB384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Беседа с родителями по инициативе учителя: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DD031AB-499C-4E03-97A0-CAF555B543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897"/>
            <a:ext cx="5181600" cy="2966326"/>
          </a:xfr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157BA530-BF59-4F59-9374-DF44C33A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599" y="1378226"/>
            <a:ext cx="6626087" cy="5221357"/>
          </a:xfrm>
        </p:spPr>
        <p:txBody>
          <a:bodyPr>
            <a:normAutofit lnSpcReduction="10000"/>
          </a:bodyPr>
          <a:lstStyle/>
          <a:p>
            <a:pPr marL="0" indent="-514350">
              <a:buAutoNum type="arabicPeriod"/>
            </a:pPr>
            <a:r>
              <a:rPr lang="ru-RU" sz="3000" dirty="0"/>
              <a:t>Не стремитесь отстоять собственную позицию (основная задача – совместная деятельность, а не отстаивание своей точки зрения). </a:t>
            </a:r>
          </a:p>
          <a:p>
            <a:pPr marL="0" indent="0">
              <a:buNone/>
            </a:pPr>
            <a:r>
              <a:rPr lang="ru-RU" sz="3000" dirty="0"/>
              <a:t>2. Обсуждайте проблему, а не личные качества ученика. Выразите уверенность, что совместные усилия решат проблему.</a:t>
            </a:r>
          </a:p>
          <a:p>
            <a:pPr marL="0" indent="0">
              <a:buNone/>
            </a:pPr>
            <a:r>
              <a:rPr lang="ru-RU" sz="3000" dirty="0"/>
              <a:t> 3. Не верьте генетике (её влияние огромно, но не безгранично).</a:t>
            </a:r>
          </a:p>
          <a:p>
            <a:pPr marL="0" indent="0">
              <a:buNone/>
            </a:pPr>
            <a:r>
              <a:rPr lang="ru-RU" sz="3000" dirty="0"/>
              <a:t> 4. Мы вместе против проблемы, а не друг против друга.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FDFB1-786A-4721-8C4F-574DDC85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Беседа с родителями учащихся будет успешна, если: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AC1BA33-EC00-404E-974B-E47B692E8E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14" y="2337085"/>
            <a:ext cx="4074086" cy="3096305"/>
          </a:xfr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5660E93E-6F88-402F-AE7A-F80138423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8261" y="1825625"/>
            <a:ext cx="7284425" cy="466725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3200" dirty="0"/>
              <a:t>избежали противостояния и конфронтации;</a:t>
            </a:r>
          </a:p>
          <a:p>
            <a:pPr>
              <a:buFontTx/>
              <a:buChar char="-"/>
            </a:pPr>
            <a:r>
              <a:rPr lang="ru-RU" sz="3200" dirty="0"/>
              <a:t> удержались сами и удержали родителей от взаимных упрёков и обвинений; </a:t>
            </a:r>
          </a:p>
          <a:p>
            <a:pPr>
              <a:buFontTx/>
              <a:buChar char="-"/>
            </a:pPr>
            <a:r>
              <a:rPr lang="ru-RU" sz="3200" dirty="0"/>
              <a:t>удачно сформулировали проблему, и родители приняли вашу формулировку;</a:t>
            </a:r>
          </a:p>
          <a:p>
            <a:pPr>
              <a:buFontTx/>
              <a:buChar char="-"/>
            </a:pPr>
            <a:r>
              <a:rPr lang="ru-RU" sz="3200" dirty="0"/>
              <a:t> обсудили ваши совместные действия по решению имеющейся проблемы.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0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CE91B-3F43-458D-8ECA-7E75B7C9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1"/>
            <a:ext cx="10515600" cy="60576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Какие бы задачи общество не ставило перед школой, без помощи родителей, их глубокой заинтересованности, их педагогических и психологических знаний процесс воспитания и обучения не даст необходимых результатов. </a:t>
            </a:r>
            <a:r>
              <a:rPr lang="ru-RU" dirty="0"/>
              <a:t>Успешность (либо неуспешность) педагогического взаимодействия школы и семьи во многом определяется правильно избранной позицией педагога, стилем и тоном его отношений.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688DC4-38E3-4098-8A6B-C2882EFE1A1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6176962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6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AAA7E56-3ACB-4935-AAF2-4EC4E666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EDAA879-90A2-4ACC-B402-5F6BF894A5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3" y="1825625"/>
            <a:ext cx="5887278" cy="3578086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026CF72F-5BFE-46F7-B094-827B508E3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681038"/>
            <a:ext cx="5754757" cy="6051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Сотрудничество и деловые взаимоотношения с родителями есть результат сознательной, </a:t>
            </a:r>
            <a:r>
              <a:rPr lang="ru-RU" sz="3200" b="1" dirty="0" err="1">
                <a:solidFill>
                  <a:srgbClr val="002060"/>
                </a:solidFill>
              </a:rPr>
              <a:t>целенаправленной,творческой</a:t>
            </a:r>
            <a:r>
              <a:rPr lang="ru-RU" sz="3200" b="1" dirty="0">
                <a:solidFill>
                  <a:srgbClr val="002060"/>
                </a:solidFill>
              </a:rPr>
              <a:t> работы учителя, его постоянного стремления включаться в процесс общения с родителями, как с равными участниками, заинтересованными в успехе воспитания собственных детей.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4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0199539-922B-49C9-8BC6-5BF7D0B13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4C331E7-532C-4EA5-900B-D45EF3500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251790"/>
            <a:ext cx="11834191" cy="6606209"/>
          </a:xfrm>
        </p:spPr>
      </p:pic>
    </p:spTree>
    <p:extLst>
      <p:ext uri="{BB962C8B-B14F-4D97-AF65-F5344CB8AC3E}">
        <p14:creationId xmlns:p14="http://schemas.microsoft.com/office/powerpoint/2010/main" val="8919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F00853C-78AA-4467-B982-7149DE4A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времена, о нравы!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50E5CFB-BC71-48DA-B019-FF24FC14F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10515600" cy="4802187"/>
          </a:xfrm>
        </p:spPr>
      </p:pic>
    </p:spTree>
    <p:extLst>
      <p:ext uri="{BB962C8B-B14F-4D97-AF65-F5344CB8AC3E}">
        <p14:creationId xmlns:p14="http://schemas.microsoft.com/office/powerpoint/2010/main" val="21414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08F67-97B7-4122-99DF-FAF189163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2021-03-26_DOD_organiz_uch_1_klass_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042" y="0"/>
            <a:ext cx="8787740" cy="6858000"/>
          </a:xfrm>
        </p:spPr>
      </p:pic>
    </p:spTree>
    <p:extLst>
      <p:ext uri="{BB962C8B-B14F-4D97-AF65-F5344CB8AC3E}">
        <p14:creationId xmlns:p14="http://schemas.microsoft.com/office/powerpoint/2010/main" val="29584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FA24A79-AF49-4052-869B-934D8689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«Трудные родители»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F69D7A1-0D31-48C3-9679-4F095E5BE3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случае с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«агрессивным» </a:t>
            </a:r>
            <a:r>
              <a:rPr lang="ru-RU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родителем, нужно стараться выслушивать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молча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оставаться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спокойной, уверенной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себе, не теряя вежливой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доброжелательности.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8C110E-CC21-4775-8D6E-DC88CBB113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случае с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«жалующимся»</a:t>
            </a:r>
            <a:r>
              <a:rPr lang="ru-RU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родителем,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спокойно киваем</a:t>
            </a:r>
            <a:r>
              <a:rPr lang="ru-RU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собеседнику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головой</a:t>
            </a:r>
            <a:r>
              <a:rPr lang="ru-RU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вставляем нейтральные фразы: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«Я Вас слушаю», «Я Вас понимаю…», «Успокойтесь».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7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C0D4E9D-20C0-43D3-94D8-498A8ECD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Беседа с родителями по инициативе учителя:</a:t>
            </a:r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008666E9-D5A3-4E71-AD72-5CF73CCE3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3255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психологической 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76649-69DC-4344-8BB6-2F0032946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657600"/>
            <a:ext cx="5157787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400" dirty="0"/>
              <a:t>Что я хочу от родителей? Психологическая цель должна быть стимулом для дальнейшего общения с родителями.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3B69B7-1572-4C7D-9F1B-807722120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согласия на контакт.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CE661DC-4EBE-489A-98FC-BC446389B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50435"/>
            <a:ext cx="5183188" cy="3539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400" dirty="0"/>
              <a:t>Обязательно обговорить время диалога, если родитель торопится лучше перенести разговор, чем проводить его в спешке.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5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B16B-6B7E-480F-954A-A30F53BCD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построения эффективного общения: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C36930-C9BB-4BFC-A970-32B3B1BB50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6" y="1921565"/>
            <a:ext cx="4788267" cy="4255398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33E14354-6D60-4D71-99BB-2A334ED04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6365"/>
            <a:ext cx="5181600" cy="395059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smtClean="0"/>
              <a:t>«Правило </a:t>
            </a:r>
            <a:r>
              <a:rPr lang="ru-RU" b="1" dirty="0"/>
              <a:t>трех плюсов»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Улыбка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Имя собеседника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Комплимент </a:t>
            </a:r>
          </a:p>
        </p:txBody>
      </p:sp>
    </p:spTree>
    <p:extLst>
      <p:ext uri="{BB962C8B-B14F-4D97-AF65-F5344CB8AC3E}">
        <p14:creationId xmlns:p14="http://schemas.microsoft.com/office/powerpoint/2010/main" val="11931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D4E42-2182-4690-8AB0-9A3AFA0F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Беседа с родителями по инициативе учителя: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72E6E1F-77AE-4C02-A99C-2B75CA0D4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6557" y="1570382"/>
            <a:ext cx="7156173" cy="5121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обстановки диалога: </a:t>
            </a:r>
          </a:p>
          <a:p>
            <a:pPr marL="0" indent="0">
              <a:buNone/>
            </a:pPr>
            <a:r>
              <a:rPr lang="ru-RU" sz="3400" dirty="0"/>
              <a:t>Где и как будет проходить диалог </a:t>
            </a:r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Корректно и конкретно сообщать цель вызова:</a:t>
            </a:r>
          </a:p>
          <a:p>
            <a:pPr marL="0" indent="0">
              <a:buNone/>
            </a:pPr>
            <a:r>
              <a:rPr lang="ru-RU" dirty="0"/>
              <a:t>« Мне хотелось лучше узнать ребенка, чтобы подобрать к нему подход»;</a:t>
            </a:r>
          </a:p>
          <a:p>
            <a:pPr marL="0" indent="0">
              <a:buNone/>
            </a:pPr>
            <a:r>
              <a:rPr lang="ru-RU" dirty="0"/>
              <a:t> «Нам нужно лучше с вами познакомиться, чтобы действовать сообща»;</a:t>
            </a:r>
          </a:p>
          <a:p>
            <a:pPr marL="0" indent="0">
              <a:buNone/>
            </a:pPr>
            <a:r>
              <a:rPr lang="ru-RU" dirty="0"/>
              <a:t>«Мне нужна помощь, чтобы лучше понять вашего ребенка».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0C6F896F-C3D9-4A16-8F82-034235B256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7" y="2107097"/>
            <a:ext cx="4518990" cy="3061251"/>
          </a:xfrm>
        </p:spPr>
      </p:pic>
    </p:spTree>
    <p:extLst>
      <p:ext uri="{BB962C8B-B14F-4D97-AF65-F5344CB8AC3E}">
        <p14:creationId xmlns:p14="http://schemas.microsoft.com/office/powerpoint/2010/main" val="20047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AE8B1-BA0A-45C1-898C-1B63F91E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диалога: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05BF0D7-8928-46D2-BFE8-6D8D0957A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484243"/>
            <a:ext cx="11516139" cy="5115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Начало разговора должно содержать </a:t>
            </a:r>
            <a:r>
              <a:rPr lang="ru-RU" b="1" dirty="0">
                <a:solidFill>
                  <a:srgbClr val="FF0000"/>
                </a:solidFill>
              </a:rPr>
              <a:t>положительную информацию о ребенке</a:t>
            </a:r>
            <a:r>
              <a:rPr lang="ru-RU" dirty="0"/>
              <a:t>, причем это не оценочные суждения: « У Вас хороший мальчик, но… (дальше идет отрицательная информация на 10 минут)», а </a:t>
            </a:r>
            <a:r>
              <a:rPr lang="ru-RU" b="1" dirty="0">
                <a:solidFill>
                  <a:srgbClr val="FF0000"/>
                </a:solidFill>
              </a:rPr>
              <a:t>сообщение о конкретных фактах</a:t>
            </a:r>
            <a:r>
              <a:rPr lang="ru-RU" dirty="0"/>
              <a:t>, характеризующих ребенка с положительной стороны.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Факты о поведении или успеваемости, вызывающие беспокойство </a:t>
            </a:r>
            <a:r>
              <a:rPr lang="ru-RU" dirty="0"/>
              <a:t>у педагога, должны подаваться очень корректно, </a:t>
            </a:r>
            <a:r>
              <a:rPr lang="ru-RU" b="1" dirty="0">
                <a:solidFill>
                  <a:srgbClr val="002060"/>
                </a:solidFill>
              </a:rPr>
              <a:t>без </a:t>
            </a:r>
            <a:r>
              <a:rPr lang="ru-RU" dirty="0"/>
              <a:t>оценочных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/>
              <a:t>суждений, начинающихся на «не»: </a:t>
            </a:r>
            <a:r>
              <a:rPr lang="ru-RU" b="1" dirty="0">
                <a:solidFill>
                  <a:srgbClr val="002060"/>
                </a:solidFill>
              </a:rPr>
              <a:t>«Он у Вас непослушный, неорганизованный, невоспитанный</a:t>
            </a:r>
            <a:r>
              <a:rPr lang="ru-RU" dirty="0"/>
              <a:t> и т.д.» </a:t>
            </a:r>
          </a:p>
          <a:p>
            <a:pPr marL="0" indent="0">
              <a:buNone/>
            </a:pPr>
            <a:r>
              <a:rPr lang="ru-RU" dirty="0"/>
              <a:t>Не следует после положительной информации об ученике продолжить рассказ о негативных фактах через союз «</a:t>
            </a:r>
            <a:r>
              <a:rPr lang="ru-RU" b="1" dirty="0">
                <a:solidFill>
                  <a:srgbClr val="002060"/>
                </a:solidFill>
              </a:rPr>
              <a:t>но</a:t>
            </a:r>
            <a:r>
              <a:rPr lang="ru-RU" dirty="0"/>
              <a:t>»: </a:t>
            </a:r>
            <a:r>
              <a:rPr lang="ru-RU" b="1" dirty="0">
                <a:solidFill>
                  <a:srgbClr val="002060"/>
                </a:solidFill>
              </a:rPr>
              <a:t>«Ваш сын аккуратный, опрятный, но неорганизованный».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6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17A9A-947A-4F5E-9160-1C158262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365125"/>
            <a:ext cx="11290851" cy="1325563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общаться с родителями ваших учеников?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B3B8839-6E5D-4B56-9D85-702870D43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825625"/>
            <a:ext cx="11582399" cy="481371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1.Общаясь с родителями, обращайтесь с ними по имени и отчеству.</a:t>
            </a:r>
          </a:p>
          <a:p>
            <a:pPr marL="0" indent="0">
              <a:buNone/>
            </a:pPr>
            <a:r>
              <a:rPr lang="ru-RU" dirty="0"/>
              <a:t> 2.Стремитесь к тому, чтобы ваше общение с родителями было на «равных», т.е. без высокомерия, но и без заискивания. </a:t>
            </a:r>
          </a:p>
          <a:p>
            <a:pPr marL="0" indent="0">
              <a:buNone/>
            </a:pPr>
            <a:r>
              <a:rPr lang="ru-RU" dirty="0"/>
              <a:t>3.Беседуя с родителями, изучайте их индивидуальные особенности, цели, методы, традиции семейного воспитания. </a:t>
            </a:r>
          </a:p>
          <a:p>
            <a:pPr marL="0" indent="0">
              <a:buNone/>
            </a:pPr>
            <a:r>
              <a:rPr lang="ru-RU" dirty="0"/>
              <a:t>4.В зависимости от ситуации варьируйте стиль общения с родителями от официального до доверительного. </a:t>
            </a:r>
          </a:p>
          <a:p>
            <a:pPr marL="0" indent="0">
              <a:buNone/>
            </a:pPr>
            <a:r>
              <a:rPr lang="ru-RU" dirty="0"/>
              <a:t>5.Переход к доверительному общению с родителями лучше всего начинать с фраз типа: «Я хотел бы с вами посоветоваться…», «Я хотел бы согласовать с вами наши действия…», «Мне нужна ваша помощь…»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5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631</Words>
  <Application>Microsoft Office PowerPoint</Application>
  <PresentationFormat>Широкоэкранный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Times New Roman</vt:lpstr>
      <vt:lpstr>Тема Office</vt:lpstr>
      <vt:lpstr>Основы эффективного взаимодействия педагога с родителями</vt:lpstr>
      <vt:lpstr>О времена, о нравы!</vt:lpstr>
      <vt:lpstr>Презентация PowerPoint</vt:lpstr>
      <vt:lpstr>«Трудные родители»</vt:lpstr>
      <vt:lpstr>Беседа с родителями по инициативе учителя:</vt:lpstr>
      <vt:lpstr>Правила построения эффективного общения:</vt:lpstr>
      <vt:lpstr>Беседа с родителями по инициативе учителя:</vt:lpstr>
      <vt:lpstr>Проведение диалога:</vt:lpstr>
      <vt:lpstr>Как общаться с родителями ваших учеников? </vt:lpstr>
      <vt:lpstr>Беседа с родителями по инициативе учителя:</vt:lpstr>
      <vt:lpstr>Беседа с родителями учащихся будет успешна, если: </vt:lpstr>
      <vt:lpstr>Какие бы задачи общество не ставило перед школой, без помощи родителей, их глубокой заинтересованности, их педагогических и психологических знаний процесс воспитания и обучения не даст необходимых результатов. Успешность (либо неуспешность) педагогического взаимодействия школы и семьи во многом определяется правильно избранной позицией педагога, стилем и тоном его отношений.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эффективного взаимодействия педагога с родителями учащихся</dc:title>
  <dc:creator>Наталья Вакуленко</dc:creator>
  <cp:lastModifiedBy>Учитель</cp:lastModifiedBy>
  <cp:revision>53</cp:revision>
  <dcterms:created xsi:type="dcterms:W3CDTF">2019-03-11T09:38:23Z</dcterms:created>
  <dcterms:modified xsi:type="dcterms:W3CDTF">2025-02-21T08:46:20Z</dcterms:modified>
</cp:coreProperties>
</file>