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4" r:id="rId2"/>
    <p:sldId id="298" r:id="rId3"/>
    <p:sldId id="299" r:id="rId4"/>
    <p:sldId id="261" r:id="rId5"/>
    <p:sldId id="287" r:id="rId6"/>
    <p:sldId id="302" r:id="rId7"/>
    <p:sldId id="300" r:id="rId8"/>
    <p:sldId id="303" r:id="rId9"/>
    <p:sldId id="304" r:id="rId10"/>
    <p:sldId id="306" r:id="rId11"/>
    <p:sldId id="312" r:id="rId12"/>
    <p:sldId id="265" r:id="rId13"/>
    <p:sldId id="307" r:id="rId14"/>
    <p:sldId id="308" r:id="rId15"/>
    <p:sldId id="296" r:id="rId16"/>
    <p:sldId id="301" r:id="rId17"/>
    <p:sldId id="317" r:id="rId18"/>
    <p:sldId id="318" r:id="rId19"/>
    <p:sldId id="310" r:id="rId20"/>
    <p:sldId id="314" r:id="rId21"/>
    <p:sldId id="315" r:id="rId22"/>
    <p:sldId id="311" r:id="rId23"/>
    <p:sldId id="313" r:id="rId24"/>
    <p:sldId id="316" r:id="rId25"/>
  </p:sldIdLst>
  <p:sldSz cx="12192000" cy="6858000"/>
  <p:notesSz cx="6858000" cy="9144000"/>
  <p:custDataLst>
    <p:tags r:id="rId27"/>
  </p:custDataLst>
  <p:defaultTextStyle>
    <a:defPPr>
      <a:defRPr lang="ru-RU"/>
    </a:defPPr>
    <a:lvl1pPr algn="l" rtl="0" fontAlgn="base">
      <a:spcBef>
        <a:spcPct val="0"/>
      </a:spcBef>
      <a:spcAft>
        <a:spcPct val="0"/>
      </a:spcAft>
      <a:defRPr kern="1200">
        <a:solidFill>
          <a:schemeClr val="tx1"/>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737" autoAdjust="0"/>
  </p:normalViewPr>
  <p:slideViewPr>
    <p:cSldViewPr snapToGrid="0">
      <p:cViewPr varScale="1">
        <p:scale>
          <a:sx n="79" d="100"/>
          <a:sy n="79" d="100"/>
        </p:scale>
        <p:origin x="126" y="96"/>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486E6-5F7D-4637-965A-9321CA94C2B3}" type="datetimeFigureOut">
              <a:rPr lang="ru-RU" smtClean="0"/>
              <a:t>25.08.2025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9C60F-F90A-48A5-96A7-A0CCA7CF1697}" type="slidenum">
              <a:rPr lang="ru-RU" smtClean="0"/>
              <a:t>‹#›</a:t>
            </a:fld>
            <a:endParaRPr lang="ru-RU"/>
          </a:p>
        </p:txBody>
      </p:sp>
    </p:spTree>
    <p:extLst>
      <p:ext uri="{BB962C8B-B14F-4D97-AF65-F5344CB8AC3E}">
        <p14:creationId xmlns:p14="http://schemas.microsoft.com/office/powerpoint/2010/main" val="3696673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F5B87133-57A8-4398-BC2F-A0D082894513}" type="slidenum">
              <a:rPr lang="en-US" altLang="ru-RU"/>
              <a:t>6</a:t>
            </a:fld>
            <a:endParaRPr lang="en-US" altLang="ru-RU"/>
          </a:p>
        </p:txBody>
      </p:sp>
      <p:sp>
        <p:nvSpPr>
          <p:cNvPr id="10242" name="Rectangle 2"/>
          <p:cNvSpPr>
            <a:spLocks noGrp="1" noRot="1" noChangeAspect="1" noChangeArrowheads="1" noTextEdit="1"/>
          </p:cNvSpPr>
          <p:nvPr>
            <p:ph type="sldImg"/>
          </p:nvPr>
        </p:nvSpPr>
        <p:spPr>
          <a:xfrm>
            <a:off x="382588" y="685800"/>
            <a:ext cx="6096000" cy="3429000"/>
          </a:xfrm>
        </p:spPr>
      </p:sp>
      <p:sp>
        <p:nvSpPr>
          <p:cNvPr id="10243" name="Rectangle 3"/>
          <p:cNvSpPr>
            <a:spLocks noGrp="1" noChangeArrowheads="1"/>
          </p:cNvSpPr>
          <p:nvPr>
            <p:ph type="body" idx="1"/>
          </p:nvPr>
        </p:nvSpPr>
        <p:spPr/>
        <p:txBody>
          <a:bodyPr/>
          <a:lstStyle/>
          <a:p>
            <a:r>
              <a:rPr lang="en-US" altLang="ru-RU"/>
              <a:t>Content Layouts</a:t>
            </a:r>
          </a:p>
        </p:txBody>
      </p:sp>
    </p:spTree>
    <p:extLst>
      <p:ext uri="{BB962C8B-B14F-4D97-AF65-F5344CB8AC3E}">
        <p14:creationId xmlns:p14="http://schemas.microsoft.com/office/powerpoint/2010/main" val="1788140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6"/>
          <p:cNvGrpSpPr/>
          <p:nvPr/>
        </p:nvGrpSpPr>
        <p:grpSpPr>
          <a:xfrm>
            <a:off x="-17463" y="0"/>
            <a:ext cx="12231688" cy="6856413"/>
            <a:chOff x="-16934" y="0"/>
            <a:chExt cx="12231160" cy="6856214"/>
          </a:xfrm>
        </p:grpSpPr>
        <p:pic>
          <p:nvPicPr>
            <p:cNvPr id="5" name="Picture 15" descr="HD-PanelTitleR1.png"/>
            <p:cNvPicPr>
              <a:picLocks noChangeAspect="1"/>
            </p:cNvPicPr>
            <p:nvPr/>
          </p:nvPicPr>
          <p:blipFill>
            <a:blip r:embed="rId2"/>
            <a:stretch>
              <a:fillRect/>
            </a:stretch>
          </p:blipFill>
          <p:spPr bwMode="auto">
            <a:xfrm>
              <a:off x="0" y="0"/>
              <a:ext cx="12188825" cy="6856214"/>
            </a:xfrm>
            <a:prstGeom prst="rect">
              <a:avLst/>
            </a:prstGeom>
            <a:noFill/>
            <a:ln w="9525">
              <a:noFill/>
              <a:miter lim="800000"/>
            </a:ln>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7" name="Picture 16" descr="HDRibbonTitle-UniformTrim.png"/>
            <p:cNvPicPr>
              <a:picLocks noChangeAspect="1"/>
            </p:cNvPicPr>
            <p:nvPr/>
          </p:nvPicPr>
          <p:blipFill>
            <a:blip r:embed="rId3"/>
            <a:stretch>
              <a:fillRect/>
            </a:stretch>
          </p:blipFill>
          <p:spPr bwMode="auto">
            <a:xfrm>
              <a:off x="-16934" y="3147609"/>
              <a:ext cx="2478024" cy="612648"/>
            </a:xfrm>
            <a:prstGeom prst="rect">
              <a:avLst/>
            </a:prstGeom>
            <a:noFill/>
            <a:ln w="9525">
              <a:noFill/>
              <a:miter lim="800000"/>
            </a:ln>
          </p:spPr>
        </p:pic>
        <p:pic>
          <p:nvPicPr>
            <p:cNvPr id="8" name="Picture 19" descr="HDRibbonTitle-UniformTrim.png"/>
            <p:cNvPicPr>
              <a:picLocks noChangeAspect="1"/>
            </p:cNvPicPr>
            <p:nvPr/>
          </p:nvPicPr>
          <p:blipFill>
            <a:blip r:embed="rId3"/>
            <a:stretch>
              <a:fillRect/>
            </a:stretch>
          </p:blipFill>
          <p:spPr bwMode="auto">
            <a:xfrm>
              <a:off x="9736202" y="3147609"/>
              <a:ext cx="2478024" cy="612648"/>
            </a:xfrm>
            <a:prstGeom prst="rect">
              <a:avLst/>
            </a:prstGeom>
            <a:noFill/>
            <a:ln w="9525">
              <a:noFill/>
              <a:miter lim="800000"/>
            </a:ln>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fld id="{08BCA7C0-C634-41F8-A218-0501DDF9D922}" type="datetimeFigureOut">
              <a:rPr lang="ru-RU"/>
              <a:pPr>
                <a:defRPr/>
              </a:pPr>
              <a:t>25.08.2025</a:t>
            </a:fld>
            <a:endParaRPr lang="ru-RU"/>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ru-RU"/>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pPr>
              <a:defRPr/>
            </a:pPr>
            <a:fld id="{25BF7CF9-E05C-41E5-B29C-14F5261EA303}" type="slidenum">
              <a:rPr lang="ru-RU"/>
              <a:pPr>
                <a:defRPr/>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B9449703-AC55-4D12-BEE1-46F4EE7ED1D5}" type="datetimeFigureOut">
              <a:rPr lang="ru-RU"/>
              <a:pPr>
                <a:defRPr/>
              </a:pPr>
              <a:t>25.08.2025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F04EBD8-93B5-4591-B2CB-67CCCCDD34EC}" type="slidenum">
              <a:rPr lang="ru-RU"/>
              <a:pPr>
                <a:defRPr/>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a:p>
        </p:txBody>
      </p:sp>
      <p:sp>
        <p:nvSpPr>
          <p:cNvPr id="4" name="Date Placeholder 2"/>
          <p:cNvSpPr>
            <a:spLocks noGrp="1"/>
          </p:cNvSpPr>
          <p:nvPr>
            <p:ph type="dt" sz="half" idx="10"/>
          </p:nvPr>
        </p:nvSpPr>
        <p:spPr/>
        <p:txBody>
          <a:bodyPr/>
          <a:lstStyle>
            <a:lvl1pPr>
              <a:defRPr/>
            </a:lvl1pPr>
          </a:lstStyle>
          <a:p>
            <a:pPr>
              <a:defRPr/>
            </a:pPr>
            <a:fld id="{9C5D8794-C7F4-4B35-9B9A-BCEDC9CC4A53}" type="datetimeFigureOut">
              <a:rPr lang="ru-RU"/>
              <a:pPr>
                <a:defRPr/>
              </a:pPr>
              <a:t>25.08.2025</a:t>
            </a:fld>
            <a:endParaRPr lang="ru-RU"/>
          </a:p>
        </p:txBody>
      </p:sp>
      <p:sp>
        <p:nvSpPr>
          <p:cNvPr id="5" name="Footer Placeholder 3"/>
          <p:cNvSpPr>
            <a:spLocks noGrp="1"/>
          </p:cNvSpPr>
          <p:nvPr>
            <p:ph type="ftr" sz="quarter" idx="11"/>
          </p:nvPr>
        </p:nvSpPr>
        <p:spPr/>
        <p:txBody>
          <a:bodyPr/>
          <a:lstStyle>
            <a:lvl1pPr>
              <a:defRPr/>
            </a:lvl1pPr>
          </a:lstStyle>
          <a:p>
            <a:pPr>
              <a:defRPr/>
            </a:pPr>
            <a:endParaRPr lang="ru-RU"/>
          </a:p>
        </p:txBody>
      </p:sp>
      <p:sp>
        <p:nvSpPr>
          <p:cNvPr id="6" name="Slide Number Placeholder 4"/>
          <p:cNvSpPr>
            <a:spLocks noGrp="1"/>
          </p:cNvSpPr>
          <p:nvPr>
            <p:ph type="sldNum" sz="quarter" idx="12"/>
          </p:nvPr>
        </p:nvSpPr>
        <p:spPr/>
        <p:txBody>
          <a:bodyPr/>
          <a:lstStyle>
            <a:lvl1pPr>
              <a:defRPr/>
            </a:lvl1pPr>
          </a:lstStyle>
          <a:p>
            <a:pPr>
              <a:defRPr/>
            </a:pPr>
            <a:fld id="{D6567319-7AE8-46EB-AA98-FC912B0079B9}" type="slidenum">
              <a:rPr lang="ru-RU"/>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404330C-A69C-451D-8A6C-7894C1BBE4BD}" type="datetimeFigureOut">
              <a:rPr lang="ru-RU"/>
              <a:pPr>
                <a:defRPr/>
              </a:pPr>
              <a:t>25.08.2025</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7E8DB770-8D4B-4637-BE5B-5D28267C79FA}" type="slidenum">
              <a:rPr lang="ru-RU"/>
              <a:pPr>
                <a:defRPr/>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1026" name="Group 6"/>
          <p:cNvGrpSpPr/>
          <p:nvPr/>
        </p:nvGrpSpPr>
        <p:grpSpPr>
          <a:xfrm>
            <a:off x="-15875" y="0"/>
            <a:ext cx="12230100" cy="6856413"/>
            <a:chOff x="-15736" y="0"/>
            <a:chExt cx="12229962" cy="6856214"/>
          </a:xfrm>
        </p:grpSpPr>
        <p:pic>
          <p:nvPicPr>
            <p:cNvPr id="1032" name="Picture 7" descr="HD-PanelContent.png"/>
            <p:cNvPicPr>
              <a:picLocks noChangeAspect="1"/>
            </p:cNvPicPr>
            <p:nvPr/>
          </p:nvPicPr>
          <p:blipFill>
            <a:blip r:embed="rId6"/>
            <a:stretch>
              <a:fillRect/>
            </a:stretch>
          </p:blipFill>
          <p:spPr bwMode="auto">
            <a:xfrm>
              <a:off x="0" y="0"/>
              <a:ext cx="12188825" cy="6856214"/>
            </a:xfrm>
            <a:prstGeom prst="rect">
              <a:avLst/>
            </a:prstGeom>
            <a:noFill/>
            <a:ln w="9525">
              <a:noFill/>
              <a:miter lim="800000"/>
            </a:ln>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1036" name="Picture 9" descr="HDRibbonContent-UniformTrim.png"/>
            <p:cNvPicPr>
              <a:picLocks noChangeAspect="1"/>
            </p:cNvPicPr>
            <p:nvPr/>
          </p:nvPicPr>
          <p:blipFill>
            <a:blip r:embed="rId7"/>
            <a:stretch>
              <a:fillRect/>
            </a:stretch>
          </p:blipFill>
          <p:spPr bwMode="auto">
            <a:xfrm>
              <a:off x="-15736" y="3153832"/>
              <a:ext cx="777240" cy="606425"/>
            </a:xfrm>
            <a:prstGeom prst="rect">
              <a:avLst/>
            </a:prstGeom>
            <a:noFill/>
            <a:ln w="9525">
              <a:noFill/>
              <a:miter lim="800000"/>
            </a:ln>
          </p:spPr>
        </p:pic>
        <p:pic>
          <p:nvPicPr>
            <p:cNvPr id="1037" name="Picture 10" descr="HDRibbonContent-UniformTrim.png"/>
            <p:cNvPicPr>
              <a:picLocks noChangeAspect="1"/>
            </p:cNvPicPr>
            <p:nvPr/>
          </p:nvPicPr>
          <p:blipFill>
            <a:blip r:embed="rId7"/>
            <a:stretch>
              <a:fillRect/>
            </a:stretch>
          </p:blipFill>
          <p:spPr bwMode="auto">
            <a:xfrm>
              <a:off x="11436986" y="3153832"/>
              <a:ext cx="777240" cy="606425"/>
            </a:xfrm>
            <a:prstGeom prst="rect">
              <a:avLst/>
            </a:prstGeom>
            <a:noFill/>
            <a:ln w="9525">
              <a:noFill/>
              <a:miter lim="800000"/>
            </a:ln>
          </p:spPr>
        </p:pic>
      </p:grpSp>
      <p:sp>
        <p:nvSpPr>
          <p:cNvPr id="1027" name="Title Placeholder 1"/>
          <p:cNvSpPr>
            <a:spLocks noGrp="1"/>
          </p:cNvSpPr>
          <p:nvPr>
            <p:ph type="title"/>
          </p:nvPr>
        </p:nvSpPr>
        <p:spPr bwMode="auto">
          <a:xfrm>
            <a:off x="1295400" y="982663"/>
            <a:ext cx="9601200" cy="1303337"/>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8" name="Text Placeholder 2"/>
          <p:cNvSpPr>
            <a:spLocks noGrp="1"/>
          </p:cNvSpPr>
          <p:nvPr>
            <p:ph type="body" idx="1"/>
          </p:nvPr>
        </p:nvSpPr>
        <p:spPr bwMode="auto">
          <a:xfrm>
            <a:off x="1295400" y="2557463"/>
            <a:ext cx="9601200" cy="3317875"/>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DE1BFFF-9853-42C5-8322-CF7777F2AF0B}" type="datetimeFigureOut">
              <a:rPr lang="ru-RU"/>
              <a:pPr>
                <a:defRPr/>
              </a:pPr>
              <a:t>25.08.2025</a:t>
            </a:fld>
            <a:endParaRPr lang="ru-RU"/>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fontAlgn="auto">
              <a:spcBef>
                <a:spcPct val="0"/>
              </a:spcBef>
              <a:spcAft>
                <a:spcPct val="0"/>
              </a:spcAft>
              <a:defRPr sz="1000" b="0" i="0">
                <a:solidFill>
                  <a:schemeClr val="tx1"/>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A979516-E568-4BCA-B22A-3450D5F4990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3" r:id="rId3"/>
    <p:sldLayoutId id="2147483677" r:id="rId4"/>
  </p:sldLayoutIdLst>
  <p:transition/>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67328" y="1618594"/>
            <a:ext cx="6571488" cy="3815254"/>
          </a:xfrm>
        </p:spPr>
        <p:txBody>
          <a:bodyPr/>
          <a:lstStyle/>
          <a:p>
            <a:pPr lvl="0" defTabSz="914400" eaLnBrk="1" hangingPunct="1"/>
            <a:r>
              <a:rPr lang="ru-RU" sz="2400" b="1" smtClean="0">
                <a:ln>
                  <a:noFill/>
                </a:ln>
                <a:solidFill>
                  <a:srgbClr val="A45A1D"/>
                </a:solidFill>
                <a:latin typeface="Times New Roman" pitchFamily="18" charset="0"/>
                <a:ea typeface="+mn-ea"/>
                <a:cs typeface="Times New Roman" pitchFamily="18" charset="0"/>
              </a:rPr>
              <a:t>		</a:t>
            </a:r>
            <a:r>
              <a:rPr lang="ru-RU" sz="2000" b="1" smtClean="0">
                <a:ln>
                  <a:noFill/>
                </a:ln>
                <a:solidFill>
                  <a:schemeClr val="tx1"/>
                </a:solidFill>
                <a:latin typeface="Times New Roman" pitchFamily="18" charset="0"/>
                <a:ea typeface="+mn-ea"/>
                <a:cs typeface="Times New Roman" pitchFamily="18" charset="0"/>
              </a:rPr>
              <a:t>Педагоги: </a:t>
            </a:r>
            <a:r>
              <a:rPr lang="ru-RU" sz="2000" smtClean="0">
                <a:ln>
                  <a:noFill/>
                </a:ln>
                <a:solidFill>
                  <a:schemeClr val="tx1"/>
                </a:solidFill>
                <a:latin typeface="Times New Roman" pitchFamily="18" charset="0"/>
                <a:ea typeface="+mn-ea"/>
                <a:cs typeface="Times New Roman" pitchFamily="18" charset="0"/>
              </a:rPr>
              <a:t>Двинова М.Е.</a:t>
            </a:r>
            <a:r>
              <a:rPr lang="ru-RU" sz="2000" b="1" smtClean="0">
                <a:ln>
                  <a:noFill/>
                </a:ln>
                <a:solidFill>
                  <a:schemeClr val="tx1"/>
                </a:solidFill>
                <a:latin typeface="Times New Roman" pitchFamily="18" charset="0"/>
                <a:ea typeface="+mn-ea"/>
                <a:cs typeface="Times New Roman" pitchFamily="18" charset="0"/>
              </a:rPr>
              <a:t/>
            </a:r>
            <a:br>
              <a:rPr lang="ru-RU" sz="2000" b="1" smtClean="0">
                <a:ln>
                  <a:noFill/>
                </a:ln>
                <a:solidFill>
                  <a:schemeClr val="tx1"/>
                </a:solidFill>
                <a:latin typeface="Times New Roman" pitchFamily="18" charset="0"/>
                <a:ea typeface="+mn-ea"/>
                <a:cs typeface="Times New Roman" pitchFamily="18" charset="0"/>
              </a:rPr>
            </a:br>
            <a:r>
              <a:rPr lang="ru-RU" sz="2000" b="1" smtClean="0">
                <a:ln>
                  <a:noFill/>
                </a:ln>
                <a:solidFill>
                  <a:schemeClr val="tx1"/>
                </a:solidFill>
                <a:latin typeface="Times New Roman" pitchFamily="18" charset="0"/>
                <a:ea typeface="+mn-ea"/>
                <a:cs typeface="Times New Roman" pitchFamily="18" charset="0"/>
              </a:rPr>
              <a:t>                                                 </a:t>
            </a:r>
            <a:r>
              <a:rPr lang="ru-RU" sz="2000" err="1" smtClean="0">
                <a:ln>
                  <a:noFill/>
                </a:ln>
                <a:solidFill>
                  <a:schemeClr val="tx1"/>
                </a:solidFill>
                <a:latin typeface="Times New Roman" pitchFamily="18" charset="0"/>
                <a:ea typeface="+mn-ea"/>
                <a:cs typeface="Times New Roman" pitchFamily="18" charset="0"/>
              </a:rPr>
              <a:t>Кивенко Е.А.</a:t>
            </a:r>
            <a:r>
              <a:rPr lang="ru-RU" sz="2000" b="1">
                <a:ln>
                  <a:noFill/>
                </a:ln>
                <a:solidFill>
                  <a:schemeClr val="tx1"/>
                </a:solidFill>
                <a:latin typeface="Times New Roman" pitchFamily="18" charset="0"/>
                <a:ea typeface="+mn-ea"/>
                <a:cs typeface="Times New Roman" pitchFamily="18" charset="0"/>
              </a:rPr>
              <a:t/>
            </a:r>
            <a:br>
              <a:rPr lang="ru-RU" sz="2000" b="1">
                <a:ln>
                  <a:noFill/>
                </a:ln>
                <a:solidFill>
                  <a:schemeClr val="tx1"/>
                </a:solidFill>
                <a:latin typeface="Times New Roman" pitchFamily="18" charset="0"/>
                <a:ea typeface="+mn-ea"/>
                <a:cs typeface="Times New Roman" pitchFamily="18" charset="0"/>
              </a:rPr>
            </a:br>
            <a:endParaRPr lang="ru-RU" sz="2000">
              <a:solidFill>
                <a:schemeClr val="tx1"/>
              </a:solidFill>
            </a:endParaRPr>
          </a:p>
        </p:txBody>
      </p:sp>
      <p:sp>
        <p:nvSpPr>
          <p:cNvPr id="3" name="AutoShape 5"/>
          <p:cNvSpPr>
            <a:spLocks noChangeArrowheads="1"/>
          </p:cNvSpPr>
          <p:nvPr/>
        </p:nvSpPr>
        <p:spPr bwMode="auto">
          <a:xfrm>
            <a:off x="402024" y="0"/>
            <a:ext cx="11396416" cy="1428760"/>
          </a:xfrm>
          <a:prstGeom prst="horizontalScroll">
            <a:avLst>
              <a:gd name="adj" fmla="val 12500"/>
            </a:avLst>
          </a:prstGeom>
          <a:solidFill>
            <a:srgbClr val="FFFFFF">
              <a:alpha val="0"/>
            </a:srgbClr>
          </a:solidFill>
          <a:ln w="15875">
            <a:solidFill>
              <a:srgbClr val="000000"/>
            </a:solidFill>
            <a:round/>
          </a:ln>
        </p:spPr>
        <p:txBody>
          <a:bodyPr/>
          <a:lstStyle/>
          <a:p>
            <a:pPr algn="ctr" eaLnBrk="0" hangingPunct="0">
              <a:tabLst>
                <a:tab pos="3819525" algn="l"/>
              </a:tabLst>
            </a:pPr>
            <a:r>
              <a:rPr lang="ru-RU" sz="2000" b="1" smtClean="0">
                <a:latin typeface="Times New Roman" pitchFamily="18" charset="0"/>
                <a:cs typeface="Times New Roman" pitchFamily="18" charset="0"/>
              </a:rPr>
              <a:t>Муниципальное дошкольное образовательное учреждение «Оршинский детский сад»</a:t>
            </a:r>
          </a:p>
        </p:txBody>
      </p:sp>
      <p:sp>
        <p:nvSpPr>
          <p:cNvPr id="4" name="TextBox 3"/>
          <p:cNvSpPr txBox="1"/>
          <p:nvPr/>
        </p:nvSpPr>
        <p:spPr>
          <a:xfrm>
            <a:off x="3377184" y="6096000"/>
            <a:ext cx="5925312" cy="369332"/>
          </a:xfrm>
          <a:prstGeom prst="rect">
            <a:avLst/>
          </a:prstGeom>
          <a:noFill/>
        </p:spPr>
        <p:txBody>
          <a:bodyPr wrap="square" rtlCol="0">
            <a:spAutoFit/>
          </a:bodyPr>
          <a:lstStyle/>
          <a:p>
            <a:r>
              <a:rPr lang="ru-RU" dirty="0" err="1" smtClean="0">
                <a:latin typeface="Times New Roman" pitchFamily="18" charset="0"/>
                <a:cs typeface="Times New Roman" pitchFamily="18" charset="0"/>
              </a:rPr>
              <a:t>Пгт</a:t>
            </a:r>
            <a:r>
              <a:rPr lang="ru-RU" dirty="0" smtClean="0">
                <a:latin typeface="Times New Roman" pitchFamily="18" charset="0"/>
                <a:cs typeface="Times New Roman" pitchFamily="18" charset="0"/>
              </a:rPr>
              <a:t>. Орша, Тверская обл., </a:t>
            </a:r>
            <a:r>
              <a:rPr lang="ru-RU" dirty="0" smtClean="0">
                <a:latin typeface="Times New Roman" pitchFamily="18" charset="0"/>
                <a:cs typeface="Times New Roman" pitchFamily="18" charset="0"/>
              </a:rPr>
              <a:t>Калининский округ</a:t>
            </a:r>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682240" y="1618594"/>
            <a:ext cx="6888480" cy="1384995"/>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Краткая презентация рабочей программы дошкольного образования </a:t>
            </a:r>
          </a:p>
          <a:p>
            <a:pPr algn="ctr"/>
            <a:r>
              <a:rPr lang="ru-RU" sz="2800" b="1" dirty="0" smtClean="0">
                <a:latin typeface="Times New Roman" pitchFamily="18" charset="0"/>
                <a:cs typeface="Times New Roman" pitchFamily="18" charset="0"/>
              </a:rPr>
              <a:t>– группа старшая</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80483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0560" y="572433"/>
            <a:ext cx="10692384" cy="5384423"/>
          </a:xfrm>
          <a:prstGeom prst="rect">
            <a:avLst/>
          </a:prstGeom>
        </p:spPr>
        <p:txBody>
          <a:bodyPr wrap="square">
            <a:spAutoFit/>
          </a:bodyPr>
          <a:lstStyle/>
          <a:p>
            <a:pPr indent="457200" algn="just">
              <a:lnSpc>
                <a:spcPct val="115000"/>
              </a:lnSpc>
              <a:spcAft>
                <a:spcPct val="0"/>
              </a:spcAft>
            </a:pPr>
            <a:r>
              <a:rPr lang="ru-RU" sz="1200" b="1">
                <a:latin typeface="Times New Roman CYR" panose="02020603050405020304" pitchFamily="18" charset="0"/>
                <a:ea typeface="Times New Roman" panose="02020603050405020304" pitchFamily="18" charset="0"/>
                <a:cs typeface="Times New Roman" pitchFamily="18" charset="0"/>
              </a:rPr>
              <a:t>Содержание и планируемые результаты Программы не ниже соответствующих содержания и планируемых результатов Федеральной программы</a:t>
            </a:r>
            <a:r>
              <a:rPr lang="ru-RU" sz="1200" b="1">
                <a:solidFill>
                  <a:srgbClr val="FF0000"/>
                </a:solidFill>
                <a:latin typeface="Times New Roman CYR" panose="02020603050405020304" pitchFamily="18" charset="0"/>
                <a:ea typeface="Calibri" panose="020F0502020204030204" pitchFamily="34" charset="0"/>
                <a:cs typeface="Times New Roman" pitchFamily="18" charset="0"/>
              </a:rPr>
              <a:t> </a:t>
            </a:r>
            <a:r>
              <a:rPr lang="ru-RU" sz="1200" b="1">
                <a:latin typeface="Times New Roman CYR" panose="02020603050405020304" pitchFamily="18" charset="0"/>
                <a:ea typeface="Calibri" panose="020F0502020204030204" pitchFamily="34" charset="0"/>
                <a:cs typeface="Times New Roman" pitchFamily="18" charset="0"/>
              </a:rPr>
              <a:t>обязательная часть Программы согласно ФОП ДО</a:t>
            </a:r>
            <a:r>
              <a:rPr lang="ru-RU" sz="1200" b="1">
                <a:latin typeface="Times New Roman CYR" panose="02020603050405020304" pitchFamily="18" charset="0"/>
                <a:ea typeface="Times New Roman" panose="02020603050405020304" pitchFamily="18" charset="0"/>
                <a:cs typeface="Times New Roman" pitchFamily="18" charset="0"/>
              </a:rPr>
              <a:t>.</a:t>
            </a:r>
            <a:endParaRPr lang="ru-RU" sz="120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endParaRPr lang="ru-RU" sz="120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младенческий (первое и второе полугодия жизни), </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ранний (от одного года до трех лет),</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дошкольный возраст (от трех до семи лет).</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Обозначенные в Программе возрастные ориентиры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гетерохронностью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endParaRPr lang="ru-RU" sz="1200">
              <a:latin typeface="Times New Roman" pitchFamily="18" charset="0"/>
              <a:ea typeface="Calibri" panose="020F0502020204030204" pitchFamily="34" charset="0"/>
              <a:cs typeface="Times New Roman" pitchFamily="18" charset="0"/>
            </a:endParaRPr>
          </a:p>
          <a:p>
            <a:pPr indent="540385"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endParaRPr lang="ru-RU" sz="1200">
              <a:latin typeface="Times New Roman" pitchFamily="18" charset="0"/>
              <a:ea typeface="Calibri" panose="020F0502020204030204" pitchFamily="34" charset="0"/>
              <a:cs typeface="Times New Roman" pitchFamily="18" charset="0"/>
            </a:endParaRPr>
          </a:p>
          <a:p>
            <a:pPr indent="269240" algn="just">
              <a:lnSpc>
                <a:spcPct val="115000"/>
              </a:lnSpc>
              <a:spcAft>
                <a:spcPct val="0"/>
              </a:spcAft>
            </a:pPr>
            <a:r>
              <a:rPr lang="ru-RU" sz="1200" b="1">
                <a:latin typeface="Times New Roman" pitchFamily="18" charset="0"/>
                <a:ea typeface="Times New Roman" panose="02020603050405020304" pitchFamily="18" charset="0"/>
                <a:cs typeface="Times New Roman" pitchFamily="18" charset="0"/>
              </a:rPr>
              <a:t>Настоящие требования являются ориентирами для:</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а) решения задач    формирования программы; анализа профессиональной деятельности; взаимодействия с семьями воспитанников;</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б) изучения характеристик образования детей в возрасте от 2 лет (Федеральный государственный образовательный стандарт дошкольного </a:t>
            </a:r>
            <a:r>
              <a:rPr lang="ru-RU" sz="1200" smtClean="0">
                <a:latin typeface="Times New Roman" pitchFamily="18" charset="0"/>
                <a:ea typeface="Times New Roman" panose="02020603050405020304" pitchFamily="18" charset="0"/>
                <a:cs typeface="Times New Roman" pitchFamily="18" charset="0"/>
              </a:rPr>
              <a:t>образования от </a:t>
            </a:r>
            <a:r>
              <a:rPr lang="ru-RU" sz="1200">
                <a:latin typeface="Times New Roman" pitchFamily="18" charset="0"/>
                <a:ea typeface="Times New Roman" panose="02020603050405020304" pitchFamily="18" charset="0"/>
                <a:cs typeface="Times New Roman" pitchFamily="18" charset="0"/>
              </a:rPr>
              <a:t>2 месяцев) до 8 лет;</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информирования родителей (законных представителей) и </a:t>
            </a:r>
            <a:r>
              <a:rPr lang="ru-RU" sz="1200" smtClean="0">
                <a:latin typeface="Times New Roman" pitchFamily="18" charset="0"/>
                <a:ea typeface="Times New Roman" panose="02020603050405020304" pitchFamily="18" charset="0"/>
                <a:cs typeface="Times New Roman" pitchFamily="18" charset="0"/>
              </a:rPr>
              <a:t>общественности относительно </a:t>
            </a:r>
            <a:r>
              <a:rPr lang="ru-RU" sz="1200">
                <a:latin typeface="Times New Roman" pitchFamily="18" charset="0"/>
                <a:ea typeface="Times New Roman" panose="02020603050405020304" pitchFamily="18" charset="0"/>
                <a:cs typeface="Times New Roman" pitchFamily="18" charset="0"/>
              </a:rPr>
              <a:t>целей дошкольного образования, общих для всего образовательного пространства Российской Федерации.</a:t>
            </a:r>
            <a:endParaRPr lang="ru-RU" sz="1200">
              <a:latin typeface="Times New Roman" pitchFamily="18" charset="0"/>
              <a:ea typeface="Calibri" panose="020F0502020204030204" pitchFamily="34" charset="0"/>
              <a:cs typeface="Times New Roman" pitchFamily="18" charset="0"/>
            </a:endParaRPr>
          </a:p>
          <a:p>
            <a:pPr marL="36195" indent="269240" algn="just">
              <a:lnSpc>
                <a:spcPct val="115000"/>
              </a:lnSpc>
              <a:spcAft>
                <a:spcPct val="0"/>
              </a:spcAft>
            </a:pPr>
            <a:r>
              <a:rPr lang="ru-RU" sz="1200">
                <a:latin typeface="Times New Roman" pitchFamily="18" charset="0"/>
                <a:ea typeface="Calibri" panose="020F0502020204030204" pitchFamily="34" charset="0"/>
                <a:cs typeface="Times New Roman" pitchFamily="18" charset="0"/>
              </a:rPr>
              <a:t>Планируемые результаты не используются для непосредственной оценки, в том числе в виде педагогической диагностики(мониторинга), и не являются основанием для их формального сравнения с реальными достижениями детей.</a:t>
            </a:r>
            <a:endParaRPr lang="ru-RU" sz="1200">
              <a:effectLst/>
              <a:latin typeface="Times New Roman" pitchFamily="18" charset="0"/>
              <a:ea typeface="Calibri" panose="020F0502020204030204" pitchFamily="34" charset="0"/>
              <a:cs typeface="Times New Roman" pitchFamily="18" charset="0"/>
            </a:endParaRPr>
          </a:p>
        </p:txBody>
      </p:sp>
      <p:sp>
        <p:nvSpPr>
          <p:cNvPr id="3" name="Прямоугольник 2"/>
          <p:cNvSpPr/>
          <p:nvPr/>
        </p:nvSpPr>
        <p:spPr>
          <a:xfrm>
            <a:off x="268224" y="0"/>
            <a:ext cx="11826240" cy="410882"/>
          </a:xfrm>
          <a:prstGeom prst="rect">
            <a:avLst/>
          </a:prstGeom>
        </p:spPr>
        <p:txBody>
          <a:bodyPr wrap="square">
            <a:spAutoFit/>
          </a:bodyPr>
          <a:lstStyle/>
          <a:p>
            <a:pPr marL="450215" marR="90170" indent="-450215" algn="just">
              <a:lnSpc>
                <a:spcPct val="115000"/>
              </a:lnSpc>
              <a:spcBef>
                <a:spcPts val="50"/>
              </a:spcBef>
              <a:spcAft>
                <a:spcPct val="0"/>
              </a:spcAft>
            </a:pPr>
            <a:r>
              <a:rPr lang="ru-RU" b="1" smtClean="0">
                <a:latin typeface="Times New Roman" pitchFamily="18" charset="0"/>
                <a:ea typeface="Times New Roman" panose="02020603050405020304" pitchFamily="18" charset="0"/>
                <a:cs typeface="Times New Roman" pitchFamily="18" charset="0"/>
              </a:rPr>
              <a:t>ПЛАНИРУЕМЫЕ  РЕЗУЛЬТАТЫ  ВЫПОЛНЕНИЯ  ПРОГРАММЫ (ДОШКОЛЬНЫЙ ВОЗРАСТ 3 – 4 ГОДА)</a:t>
            </a:r>
            <a:endParaRPr lang="ru-RU" sz="160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19845047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43712" y="-72359"/>
            <a:ext cx="10728960" cy="6930359"/>
          </a:xfrm>
          <a:prstGeom prst="rect">
            <a:avLst/>
          </a:prstGeom>
        </p:spPr>
        <p:txBody>
          <a:bodyPr wrap="square">
            <a:spAutoFit/>
          </a:bodyPr>
          <a:lstStyle/>
          <a:p>
            <a:pPr>
              <a:lnSpc>
                <a:spcPct val="115000"/>
              </a:lnSpc>
              <a:spcAft>
                <a:spcPct val="0"/>
              </a:spcAft>
            </a:pPr>
            <a:r>
              <a:rPr lang="ru-RU" sz="2000" b="1" dirty="0">
                <a:latin typeface="Times New Roman" pitchFamily="18" charset="0"/>
                <a:ea typeface="Times New Roman" panose="02020603050405020304" pitchFamily="18" charset="0"/>
                <a:cs typeface="Times New Roman" pitchFamily="18" charset="0"/>
              </a:rPr>
              <a:t> </a:t>
            </a:r>
            <a:endParaRPr lang="ru-RU" sz="1600" dirty="0">
              <a:latin typeface="Calibri" panose="020F0502020204030204" pitchFamily="34" charset="0"/>
              <a:ea typeface="Calibri" panose="020F0502020204030204" pitchFamily="34" charset="0"/>
              <a:cs typeface="Times New Roman" pitchFamily="18" charset="0"/>
            </a:endParaRPr>
          </a:p>
          <a:p>
            <a:pPr>
              <a:lnSpc>
                <a:spcPct val="115000"/>
              </a:lnSpc>
              <a:spcAft>
                <a:spcPct val="0"/>
              </a:spcAft>
            </a:pPr>
            <a:r>
              <a:rPr lang="ru-RU" sz="2000" b="1" dirty="0">
                <a:latin typeface="Times New Roman" pitchFamily="18" charset="0"/>
                <a:ea typeface="Times New Roman" panose="02020603050405020304" pitchFamily="18" charset="0"/>
                <a:cs typeface="Times New Roman" pitchFamily="18" charset="0"/>
              </a:rPr>
              <a:t> </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tabLst>
                <a:tab pos="1530350" algn="l"/>
              </a:tabLst>
            </a:pPr>
            <a:r>
              <a:rPr lang="ru-RU" dirty="0">
                <a:latin typeface="Times New Roman" pitchFamily="18" charset="0"/>
                <a:ea typeface="Times New Roman" panose="02020603050405020304" pitchFamily="18" charset="0"/>
                <a:cs typeface="Times New Roman" pitchFamily="18" charset="0"/>
              </a:rPr>
              <a:t>       </a:t>
            </a:r>
            <a:r>
              <a:rPr lang="ru-RU" sz="1350" dirty="0">
                <a:latin typeface="Times New Roman" pitchFamily="18" charset="0"/>
                <a:ea typeface="Times New Roman" panose="02020603050405020304" pitchFamily="18" charset="0"/>
                <a:cs typeface="Times New Roman" pitchFamily="18" charset="0"/>
              </a:rPr>
              <a:t>Оценивание качества образовательной деятельности по Программе осуществляется в форме педагогической диагностики. Концептуальные основания такой оценки определяются требованиями Федерального закона от 29 декабря 2012 г.» № 273-ФЗ «Об образовании в Российской Федерации», а также ФГОС ДО, в котором определены государственные гарантии качества образования.</a:t>
            </a:r>
            <a:endParaRPr lang="ru-RU" sz="135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350" b="1" dirty="0">
                <a:latin typeface="Times New Roman" pitchFamily="18" charset="0"/>
                <a:ea typeface="Times New Roman" panose="02020603050405020304" pitchFamily="18" charset="0"/>
                <a:cs typeface="Times New Roman" pitchFamily="18" charset="0"/>
              </a:rPr>
              <a:t>	</a:t>
            </a:r>
            <a:r>
              <a:rPr lang="ru-RU" sz="1350" b="1" dirty="0" smtClean="0">
                <a:latin typeface="Times New Roman" pitchFamily="18" charset="0"/>
                <a:ea typeface="Times New Roman" panose="02020603050405020304" pitchFamily="18" charset="0"/>
                <a:cs typeface="Times New Roman" pitchFamily="18" charset="0"/>
              </a:rPr>
              <a:t>Педагогическая </a:t>
            </a:r>
            <a:r>
              <a:rPr lang="ru-RU" sz="1350" b="1" dirty="0">
                <a:latin typeface="Times New Roman" pitchFamily="18" charset="0"/>
                <a:ea typeface="Times New Roman" panose="02020603050405020304" pitchFamily="18" charset="0"/>
                <a:cs typeface="Times New Roman" pitchFamily="18" charset="0"/>
              </a:rPr>
              <a:t>диагностика достижений планируемых результатов направлена на</a:t>
            </a:r>
            <a:r>
              <a:rPr lang="ru-RU" sz="1350" dirty="0">
                <a:latin typeface="Times New Roman" pitchFamily="18" charset="0"/>
                <a:ea typeface="Times New Roman" panose="02020603050405020304" pitchFamily="18" charset="0"/>
                <a:cs typeface="Times New Roman" pitchFamily="18" charset="0"/>
              </a:rPr>
              <a:t> изучение </a:t>
            </a:r>
            <a:r>
              <a:rPr lang="ru-RU" sz="1350" dirty="0" err="1">
                <a:latin typeface="Times New Roman" pitchFamily="18" charset="0"/>
                <a:ea typeface="Times New Roman" panose="02020603050405020304" pitchFamily="18" charset="0"/>
                <a:cs typeface="Times New Roman" pitchFamily="18" charset="0"/>
              </a:rPr>
              <a:t>деятельностных</a:t>
            </a:r>
            <a:r>
              <a:rPr lang="ru-RU" sz="1350" dirty="0">
                <a:latin typeface="Times New Roman" pitchFamily="18" charset="0"/>
                <a:ea typeface="Times New Roman" panose="02020603050405020304" pitchFamily="18" charset="0"/>
                <a:cs typeface="Times New Roman" pitchFamily="18" charset="0"/>
              </a:rPr>
              <a:t>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endParaRPr lang="ru-RU" sz="1350" dirty="0">
              <a:latin typeface="Times New Roman" pitchFamily="18" charset="0"/>
              <a:ea typeface="Calibri" panose="020F0502020204030204" pitchFamily="34" charset="0"/>
              <a:cs typeface="Times New Roman" pitchFamily="18" charset="0"/>
            </a:endParaRPr>
          </a:p>
          <a:p>
            <a:r>
              <a:rPr lang="ru-RU" sz="1350" b="1" dirty="0">
                <a:latin typeface="Times New Roman" pitchFamily="18" charset="0"/>
                <a:ea typeface="Times New Roman" panose="02020603050405020304" pitchFamily="18" charset="0"/>
                <a:cs typeface="Times New Roman" pitchFamily="18" charset="0"/>
              </a:rPr>
              <a:t>2. Цели педагогической диагностики,</a:t>
            </a:r>
            <a:r>
              <a:rPr lang="ru-RU" sz="1350" dirty="0">
                <a:latin typeface="Times New Roman" pitchFamily="18" charset="0"/>
                <a:ea typeface="Times New Roman" panose="02020603050405020304" pitchFamily="18" charset="0"/>
                <a:cs typeface="Times New Roman" pitchFamily="18" charset="0"/>
              </a:rPr>
              <a:t> а также особенности её проведения определяются требованиями ФГОС ДО. При реализации Программы может проводиться оценка индивидуального развития детей, которая осуществляется педагогом в рамках педагогической диагностики. </a:t>
            </a:r>
            <a:r>
              <a:rPr lang="ru-RU" sz="1350" b="1" dirty="0">
                <a:latin typeface="Times New Roman" pitchFamily="18" charset="0"/>
                <a:cs typeface="Times New Roman"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endParaRPr lang="ru-RU" sz="1350" dirty="0">
              <a:latin typeface="Times New Roman" panose="02020603050405020304" pitchFamily="18" charset="0"/>
              <a:cs typeface="Times New Roman" panose="02020603050405020304" pitchFamily="18" charset="0"/>
            </a:endParaRPr>
          </a:p>
          <a:p>
            <a:r>
              <a:rPr lang="ru-RU" sz="1350" dirty="0">
                <a:latin typeface="Times New Roman" panose="02020603050405020304" pitchFamily="18" charset="0"/>
                <a:cs typeface="Times New Roman" panose="02020603050405020304" pitchFamily="18" charset="0"/>
              </a:rPr>
              <a:t>1) индивидуализации образования (в </a:t>
            </a:r>
            <a:r>
              <a:rPr lang="ru-RU" sz="1350" dirty="0" err="1">
                <a:latin typeface="Times New Roman" panose="02020603050405020304" pitchFamily="18" charset="0"/>
                <a:cs typeface="Times New Roman" panose="02020603050405020304" pitchFamily="18" charset="0"/>
              </a:rPr>
              <a:t>т.ч</a:t>
            </a:r>
            <a:r>
              <a:rPr lang="ru-RU" sz="1350" dirty="0">
                <a:latin typeface="Times New Roman" panose="02020603050405020304" pitchFamily="18" charset="0"/>
                <a:cs typeface="Times New Roman" panose="02020603050405020304" pitchFamily="18" charset="0"/>
              </a:rPr>
              <a:t>. поддержки ребёнка, построения его образовательной траектории или профессиональной коррекции особенностей его развития);</a:t>
            </a:r>
          </a:p>
          <a:p>
            <a:r>
              <a:rPr lang="ru-RU" sz="1350" dirty="0">
                <a:latin typeface="Times New Roman" panose="02020603050405020304" pitchFamily="18" charset="0"/>
                <a:cs typeface="Times New Roman" panose="02020603050405020304" pitchFamily="18" charset="0"/>
              </a:rPr>
              <a:t>2) оптимизации работы с группой детей.</a:t>
            </a:r>
          </a:p>
          <a:p>
            <a:pPr algn="just">
              <a:spcAft>
                <a:spcPct val="0"/>
              </a:spcAft>
            </a:pPr>
            <a:r>
              <a:rPr lang="ru-RU" sz="1350" b="1" dirty="0" smtClean="0">
                <a:latin typeface="Times New Roman" pitchFamily="18" charset="0"/>
                <a:cs typeface="Times New Roman" pitchFamily="18" charset="0"/>
              </a:rPr>
              <a:t>	Педагогическая </a:t>
            </a:r>
            <a:r>
              <a:rPr lang="ru-RU" sz="1350" b="1" dirty="0">
                <a:latin typeface="Times New Roman" pitchFamily="18" charset="0"/>
                <a:cs typeface="Times New Roman" pitchFamily="18" charset="0"/>
              </a:rPr>
              <a:t>диагностика проводится на начальном этапе освоения ребёнком Программы в зависимости от времени его поступления в дошкольную группу (стартовая диагностика) и на завершающем этапе освоения Программы его возрастной группой (заключительная, финальная диагностика). </a:t>
            </a:r>
            <a:endParaRPr lang="ru-RU" sz="1350" dirty="0">
              <a:latin typeface="Times New Roman" pitchFamily="18" charset="0"/>
              <a:cs typeface="Times New Roman" pitchFamily="18" charset="0"/>
            </a:endParaRPr>
          </a:p>
          <a:p>
            <a:pPr algn="just"/>
            <a:r>
              <a:rPr lang="ru-RU" sz="1350" b="1" dirty="0" smtClean="0">
                <a:latin typeface="Times New Roman" pitchFamily="18" charset="0"/>
                <a:cs typeface="Times New Roman" pitchFamily="18" charset="0"/>
              </a:rPr>
              <a:t>	Часть </a:t>
            </a:r>
            <a:r>
              <a:rPr lang="ru-RU" sz="1350" b="1" dirty="0">
                <a:latin typeface="Times New Roman" pitchFamily="18" charset="0"/>
                <a:cs typeface="Times New Roman" pitchFamily="18" charset="0"/>
              </a:rPr>
              <a:t>Программы, формируемая, участниками образовательных отношений.</a:t>
            </a:r>
            <a:endParaRPr lang="ru-RU" sz="1350" dirty="0">
              <a:latin typeface="Times New Roman" pitchFamily="18" charset="0"/>
              <a:cs typeface="Times New Roman" pitchFamily="18" charset="0"/>
            </a:endParaRPr>
          </a:p>
          <a:p>
            <a:pPr algn="just"/>
            <a:r>
              <a:rPr lang="ru-RU" sz="1350" dirty="0" smtClean="0">
                <a:latin typeface="Times New Roman" pitchFamily="18" charset="0"/>
                <a:cs typeface="Times New Roman" pitchFamily="18" charset="0"/>
              </a:rPr>
              <a:t>	Воспитатели </a:t>
            </a:r>
            <a:r>
              <a:rPr lang="ru-RU" sz="1350" dirty="0">
                <a:latin typeface="Times New Roman" pitchFamily="18" charset="0"/>
                <a:cs typeface="Times New Roman" pitchFamily="18" charset="0"/>
              </a:rPr>
              <a:t>проводят педагогическую диагностику 2 раза в год в начале учебного года – в сентябре и в конце учебного года – в мае</a:t>
            </a:r>
            <a:r>
              <a:rPr lang="ru-RU" sz="1350" dirty="0" smtClean="0">
                <a:latin typeface="Times New Roman" pitchFamily="18" charset="0"/>
                <a:cs typeface="Times New Roman" pitchFamily="18" charset="0"/>
              </a:rPr>
              <a:t>.</a:t>
            </a:r>
            <a:r>
              <a:rPr lang="ru-RU" sz="1350" dirty="0">
                <a:latin typeface="Times New Roman" pitchFamily="18" charset="0"/>
                <a:cs typeface="Times New Roman" pitchFamily="18" charset="0"/>
              </a:rPr>
              <a:t> 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 Инструментарий педагогической диагностики (мониторинга) представлен в виде приложения к </a:t>
            </a:r>
            <a:r>
              <a:rPr lang="ru-RU" sz="1350" dirty="0" smtClean="0">
                <a:latin typeface="Times New Roman" pitchFamily="18" charset="0"/>
                <a:cs typeface="Times New Roman" pitchFamily="18" charset="0"/>
              </a:rPr>
              <a:t>Программе. Процедура </a:t>
            </a:r>
            <a:r>
              <a:rPr lang="ru-RU" sz="1350" dirty="0">
                <a:latin typeface="Times New Roman" pitchFamily="18" charset="0"/>
                <a:cs typeface="Times New Roman" pitchFamily="18" charset="0"/>
              </a:rPr>
              <a:t>проведения мониторинга прописана в положении «О проведении процедуры диагностики и индивидуальной карте учёта динамики развития ребёнка, индивидуальном учете результатов освоения воспитанниками муниципального дошкольного образовательного учреждения «Оршинский детский сад», о хранении информации о результатах в архиве», разработанным в 2020 г.</a:t>
            </a:r>
          </a:p>
          <a:p>
            <a:endParaRPr lang="ru-RU" sz="1500" dirty="0">
              <a:latin typeface="Times New Roman" panose="02020603050405020304" pitchFamily="18" charset="0"/>
              <a:cs typeface="Times New Roman" panose="02020603050405020304" pitchFamily="18" charset="0"/>
            </a:endParaRPr>
          </a:p>
          <a:p>
            <a:pPr algn="just">
              <a:lnSpc>
                <a:spcPct val="115000"/>
              </a:lnSpc>
              <a:spcAft>
                <a:spcPct val="0"/>
              </a:spcAft>
            </a:pPr>
            <a:endParaRPr lang="ru-RU" sz="1600" dirty="0">
              <a:effectLst/>
              <a:latin typeface="Calibri" panose="020F0502020204030204" pitchFamily="34" charset="0"/>
              <a:ea typeface="Calibri" panose="020F0502020204030204" pitchFamily="34" charset="0"/>
              <a:cs typeface="Times New Roman" pitchFamily="18" charset="0"/>
            </a:endParaRPr>
          </a:p>
        </p:txBody>
      </p:sp>
      <p:sp>
        <p:nvSpPr>
          <p:cNvPr id="5" name="TextBox 4"/>
          <p:cNvSpPr txBox="1"/>
          <p:nvPr/>
        </p:nvSpPr>
        <p:spPr>
          <a:xfrm>
            <a:off x="621792" y="0"/>
            <a:ext cx="11350752" cy="400110"/>
          </a:xfrm>
          <a:prstGeom prst="rect">
            <a:avLst/>
          </a:prstGeom>
          <a:noFill/>
        </p:spPr>
        <p:txBody>
          <a:bodyPr wrap="square" rtlCol="0">
            <a:spAutoFit/>
          </a:bodyPr>
          <a:lstStyle/>
          <a:p>
            <a:r>
              <a:rPr lang="ru-RU" sz="2000" b="1" smtClean="0">
                <a:latin typeface="Times New Roman" pitchFamily="18" charset="0"/>
                <a:cs typeface="Times New Roman" pitchFamily="18" charset="0"/>
              </a:rPr>
              <a:t>РАЗИВАЮЩЕЕ ОЦЕНИВАНИЕ ОБРАЗОВАТЕЛЬНОЙ ДЕЯТЕЛЬНОСТИ ПО ПРОГРАММЕ</a:t>
            </a:r>
            <a:endParaRPr lang="ru-RU" sz="2000" b="1">
              <a:latin typeface="Times New Roman" pitchFamily="18" charset="0"/>
              <a:cs typeface="Times New Roman" pitchFamily="18" charset="0"/>
            </a:endParaRPr>
          </a:p>
        </p:txBody>
      </p:sp>
    </p:spTree>
    <p:extLst>
      <p:ext uri="{BB962C8B-B14F-4D97-AF65-F5344CB8AC3E}">
        <p14:creationId xmlns:p14="http://schemas.microsoft.com/office/powerpoint/2010/main" val="5079491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3088" y="916666"/>
            <a:ext cx="9530255" cy="790855"/>
          </a:xfrm>
        </p:spPr>
        <p:txBody>
          <a:bodyPr rtlCol="0">
            <a:normAutofit fontScale="90000"/>
          </a:bodyPr>
          <a:lstStyle/>
          <a:p>
            <a:pPr eaLnBrk="1" fontAlgn="auto" hangingPunct="1">
              <a:spcAft>
                <a:spcPct val="0"/>
              </a:spcAft>
              <a:defRPr/>
            </a:pPr>
            <a:r>
              <a:rPr lang="ru-RU" sz="2700" b="1" cap="small" dirty="0">
                <a:solidFill>
                  <a:schemeClr val="tx1"/>
                </a:solidFill>
                <a:latin typeface="Times New Roman" pitchFamily="18" charset="0"/>
                <a:cs typeface="Times New Roman" pitchFamily="18" charset="0"/>
              </a:rPr>
              <a:t>Особенности контингента детей, воспитывающихся </a:t>
            </a:r>
            <a:r>
              <a:rPr lang="ru-RU" sz="2700" b="1" cap="small" dirty="0" smtClean="0">
                <a:solidFill>
                  <a:schemeClr val="tx1"/>
                </a:solidFill>
                <a:latin typeface="Times New Roman" pitchFamily="18" charset="0"/>
                <a:cs typeface="Times New Roman" pitchFamily="18" charset="0"/>
              </a:rPr>
              <a:t>в старшей группе  МДОУ «Оршинский детский сад»</a:t>
            </a:r>
            <a:r>
              <a:rPr lang="ru-RU" b="1" dirty="0">
                <a:solidFill>
                  <a:schemeClr val="tx1"/>
                </a:solidFill>
              </a:rPr>
              <a:t/>
            </a:r>
            <a:br>
              <a:rPr lang="ru-RU" b="1" dirty="0">
                <a:solidFill>
                  <a:schemeClr val="tx1"/>
                </a:solidFill>
              </a:rPr>
            </a:br>
            <a:endParaRPr lang="ru-RU" dirty="0">
              <a:solidFill>
                <a:schemeClr val="tx1"/>
              </a:solidFill>
            </a:endParaRPr>
          </a:p>
        </p:txBody>
      </p:sp>
      <p:sp>
        <p:nvSpPr>
          <p:cNvPr id="4" name="Прямоугольник 3"/>
          <p:cNvSpPr/>
          <p:nvPr/>
        </p:nvSpPr>
        <p:spPr>
          <a:xfrm>
            <a:off x="1315042" y="1193411"/>
            <a:ext cx="9726346" cy="1754326"/>
          </a:xfrm>
          <a:prstGeom prst="rect">
            <a:avLst/>
          </a:prstGeom>
        </p:spPr>
        <p:txBody>
          <a:bodyPr wrap="square">
            <a:spAutoFit/>
          </a:bodyPr>
          <a:lstStyle/>
          <a:p>
            <a:endParaRPr lang="ru-RU" dirty="0" smtClean="0">
              <a:solidFill>
                <a:schemeClr val="accent5">
                  <a:lumMod val="75000"/>
                </a:schemeClr>
              </a:solidFill>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r>
              <a:rPr lang="ru-RU" b="1" dirty="0" smtClean="0">
                <a:latin typeface="Times New Roman" pitchFamily="18" charset="0"/>
                <a:cs typeface="Times New Roman" pitchFamily="18" charset="0"/>
              </a:rPr>
              <a:t>В нашей группе всего 15  воспитанников</a:t>
            </a:r>
            <a:r>
              <a:rPr lang="ru-RU" dirty="0" smtClean="0">
                <a:latin typeface="Times New Roman" pitchFamily="18" charset="0"/>
                <a:cs typeface="Times New Roman" pitchFamily="18" charset="0"/>
              </a:rPr>
              <a:t> </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u="sng" dirty="0">
                <a:latin typeface="Times New Roman" pitchFamily="18" charset="0"/>
                <a:cs typeface="Times New Roman" pitchFamily="18" charset="0"/>
              </a:rPr>
              <a:t>5</a:t>
            </a:r>
            <a:r>
              <a:rPr lang="ru-RU" u="sng" dirty="0" smtClean="0">
                <a:latin typeface="Times New Roman" pitchFamily="18" charset="0"/>
                <a:cs typeface="Times New Roman" pitchFamily="18" charset="0"/>
              </a:rPr>
              <a:t> мальчиков,  10  девочек. </a:t>
            </a:r>
          </a:p>
          <a:p>
            <a:endParaRPr lang="ru-RU" dirty="0" smtClean="0">
              <a:solidFill>
                <a:schemeClr val="accent5">
                  <a:lumMod val="75000"/>
                </a:schemeClr>
              </a:solidFill>
              <a:latin typeface="Times New Roman" pitchFamily="18" charset="0"/>
              <a:cs typeface="Times New Roman" pitchFamily="18" charset="0"/>
            </a:endParaRPr>
          </a:p>
          <a:p>
            <a:endParaRPr lang="ru-RU" dirty="0" smtClean="0">
              <a:solidFill>
                <a:schemeClr val="accent5">
                  <a:lumMod val="75000"/>
                </a:schemeClr>
              </a:solidFill>
              <a:latin typeface="Times New Roman" pitchFamily="18" charset="0"/>
              <a:cs typeface="Times New Roman" pitchFamily="18" charset="0"/>
            </a:endParaRPr>
          </a:p>
          <a:p>
            <a:r>
              <a:rPr lang="ru-RU" dirty="0" smtClean="0">
                <a:solidFill>
                  <a:schemeClr val="accent5">
                    <a:lumMod val="75000"/>
                  </a:schemeClr>
                </a:solidFill>
                <a:latin typeface="Times New Roman" pitchFamily="18" charset="0"/>
                <a:cs typeface="Times New Roman" pitchFamily="18" charset="0"/>
              </a:rPr>
              <a:t> </a:t>
            </a:r>
            <a:endParaRPr lang="ru-RU"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455821" y="2478505"/>
            <a:ext cx="9444790" cy="1384995"/>
          </a:xfrm>
          <a:prstGeom prst="rect">
            <a:avLst/>
          </a:prstGeom>
        </p:spPr>
        <p:txBody>
          <a:bodyPr wrap="square">
            <a:spAutoFit/>
          </a:bodyPr>
          <a:lstStyle/>
          <a:p>
            <a:pPr algn="ctr"/>
            <a:r>
              <a:rPr lang="ru-RU" sz="2400" b="1" cap="small" smtClean="0">
                <a:latin typeface="Times New Roman" pitchFamily="18" charset="0"/>
                <a:cs typeface="Times New Roman" pitchFamily="18" charset="0"/>
              </a:rPr>
              <a:t>Организация режима пребывания детей в ДОУ</a:t>
            </a:r>
          </a:p>
          <a:p>
            <a:pPr algn="ctr"/>
            <a:endParaRPr lang="ru-RU" sz="2400" b="1" cap="small" smtClean="0">
              <a:solidFill>
                <a:schemeClr val="accent5">
                  <a:lumMod val="75000"/>
                </a:schemeClr>
              </a:solidFill>
              <a:latin typeface="Times New Roman" panose="02020603050405020304" pitchFamily="18" charset="0"/>
              <a:cs typeface="Times New Roman" panose="02020603050405020304" pitchFamily="18" charset="0"/>
            </a:endParaRPr>
          </a:p>
          <a:p>
            <a:pPr algn="ctr"/>
            <a:r>
              <a:rPr lang="ru-RU" b="1" smtClean="0">
                <a:solidFill>
                  <a:schemeClr val="tx1">
                    <a:lumMod val="85000"/>
                    <a:lumOff val="15000"/>
                  </a:schemeClr>
                </a:solidFill>
              </a:rPr>
              <a:t/>
            </a:r>
            <a:br>
              <a:rPr lang="ru-RU" b="1" smtClean="0">
                <a:solidFill>
                  <a:schemeClr val="tx1">
                    <a:lumMod val="85000"/>
                    <a:lumOff val="15000"/>
                  </a:schemeClr>
                </a:solidFill>
              </a:rPr>
            </a:br>
            <a:endParaRPr lang="ru-RU"/>
          </a:p>
        </p:txBody>
      </p:sp>
      <p:sp>
        <p:nvSpPr>
          <p:cNvPr id="6" name="Прямоугольник 5"/>
          <p:cNvSpPr/>
          <p:nvPr/>
        </p:nvSpPr>
        <p:spPr>
          <a:xfrm>
            <a:off x="1118937" y="2947737"/>
            <a:ext cx="10287000" cy="2477601"/>
          </a:xfrm>
          <a:prstGeom prst="rect">
            <a:avLst/>
          </a:prstGeom>
        </p:spPr>
        <p:txBody>
          <a:bodyPr wrap="square">
            <a:spAutoFit/>
          </a:bodyPr>
          <a:lstStyle/>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Режим дня для старшей группы в холодный и тёплый периоды года установлен в соответствии с функциональными возможностями ребёнка, его возрастом и состоянием здоровья. </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Режим работы ДОУ: 12 часов: с 7.00 до 19.00 при пятидневной рабочей неделе с четырёхразовым питанием.</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Учебный год в детском саду начинается 1 сентября и заканчивается 31 мая. </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В летние месяцы проводится оздоровительная работа с детьми.</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4294967295"/>
          </p:nvPr>
        </p:nvSpPr>
        <p:spPr>
          <a:xfrm>
            <a:off x="9653016" y="5734050"/>
            <a:ext cx="609600" cy="521208"/>
          </a:xfrm>
          <a:prstGeom prst="rect">
            <a:avLst/>
          </a:prstGeom>
        </p:spPr>
        <p:txBody>
          <a:bodyPr/>
          <a:lstStyle/>
          <a:p>
            <a:fld id="{2B1B84AB-6190-4DA5-96C5-22410CB6E1C6}" type="slidenum">
              <a:rPr lang="ru-RU" smtClean="0"/>
              <a:t>13</a:t>
            </a:fld>
            <a:endParaRPr lang="ru-RU"/>
          </a:p>
        </p:txBody>
      </p:sp>
      <p:sp>
        <p:nvSpPr>
          <p:cNvPr id="4" name="Прямоугольник 3"/>
          <p:cNvSpPr/>
          <p:nvPr/>
        </p:nvSpPr>
        <p:spPr>
          <a:xfrm>
            <a:off x="1518016" y="64376"/>
            <a:ext cx="8979296" cy="888705"/>
          </a:xfrm>
          <a:prstGeom prst="rect">
            <a:avLst/>
          </a:prstGeom>
        </p:spPr>
        <p:txBody>
          <a:bodyPr wrap="square">
            <a:spAutoFit/>
          </a:bodyPr>
          <a:lstStyle/>
          <a:p>
            <a:pPr algn="ctr">
              <a:lnSpc>
                <a:spcPct val="115000"/>
              </a:lnSpc>
              <a:spcAft>
                <a:spcPct val="0"/>
              </a:spcAft>
            </a:pPr>
            <a:r>
              <a:rPr lang="ru-RU" sz="2400" b="1">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028072" y="533396"/>
            <a:ext cx="2952328" cy="461665"/>
          </a:xfrm>
          <a:prstGeom prst="rect">
            <a:avLst/>
          </a:prstGeom>
          <a:noFill/>
        </p:spPr>
        <p:txBody>
          <a:bodyPr wrap="square" rtlCol="0">
            <a:spAutoFit/>
          </a:bodyPr>
          <a:lstStyle/>
          <a:p>
            <a:r>
              <a:rPr lang="ru-RU" sz="2400" b="1" smtClean="0">
                <a:latin typeface="Times New Roman" pitchFamily="18" charset="0"/>
                <a:cs typeface="Times New Roman" pitchFamily="18" charset="0"/>
              </a:rPr>
              <a:t>Цели и задачи</a:t>
            </a:r>
            <a:endParaRPr lang="ru-RU" sz="2400" b="1">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41248" y="1039580"/>
            <a:ext cx="10497312" cy="5171159"/>
          </a:xfrm>
          <a:prstGeom prst="rect">
            <a:avLst/>
          </a:prstGeom>
        </p:spPr>
        <p:txBody>
          <a:bodyPr wrap="square">
            <a:spAutoFit/>
          </a:bodyPr>
          <a:lstStyle/>
          <a:p>
            <a:pPr indent="449580" algn="just">
              <a:lnSpc>
                <a:spcPct val="115000"/>
              </a:lnSpc>
            </a:pPr>
            <a:r>
              <a:rPr lang="ru-RU" sz="1600" dirty="0">
                <a:latin typeface="Times New Roman" pitchFamily="18" charset="0"/>
                <a:ea typeface="Times New Roman" panose="02020603050405020304" pitchFamily="18" charset="0"/>
                <a:cs typeface="Times New Roman" pitchFamily="18" charset="0"/>
              </a:rPr>
              <a:t>Общая цель воспитания в ДОО -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 что предполагает:</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1) формирование первоначальных представлений о традиционных ценностях российского народа, социально приемлемых нормах и правилах поведения;</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2) формирование ценностного отношения к окружающему миру (природному и социокультурному), другим людям, самому себе;</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3) становление первичного опыта деятельности и поведения в соответствии с традиционными ценностями, принятыми в обществе нормами и правилами.</a:t>
            </a:r>
            <a:endParaRPr lang="ru-RU" sz="1600" dirty="0">
              <a:latin typeface="Calibri" panose="020F0502020204030204" pitchFamily="34" charset="0"/>
              <a:ea typeface="Calibri" panose="020F0502020204030204" pitchFamily="34" charset="0"/>
              <a:cs typeface="Times New Roman" pitchFamily="18" charset="0"/>
            </a:endParaRPr>
          </a:p>
          <a:p>
            <a:pPr indent="449580" algn="just">
              <a:lnSpc>
                <a:spcPct val="115000"/>
              </a:lnSpc>
            </a:pPr>
            <a:r>
              <a:rPr lang="ru-RU" sz="1600" b="1" dirty="0">
                <a:latin typeface="Times New Roman" pitchFamily="18" charset="0"/>
                <a:ea typeface="Times New Roman" panose="02020603050405020304" pitchFamily="18" charset="0"/>
                <a:cs typeface="Times New Roman" pitchFamily="18" charset="0"/>
              </a:rPr>
              <a:t>Общие задачи воспитания в ДОО:</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1) содействовать развитию личности, основанному на принятых в обществе представлениях о добре и зле, должном и недопустимом;</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2) способствовать становлению нравственности, основанной на духовных отечественных традициях, внутренней установке личности поступать согласно своей совести;</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3) создавать условия для развития и реализации личностного потенциала ребёнка, его</a:t>
            </a:r>
            <a:r>
              <a:rPr lang="ru-RU" sz="1600" dirty="0">
                <a:solidFill>
                  <a:srgbClr val="333333"/>
                </a:solidFill>
                <a:latin typeface="Times New Roman" pitchFamily="18" charset="0"/>
                <a:ea typeface="Times New Roman" panose="02020603050405020304" pitchFamily="18" charset="0"/>
                <a:cs typeface="Times New Roman" pitchFamily="18" charset="0"/>
              </a:rPr>
              <a:t> готовности к творческому </a:t>
            </a:r>
            <a:r>
              <a:rPr lang="ru-RU" sz="1600" dirty="0">
                <a:latin typeface="Times New Roman" pitchFamily="18" charset="0"/>
                <a:ea typeface="Times New Roman" panose="02020603050405020304" pitchFamily="18" charset="0"/>
                <a:cs typeface="Times New Roman" pitchFamily="18" charset="0"/>
              </a:rPr>
              <a:t>самовыражению и саморазвитию, самовоспитанию;</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4) осуществлять поддержку позитивной социализации ребёнка посредством проектирования и принятия уклада, воспитывающей среды, создания воспитывающих общностей.</a:t>
            </a:r>
            <a:endParaRPr lang="ru-RU" sz="1600" dirty="0">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887968482"/>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4592" y="0"/>
            <a:ext cx="8664256" cy="747128"/>
          </a:xfrm>
          <a:prstGeom prst="rect">
            <a:avLst/>
          </a:prstGeom>
        </p:spPr>
        <p:txBody>
          <a:bodyPr wrap="square">
            <a:spAutoFit/>
          </a:bodyPr>
          <a:lstStyle/>
          <a:p>
            <a:pPr algn="ctr">
              <a:lnSpc>
                <a:spcPct val="115000"/>
              </a:lnSpc>
              <a:spcAft>
                <a:spcPct val="0"/>
              </a:spcAft>
            </a:pPr>
            <a:r>
              <a:rPr lang="ru-RU" sz="1600" b="1" smtClean="0">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effectLst/>
              <a:latin typeface="Calibri" panose="020F0502020204030204" pitchFamily="34" charset="0"/>
              <a:ea typeface="Calibri" panose="020F0502020204030204" pitchFamily="34"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265476070"/>
              </p:ext>
            </p:extLst>
          </p:nvPr>
        </p:nvGraphicFramePr>
        <p:xfrm>
          <a:off x="536448" y="588688"/>
          <a:ext cx="11033760" cy="5690191"/>
        </p:xfrm>
        <a:graphic>
          <a:graphicData uri="http://schemas.openxmlformats.org/drawingml/2006/table">
            <a:tbl>
              <a:tblPr firstRow="1" firstCol="1" bandRow="1">
                <a:tableStyleId>{5C22544A-7EE6-4342-B048-85BDC9FD1C3A}</a:tableStyleId>
              </a:tblPr>
              <a:tblGrid>
                <a:gridCol w="2184802">
                  <a:extLst>
                    <a:ext uri="{9D8B030D-6E8A-4147-A177-3AD203B41FA5}">
                      <a16:colId xmlns:a16="http://schemas.microsoft.com/office/drawing/2014/main" xmlns="" val="20000"/>
                    </a:ext>
                  </a:extLst>
                </a:gridCol>
                <a:gridCol w="2063862">
                  <a:extLst>
                    <a:ext uri="{9D8B030D-6E8A-4147-A177-3AD203B41FA5}">
                      <a16:colId xmlns:a16="http://schemas.microsoft.com/office/drawing/2014/main" xmlns="" val="20001"/>
                    </a:ext>
                  </a:extLst>
                </a:gridCol>
                <a:gridCol w="6785096">
                  <a:extLst>
                    <a:ext uri="{9D8B030D-6E8A-4147-A177-3AD203B41FA5}">
                      <a16:colId xmlns:a16="http://schemas.microsoft.com/office/drawing/2014/main" xmlns="" val="20002"/>
                    </a:ext>
                  </a:extLst>
                </a:gridCol>
              </a:tblGrid>
              <a:tr h="215897">
                <a:tc>
                  <a:txBody>
                    <a:bodyPr/>
                    <a:lstStyle/>
                    <a:p>
                      <a:pPr algn="ctr">
                        <a:lnSpc>
                          <a:spcPct val="115000"/>
                        </a:lnSpc>
                        <a:spcAft>
                          <a:spcPct val="0"/>
                        </a:spcAft>
                      </a:pPr>
                      <a:r>
                        <a:rPr lang="ru-RU" sz="1100">
                          <a:effectLst/>
                          <a:latin typeface="Times New Roman" pitchFamily="18" charset="0"/>
                          <a:cs typeface="Times New Roman" pitchFamily="18" charset="0"/>
                        </a:rPr>
                        <a:t>Направления воспитания</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Ценности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Целевые ориентиры</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0"/>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Патриотическое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Родина, природа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Любящий свою малую родину и имеющий представление о своей стране - России, испытывающий чувство привязанности к родному дому, семье, близким людям.</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1"/>
                  </a:ext>
                </a:extLst>
              </a:tr>
              <a:tr h="1067531">
                <a:tc>
                  <a:txBody>
                    <a:bodyPr/>
                    <a:lstStyle/>
                    <a:p>
                      <a:pPr algn="ctr">
                        <a:lnSpc>
                          <a:spcPct val="115000"/>
                        </a:lnSpc>
                        <a:spcAft>
                          <a:spcPct val="0"/>
                        </a:spcAft>
                      </a:pPr>
                      <a:r>
                        <a:rPr lang="ru-RU" sz="1100">
                          <a:effectLst/>
                          <a:latin typeface="Times New Roman" pitchFamily="18" charset="0"/>
                          <a:cs typeface="Times New Roman" pitchFamily="18" charset="0"/>
                        </a:rPr>
                        <a:t>Духовно-нравственное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Жизнь, милосердие, добро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Различающий основные проявления добра и зла, принимающий и уважающий традиционные ценности, ценности семьи и общества, правдивый, искренний, способный к сочувствию и заботе, к нравственному поступку. Способный не оставаться равнодушным к чужому горю, проявлять заботу; Самостоятельно различающий основные отрицательные и положительные человеческие качества, иногда прибегая к помощи взрослого в ситуациях морального выбора.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2"/>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Социальное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Человек, семья, дружба, сотрудничество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Проявляющий ответственность за свои действия и поведение; принимающий и уважающий различия между людьми. Владеющий основами речевой культуры. Дружелюбный и доброжелательный, умеющий слушать и слышать собеседника, способный взаимодействовать со взрослыми и сверстниками на основе общих интересов и дел.</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3"/>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Познавательное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Познание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Любознательный, наблюдательный, испытывающий потребность в самовыражении, в том числе творческом. Проявляющий активность, самостоятельность, инициативу в познавательной, игровой, коммуникативной и продуктивных видах деятельности и в самообслуживании. Обладающий первичной картиной мира на основе традиционных ценностей.</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4"/>
                  </a:ext>
                </a:extLst>
              </a:tr>
              <a:tr h="1295383">
                <a:tc>
                  <a:txBody>
                    <a:bodyPr/>
                    <a:lstStyle/>
                    <a:p>
                      <a:pPr algn="ctr">
                        <a:lnSpc>
                          <a:spcPct val="115000"/>
                        </a:lnSpc>
                        <a:spcAft>
                          <a:spcPct val="0"/>
                        </a:spcAft>
                      </a:pPr>
                      <a:r>
                        <a:rPr lang="ru-RU" sz="1100">
                          <a:effectLst/>
                          <a:latin typeface="Times New Roman" pitchFamily="18" charset="0"/>
                          <a:cs typeface="Times New Roman" pitchFamily="18" charset="0"/>
                        </a:rPr>
                        <a:t>Физическое и оздоровительное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Здоровье, жизнь</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жизни, владеющий основными способами укрепления здоровья - занятия физической культурой, закаливание, утренняя гимнастика, соблюдение личной гигиены и безопасного поведения и другое; стремящийся к сбережению и укреплению собственного здоровья и здоровья окружающих. Проявляющий интерес к физическим упражнениям и подвижным играм, стремление к личной и командной победе, нравственные и волевые качества. Демонстрирующий потребность в двигательной деятельности. Имеющий представление о некоторых видах спорта и активного отдыха.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5"/>
                  </a:ext>
                </a:extLst>
              </a:tr>
              <a:tr h="539742">
                <a:tc>
                  <a:txBody>
                    <a:bodyPr/>
                    <a:lstStyle/>
                    <a:p>
                      <a:pPr algn="ctr">
                        <a:lnSpc>
                          <a:spcPct val="115000"/>
                        </a:lnSpc>
                        <a:spcAft>
                          <a:spcPct val="0"/>
                        </a:spcAft>
                      </a:pPr>
                      <a:r>
                        <a:rPr lang="ru-RU" sz="1100">
                          <a:effectLst/>
                          <a:latin typeface="Times New Roman" pitchFamily="18" charset="0"/>
                          <a:cs typeface="Times New Roman" pitchFamily="18" charset="0"/>
                        </a:rPr>
                        <a:t>Трудовое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Труд</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труда в семье и в обществе на основе уважения к людям труда, результатам их деятельности. Проявляющий трудолюбие при выполнении поручений и в самостоятельной деятельности.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6"/>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Эстетическое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Культура и красота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Способный воспринимать и чувствовать прекрасное в быту, природе, поступках, искусстве. Стремящийся к отображению прекрасного в продуктивных видах деятельности</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31785" marR="31785"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0271116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752" y="571504"/>
            <a:ext cx="10826496" cy="1956689"/>
          </a:xfrm>
          <a:prstGeom prst="rect">
            <a:avLst/>
          </a:prstGeom>
        </p:spPr>
        <p:txBody>
          <a:bodyPr wrap="square">
            <a:spAutoFit/>
          </a:bodyPr>
          <a:lstStyle/>
          <a:p>
            <a:pPr marR="90170" indent="180340" algn="just">
              <a:lnSpc>
                <a:spcPct val="115000"/>
              </a:lnSpc>
              <a:spcBef>
                <a:spcPts val="50"/>
              </a:spcBef>
              <a:spcAft>
                <a:spcPct val="0"/>
              </a:spcAft>
            </a:pPr>
            <a:r>
              <a:rPr lang="ru-RU" sz="1100" b="1" dirty="0" smtClean="0">
                <a:latin typeface="Times New Roman" pitchFamily="18" charset="0"/>
                <a:ea typeface="Calibri" panose="020F0502020204030204" pitchFamily="34" charset="0"/>
                <a:cs typeface="Times New Roman" pitchFamily="18" charset="0"/>
              </a:rPr>
              <a:t>Цель </a:t>
            </a:r>
            <a:r>
              <a:rPr lang="ru-RU" sz="1100" b="1" dirty="0">
                <a:latin typeface="Times New Roman" pitchFamily="18" charset="0"/>
                <a:ea typeface="Calibri" panose="020F0502020204030204" pitchFamily="34" charset="0"/>
                <a:cs typeface="Times New Roman" pitchFamily="18" charset="0"/>
              </a:rPr>
              <a:t>взаимодействия</a:t>
            </a:r>
            <a:r>
              <a:rPr lang="ru-RU" sz="1100" dirty="0">
                <a:latin typeface="Times New Roman" pitchFamily="18" charset="0"/>
                <a:ea typeface="Calibri" panose="020F0502020204030204" pitchFamily="34" charset="0"/>
                <a:cs typeface="Times New Roman" pitchFamily="18" charset="0"/>
              </a:rPr>
              <a:t> педагогов группы и семьи в обеспечении разносторонней поддержки социокультурного и воспитательного потенциала на стадиях её формирования и </a:t>
            </a:r>
            <a:r>
              <a:rPr lang="ru-RU" sz="1100" dirty="0" smtClean="0">
                <a:latin typeface="Times New Roman" pitchFamily="18" charset="0"/>
                <a:ea typeface="Calibri" panose="020F0502020204030204" pitchFamily="34" charset="0"/>
                <a:cs typeface="Times New Roman" pitchFamily="18" charset="0"/>
              </a:rPr>
              <a:t>жизнедеятельности. Педагоги </a:t>
            </a:r>
            <a:r>
              <a:rPr lang="ru-RU" sz="1100" dirty="0">
                <a:latin typeface="Times New Roman" pitchFamily="18" charset="0"/>
                <a:ea typeface="Calibri" panose="020F0502020204030204" pitchFamily="34" charset="0"/>
                <a:cs typeface="Times New Roman" pitchFamily="18" charset="0"/>
              </a:rPr>
              <a:t>осуществляют оказание помощи родителям в осознании само ценности дошкольного периода детства, как базиса для всей последующей жизни </a:t>
            </a:r>
            <a:r>
              <a:rPr lang="ru-RU" sz="1100" dirty="0" smtClean="0">
                <a:latin typeface="Times New Roman" pitchFamily="18" charset="0"/>
                <a:ea typeface="Calibri" panose="020F0502020204030204" pitchFamily="34" charset="0"/>
                <a:cs typeface="Times New Roman" pitchFamily="18" charset="0"/>
              </a:rPr>
              <a:t>человека. В </a:t>
            </a:r>
            <a:r>
              <a:rPr lang="ru-RU" sz="1100" dirty="0">
                <a:latin typeface="Times New Roman" pitchFamily="18" charset="0"/>
                <a:ea typeface="Calibri" panose="020F0502020204030204" pitchFamily="34" charset="0"/>
                <a:cs typeface="Times New Roman" pitchFamily="18" charset="0"/>
              </a:rPr>
              <a:t>основу совместной деятельности семьи и сотрудниками дошкольного учреждения заложены следующие принципы:</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•единый подход к процессу воспитания ребёнка;</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•открытость дошкольного учреждения для родителей;</a:t>
            </a:r>
          </a:p>
          <a:p>
            <a:pPr marR="90170" algn="just">
              <a:lnSpc>
                <a:spcPct val="115000"/>
              </a:lnSpc>
              <a:spcBef>
                <a:spcPts val="50"/>
              </a:spcBef>
              <a:spcAft>
                <a:spcPct val="0"/>
              </a:spcAft>
            </a:pPr>
            <a:r>
              <a:rPr lang="ru-RU" sz="1200" dirty="0">
                <a:latin typeface="Times New Roman" pitchFamily="18" charset="0"/>
                <a:ea typeface="Calibri" panose="020F0502020204030204" pitchFamily="34" charset="0"/>
                <a:cs typeface="Times New Roman" pitchFamily="18" charset="0"/>
              </a:rPr>
              <a:t>•</a:t>
            </a:r>
            <a:r>
              <a:rPr lang="ru-RU" sz="1100" dirty="0">
                <a:latin typeface="Times New Roman" pitchFamily="18" charset="0"/>
                <a:ea typeface="Calibri" panose="020F0502020204030204" pitchFamily="34" charset="0"/>
                <a:cs typeface="Times New Roman" pitchFamily="18" charset="0"/>
              </a:rPr>
              <a:t>взаимное доверие во взаимоотношениях педагогов и родителей;</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•уважение и доброжелательность друг к другу;</a:t>
            </a:r>
          </a:p>
          <a:p>
            <a:pPr marR="90170" algn="just">
              <a:lnSpc>
                <a:spcPct val="115000"/>
              </a:lnSpc>
              <a:spcBef>
                <a:spcPts val="50"/>
              </a:spcBef>
              <a:spcAft>
                <a:spcPct val="0"/>
              </a:spcAft>
            </a:pPr>
            <a:r>
              <a:rPr lang="ru-RU" sz="900" dirty="0">
                <a:latin typeface="Times New Roman" pitchFamily="18" charset="0"/>
                <a:ea typeface="Calibri" panose="020F0502020204030204" pitchFamily="34" charset="0"/>
                <a:cs typeface="Times New Roman" pitchFamily="18" charset="0"/>
              </a:rPr>
              <a:t>•</a:t>
            </a:r>
            <a:r>
              <a:rPr lang="ru-RU" sz="1100" dirty="0">
                <a:latin typeface="Times New Roman" pitchFamily="18" charset="0"/>
                <a:ea typeface="Calibri" panose="020F0502020204030204" pitchFamily="34" charset="0"/>
                <a:cs typeface="Times New Roman" pitchFamily="18" charset="0"/>
              </a:rPr>
              <a:t>дифференцированный подход к каждой семье;</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•равно ответственность родителей и педагогов.</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550362822"/>
              </p:ext>
            </p:extLst>
          </p:nvPr>
        </p:nvGraphicFramePr>
        <p:xfrm>
          <a:off x="694944" y="2457405"/>
          <a:ext cx="10838688" cy="3784283"/>
        </p:xfrm>
        <a:graphic>
          <a:graphicData uri="http://schemas.openxmlformats.org/drawingml/2006/table">
            <a:tbl>
              <a:tblPr firstRow="1" firstCol="1" bandRow="1" bandCol="1">
                <a:tableStyleId>{5C22544A-7EE6-4342-B048-85BDC9FD1C3A}</a:tableStyleId>
              </a:tblPr>
              <a:tblGrid>
                <a:gridCol w="2893643">
                  <a:extLst>
                    <a:ext uri="{9D8B030D-6E8A-4147-A177-3AD203B41FA5}">
                      <a16:colId xmlns:a16="http://schemas.microsoft.com/office/drawing/2014/main" xmlns="" val="20000"/>
                    </a:ext>
                  </a:extLst>
                </a:gridCol>
                <a:gridCol w="5487944">
                  <a:extLst>
                    <a:ext uri="{9D8B030D-6E8A-4147-A177-3AD203B41FA5}">
                      <a16:colId xmlns:a16="http://schemas.microsoft.com/office/drawing/2014/main" xmlns="" val="20001"/>
                    </a:ext>
                  </a:extLst>
                </a:gridCol>
                <a:gridCol w="2457101">
                  <a:extLst>
                    <a:ext uri="{9D8B030D-6E8A-4147-A177-3AD203B41FA5}">
                      <a16:colId xmlns:a16="http://schemas.microsoft.com/office/drawing/2014/main" xmlns="" val="20002"/>
                    </a:ext>
                  </a:extLst>
                </a:gridCol>
              </a:tblGrid>
              <a:tr h="202769">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a16="http://schemas.microsoft.com/office/drawing/2014/main" xmlns="" val="10000"/>
                  </a:ext>
                </a:extLst>
              </a:tr>
              <a:tr h="361434">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проведении </a:t>
                      </a:r>
                      <a:r>
                        <a:rPr lang="ru-RU" sz="1100" smtClean="0">
                          <a:solidFill>
                            <a:schemeClr val="tx1"/>
                          </a:solidFill>
                          <a:effectLst/>
                          <a:latin typeface="Times New Roman" pitchFamily="18" charset="0"/>
                          <a:cs typeface="Times New Roman" pitchFamily="18" charset="0"/>
                        </a:rPr>
                        <a:t> мониторинговых </a:t>
                      </a:r>
                      <a:r>
                        <a:rPr lang="ru-RU" sz="1100">
                          <a:solidFill>
                            <a:schemeClr val="tx1"/>
                          </a:solidFill>
                          <a:effectLst/>
                          <a:latin typeface="Times New Roman" pitchFamily="18" charset="0"/>
                          <a:cs typeface="Times New Roman" pitchFamily="18" charset="0"/>
                        </a:rPr>
                        <a:t>исследований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Анкетирование </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Социологический </a:t>
                      </a:r>
                      <a:r>
                        <a:rPr lang="ru-RU" sz="1100">
                          <a:solidFill>
                            <a:schemeClr val="tx1"/>
                          </a:solidFill>
                          <a:effectLst/>
                          <a:latin typeface="Times New Roman" pitchFamily="18" charset="0"/>
                          <a:cs typeface="Times New Roman" pitchFamily="18" charset="0"/>
                        </a:rPr>
                        <a:t>опрос</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По мере необходимости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1"/>
                  </a:ext>
                </a:extLst>
              </a:tr>
              <a:tr h="54215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создании условий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Участие в субботниках по благоустройству территории</a:t>
                      </a:r>
                    </a:p>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Помощь в создании развивающей предметно – пространственной среды</a:t>
                      </a:r>
                    </a:p>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Оказание помощи в ремонтных работах</a:t>
                      </a:r>
                      <a:endParaRPr lang="ru-RU" sz="1100" dirty="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2 раза в год</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Постоянно</a:t>
                      </a:r>
                      <a:endParaRPr lang="ru-RU" sz="1100">
                        <a:solidFill>
                          <a:schemeClr val="tx1"/>
                        </a:solidFill>
                        <a:effectLst/>
                        <a:latin typeface="Times New Roman" panose="02020603050405020304" pitchFamily="18" charset="0"/>
                        <a:cs typeface="Times New Roman" panose="02020603050405020304" pitchFamily="18" charset="0"/>
                      </a:endParaRPr>
                    </a:p>
                    <a:p>
                      <a:pPr marR="90170">
                        <a:lnSpc>
                          <a:spcPct val="115000"/>
                        </a:lnSpc>
                        <a:spcAft>
                          <a:spcPct val="0"/>
                        </a:spcAft>
                      </a:pPr>
                      <a:r>
                        <a:rPr lang="ru-RU" sz="1100">
                          <a:solidFill>
                            <a:schemeClr val="tx1"/>
                          </a:solidFill>
                          <a:effectLst/>
                          <a:latin typeface="Times New Roman" panose="02020603050405020304" pitchFamily="18" charset="0"/>
                          <a:cs typeface="Times New Roman" panose="02020603050405020304" pitchFamily="18" charset="0"/>
                        </a:rPr>
                        <a:t> </a:t>
                      </a:r>
                      <a:r>
                        <a:rPr lang="ru-RU" sz="1100" smtClean="0">
                          <a:solidFill>
                            <a:schemeClr val="tx1"/>
                          </a:solidFill>
                          <a:effectLst/>
                          <a:latin typeface="Times New Roman" pitchFamily="18" charset="0"/>
                          <a:cs typeface="Times New Roman" pitchFamily="18" charset="0"/>
                        </a:rPr>
                        <a:t>По </a:t>
                      </a:r>
                      <a:r>
                        <a:rPr lang="ru-RU" sz="1100">
                          <a:solidFill>
                            <a:schemeClr val="tx1"/>
                          </a:solidFill>
                          <a:effectLst/>
                          <a:latin typeface="Times New Roman" pitchFamily="18" charset="0"/>
                          <a:cs typeface="Times New Roman" pitchFamily="18" charset="0"/>
                        </a:rPr>
                        <a:t>возможности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2"/>
                  </a:ext>
                </a:extLst>
              </a:tr>
              <a:tr h="20617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управлении ДОУ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Участие в работе родительского комитета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По плану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3"/>
                  </a:ext>
                </a:extLst>
              </a:tr>
              <a:tr h="225746">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a16="http://schemas.microsoft.com/office/drawing/2014/main" xmlns="" val="10004"/>
                  </a:ext>
                </a:extLst>
              </a:tr>
              <a:tr h="832888">
                <a:tc>
                  <a:txBody>
                    <a:bodyPr/>
                    <a:lstStyle/>
                    <a:p>
                      <a:pPr marL="180340" marR="90170">
                        <a:lnSpc>
                          <a:spcPct val="115000"/>
                        </a:lnSpc>
                        <a:spcAft>
                          <a:spcPct val="0"/>
                        </a:spcAft>
                      </a:pPr>
                      <a:r>
                        <a:rPr lang="ru-RU" sz="1100">
                          <a:solidFill>
                            <a:schemeClr val="tx1"/>
                          </a:solidFill>
                          <a:effectLst/>
                          <a:latin typeface="Times New Roman" pitchFamily="18" charset="0"/>
                          <a:cs typeface="Times New Roman" pitchFamily="18" charset="0"/>
                        </a:rPr>
                        <a:t>В просветительской деятельности, направленной на повышение педагогической культуры, расширение информационного поля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Наглядная информация</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Консультации, семинары, семинары – практикумы, мастер классы</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Родительские собрания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Еженедельно</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1 </a:t>
                      </a:r>
                      <a:r>
                        <a:rPr lang="ru-RU" sz="1100">
                          <a:solidFill>
                            <a:schemeClr val="tx1"/>
                          </a:solidFill>
                          <a:effectLst/>
                          <a:latin typeface="Times New Roman" pitchFamily="18" charset="0"/>
                          <a:cs typeface="Times New Roman" pitchFamily="18" charset="0"/>
                        </a:rPr>
                        <a:t>раз в месяц</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3 </a:t>
                      </a:r>
                      <a:r>
                        <a:rPr lang="ru-RU" sz="1100">
                          <a:solidFill>
                            <a:schemeClr val="tx1"/>
                          </a:solidFill>
                          <a:effectLst/>
                          <a:latin typeface="Times New Roman" pitchFamily="18" charset="0"/>
                          <a:cs typeface="Times New Roman" pitchFamily="18" charset="0"/>
                        </a:rPr>
                        <a:t>раза в год</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5"/>
                  </a:ext>
                </a:extLst>
              </a:tr>
              <a:tr h="1352779">
                <a:tc>
                  <a:txBody>
                    <a:bodyPr/>
                    <a:lstStyle/>
                    <a:p>
                      <a:pPr marL="180340" marR="90170">
                        <a:lnSpc>
                          <a:spcPct val="115000"/>
                        </a:lnSpc>
                        <a:spcAft>
                          <a:spcPct val="0"/>
                        </a:spcAft>
                      </a:pPr>
                      <a:r>
                        <a:rPr lang="ru-RU" sz="1100" dirty="0">
                          <a:solidFill>
                            <a:schemeClr val="tx1"/>
                          </a:solidFill>
                          <a:effectLst/>
                          <a:latin typeface="Times New Roman" pitchFamily="18" charset="0"/>
                          <a:cs typeface="Times New Roman" pitchFamily="18" charset="0"/>
                        </a:rPr>
                        <a:t>В </a:t>
                      </a:r>
                      <a:r>
                        <a:rPr lang="ru-RU" sz="1100" dirty="0" err="1">
                          <a:solidFill>
                            <a:schemeClr val="tx1"/>
                          </a:solidFill>
                          <a:effectLst/>
                          <a:latin typeface="Times New Roman" pitchFamily="18" charset="0"/>
                          <a:cs typeface="Times New Roman" pitchFamily="18" charset="0"/>
                        </a:rPr>
                        <a:t>воспитательно</a:t>
                      </a:r>
                      <a:r>
                        <a:rPr lang="ru-RU" sz="1100" dirty="0">
                          <a:solidFill>
                            <a:schemeClr val="tx1"/>
                          </a:solidFill>
                          <a:effectLst/>
                          <a:latin typeface="Times New Roman" pitchFamily="18" charset="0"/>
                          <a:cs typeface="Times New Roman" pitchFamily="18" charset="0"/>
                        </a:rPr>
                        <a:t> – образовательном процессе, направленном на установление сотрудничества и партнерских отношений с целью вовлечения родителей в единое образовательное пространство</a:t>
                      </a:r>
                      <a:endParaRPr lang="ru-RU" sz="1100" dirty="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Дни здоровья. Недели творчества</a:t>
                      </a:r>
                    </a:p>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Совместные праздники, развлечения</a:t>
                      </a:r>
                    </a:p>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Участие в творческих выставках, смотрах – конкурсах. Мероприятия с родителями в рамках проектной деятельности</a:t>
                      </a:r>
                    </a:p>
                    <a:p>
                      <a:pPr marL="342900" marR="90170" lvl="0" indent="-342900">
                        <a:lnSpc>
                          <a:spcPct val="115000"/>
                        </a:lnSpc>
                        <a:spcAft>
                          <a:spcPct val="0"/>
                        </a:spcAft>
                        <a:buFont typeface="Wingdings" panose="05000000000000000000" pitchFamily="2" charset="2"/>
                        <a:buChar char=""/>
                      </a:pPr>
                      <a:r>
                        <a:rPr lang="ru-RU" sz="1100" dirty="0">
                          <a:solidFill>
                            <a:schemeClr val="tx1"/>
                          </a:solidFill>
                          <a:effectLst/>
                          <a:latin typeface="Times New Roman" pitchFamily="18" charset="0"/>
                          <a:cs typeface="Times New Roman" pitchFamily="18" charset="0"/>
                        </a:rPr>
                        <a:t>Совместная деятельность с детьми во второй половине дня.</a:t>
                      </a:r>
                      <a:endParaRPr lang="ru-RU" sz="1100" dirty="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По годовому плану.</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По плану воспитателей.</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endParaRPr lang="ru-RU" sz="1100" dirty="0" smtClean="0">
                        <a:solidFill>
                          <a:schemeClr val="tx1"/>
                        </a:solidFill>
                        <a:effectLst/>
                        <a:latin typeface="Times New Roman" panose="02020603050405020304" pitchFamily="18" charset="0"/>
                        <a:cs typeface="Times New Roman" panose="02020603050405020304" pitchFamily="18" charset="0"/>
                      </a:endParaRPr>
                    </a:p>
                    <a:p>
                      <a:pPr marL="59055" marR="90170">
                        <a:lnSpc>
                          <a:spcPct val="115000"/>
                        </a:lnSpc>
                        <a:spcAft>
                          <a:spcPct val="0"/>
                        </a:spcAft>
                      </a:pPr>
                      <a:r>
                        <a:rPr lang="ru-RU" sz="1100" dirty="0" smtClean="0">
                          <a:solidFill>
                            <a:schemeClr val="tx1"/>
                          </a:solidFill>
                          <a:effectLst/>
                          <a:latin typeface="Times New Roman" panose="02020603050405020304" pitchFamily="18" charset="0"/>
                          <a:cs typeface="Times New Roman" panose="02020603050405020304" pitchFamily="18" charset="0"/>
                        </a:rPr>
                        <a:t>По </a:t>
                      </a:r>
                      <a:r>
                        <a:rPr lang="ru-RU" sz="1100" dirty="0">
                          <a:solidFill>
                            <a:schemeClr val="tx1"/>
                          </a:solidFill>
                          <a:effectLst/>
                          <a:latin typeface="Times New Roman" pitchFamily="18" charset="0"/>
                          <a:cs typeface="Times New Roman" pitchFamily="18" charset="0"/>
                        </a:rPr>
                        <a:t>годовому плану.</a:t>
                      </a:r>
                      <a:endParaRPr lang="ru-RU"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45" marR="44145" marT="0" marB="0"/>
                </a:tc>
                <a:extLst>
                  <a:ext uri="{0D108BD9-81ED-4DB2-BD59-A6C34878D82A}">
                    <a16:rowId xmlns:a16="http://schemas.microsoft.com/office/drawing/2014/main" xmlns="" val="10006"/>
                  </a:ext>
                </a:extLst>
              </a:tr>
            </a:tbl>
          </a:graphicData>
        </a:graphic>
      </p:graphicFrame>
      <p:sp>
        <p:nvSpPr>
          <p:cNvPr id="4" name="Rectangle 2"/>
          <p:cNvSpPr txBox="1">
            <a:spLocks noChangeArrowheads="1"/>
          </p:cNvSpPr>
          <p:nvPr/>
        </p:nvSpPr>
        <p:spPr>
          <a:xfrm>
            <a:off x="1276856" y="0"/>
            <a:ext cx="9001000" cy="1143008"/>
          </a:xfrm>
          <a:prstGeom prst="rect">
            <a:avLst/>
          </a:prstGeom>
        </p:spPr>
        <p:txBody>
          <a:bodyPr>
            <a:normAutofit/>
          </a:bodyPr>
          <a:lst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000" b="1" dirty="0" smtClean="0">
                <a:solidFill>
                  <a:schemeClr val="tx1"/>
                </a:solidFill>
                <a:latin typeface="Times New Roman" pitchFamily="18" charset="0"/>
                <a:cs typeface="Times New Roman" pitchFamily="18" charset="0"/>
              </a:rPr>
              <a:t>НАПРАВЛЕНИЕ ВЗАИМОДЕЙСТВИЯ С СЕМЬЯМИ ВОСПИТАННИКОВ</a:t>
            </a:r>
            <a:endParaRPr lang="en-US" alt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2317235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789481301"/>
              </p:ext>
            </p:extLst>
          </p:nvPr>
        </p:nvGraphicFramePr>
        <p:xfrm>
          <a:off x="787400" y="729431"/>
          <a:ext cx="10896600" cy="5792724"/>
        </p:xfrm>
        <a:graphic>
          <a:graphicData uri="http://schemas.openxmlformats.org/drawingml/2006/table">
            <a:tbl>
              <a:tblPr firstRow="1" firstCol="1" bandRow="1">
                <a:tableStyleId>{5C22544A-7EE6-4342-B048-85BDC9FD1C3A}</a:tableStyleId>
              </a:tblPr>
              <a:tblGrid>
                <a:gridCol w="1100013">
                  <a:extLst>
                    <a:ext uri="{9D8B030D-6E8A-4147-A177-3AD203B41FA5}">
                      <a16:colId xmlns:a16="http://schemas.microsoft.com/office/drawing/2014/main" xmlns="" val="20000"/>
                    </a:ext>
                  </a:extLst>
                </a:gridCol>
                <a:gridCol w="9796587">
                  <a:extLst>
                    <a:ext uri="{9D8B030D-6E8A-4147-A177-3AD203B41FA5}">
                      <a16:colId xmlns:a16="http://schemas.microsoft.com/office/drawing/2014/main" xmlns="" val="20001"/>
                    </a:ext>
                  </a:extLst>
                </a:gridCol>
              </a:tblGrid>
              <a:tr h="244097">
                <a:tc>
                  <a:txBody>
                    <a:bodyPr/>
                    <a:lstStyle/>
                    <a:p>
                      <a:pPr algn="ctr">
                        <a:lnSpc>
                          <a:spcPct val="115000"/>
                        </a:lnSpc>
                        <a:spcAft>
                          <a:spcPct val="0"/>
                        </a:spcAft>
                      </a:pPr>
                      <a:r>
                        <a:rPr lang="ru-RU" sz="1400" dirty="0">
                          <a:effectLst/>
                          <a:latin typeface="Times New Roman" pitchFamily="18" charset="0"/>
                          <a:cs typeface="Times New Roman" pitchFamily="18" charset="0"/>
                        </a:rPr>
                        <a:t>месяц</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tc>
                  <a:txBody>
                    <a:bodyPr/>
                    <a:lstStyle/>
                    <a:p>
                      <a:pPr algn="ctr">
                        <a:lnSpc>
                          <a:spcPct val="115000"/>
                        </a:lnSpc>
                        <a:spcAft>
                          <a:spcPct val="0"/>
                        </a:spcAft>
                      </a:pPr>
                      <a:r>
                        <a:rPr lang="ru-RU" sz="1400" dirty="0">
                          <a:effectLst/>
                          <a:latin typeface="Times New Roman" pitchFamily="18" charset="0"/>
                          <a:cs typeface="Times New Roman" pitchFamily="18" charset="0"/>
                        </a:rPr>
                        <a:t>Название мероприятия</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0"/>
                  </a:ext>
                </a:extLst>
              </a:tr>
              <a:tr h="2122582">
                <a:tc>
                  <a:txBody>
                    <a:bodyPr/>
                    <a:lstStyle/>
                    <a:p>
                      <a:pPr algn="ctr">
                        <a:lnSpc>
                          <a:spcPct val="115000"/>
                        </a:lnSpc>
                        <a:spcAft>
                          <a:spcPct val="0"/>
                        </a:spcAft>
                      </a:pPr>
                      <a:r>
                        <a:rPr lang="ru-RU" sz="1400" dirty="0">
                          <a:effectLst/>
                          <a:latin typeface="Times New Roman" pitchFamily="18" charset="0"/>
                          <a:cs typeface="Times New Roman" pitchFamily="18" charset="0"/>
                        </a:rPr>
                        <a:t>Сентябрь</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 </a:t>
                      </a:r>
                      <a:r>
                        <a:rPr lang="ru-RU" sz="1400" dirty="0" smtClean="0">
                          <a:effectLst/>
                          <a:latin typeface="Times New Roman" panose="02020603050405020304" pitchFamily="18" charset="0"/>
                          <a:ea typeface="Times New Roman" panose="02020603050405020304" pitchFamily="18" charset="0"/>
                        </a:rPr>
                        <a:t>Папка-передвижка для родителей «Возрастные особенности детей старшего дошкольного возраста»;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 Анкетирование родителей об удовлетворённость образовательной организацией МДОУ «Оршинский детский сад»;</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 Анкетирование родителей по соблюдению правил безопасности на дороге;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 Консультации в уголках здоровья: </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«Правила пожарной безопасности для детей старшего дошкольного возраста»; «Правила дорожного движения»;</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 Выставка поделок «Правила пожарной безопасности»;</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 Благотворительная акция: </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«По зову сердца» - сбор гуманитарного груза СВО; </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7.</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Консультация</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«LEGO-конструирование в развитии детей дошкольного возраста»;</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8.</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Памятка для родителей «Рекомендуемая литература для чтения родителями детям 5-6 лет»</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1"/>
                  </a:ext>
                </a:extLst>
              </a:tr>
              <a:tr h="1910323">
                <a:tc>
                  <a:txBody>
                    <a:bodyPr/>
                    <a:lstStyle/>
                    <a:p>
                      <a:pPr algn="ctr">
                        <a:lnSpc>
                          <a:spcPct val="115000"/>
                        </a:lnSpc>
                        <a:spcAft>
                          <a:spcPct val="0"/>
                        </a:spcAft>
                      </a:pPr>
                      <a:r>
                        <a:rPr lang="ru-RU" sz="1400">
                          <a:effectLst/>
                          <a:latin typeface="Times New Roman" pitchFamily="18" charset="0"/>
                          <a:cs typeface="Times New Roman" pitchFamily="18" charset="0"/>
                        </a:rPr>
                        <a:t>Октябрь</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1400" dirty="0" smtClean="0">
                          <a:effectLst/>
                          <a:latin typeface="Times New Roman" panose="02020603050405020304" pitchFamily="18" charset="0"/>
                          <a:ea typeface="Times New Roman" panose="02020603050405020304" pitchFamily="18" charset="0"/>
                        </a:rPr>
                        <a:t>Организационное родительское собрание «Цели и задачи на учебный год»;</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2.Семинар – практикум «Игры в LEGO вместе с детьми»</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3.Конкурс для родителей «Народная кукла»;</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4. Анкетирование родителей: «Уголок конструирования дома»;</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5. Фото коллаж: «Чудо овощи»;</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6. Приглашение родителей для участия в тематических утренниках, посвящённых осени;</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7.Выставка детских работ: «Бабушка любимая»;</a:t>
                      </a:r>
                      <a:endParaRPr lang="ru-RU" sz="1200" dirty="0" smtClean="0">
                        <a:effectLst/>
                        <a:latin typeface="Times New Roman" panose="02020603050405020304" pitchFamily="18" charset="0"/>
                        <a:ea typeface="Times New Roman" panose="02020603050405020304" pitchFamily="18" charset="0"/>
                      </a:endParaRPr>
                    </a:p>
                    <a:p>
                      <a:pPr algn="just">
                        <a:spcAft>
                          <a:spcPts val="0"/>
                        </a:spcAft>
                      </a:pPr>
                      <a:r>
                        <a:rPr lang="ru-RU" sz="1400" dirty="0" smtClean="0">
                          <a:effectLst/>
                          <a:latin typeface="Times New Roman" panose="02020603050405020304" pitchFamily="18" charset="0"/>
                          <a:ea typeface="Calibri" panose="020F0502020204030204" pitchFamily="34" charset="0"/>
                        </a:rPr>
                        <a:t>8. Тематическое мероприятие: «День пожилого человека»</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Calibri" panose="020F0502020204030204" pitchFamily="34" charset="0"/>
                        </a:rPr>
                        <a:t>9. Акция: «Поможем животным приюта»</a:t>
                      </a: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706" marR="34706" marT="0" marB="0"/>
                </a:tc>
                <a:extLst>
                  <a:ext uri="{0D108BD9-81ED-4DB2-BD59-A6C34878D82A}">
                    <a16:rowId xmlns:a16="http://schemas.microsoft.com/office/drawing/2014/main" xmlns="" val="10002"/>
                  </a:ext>
                </a:extLst>
              </a:tr>
              <a:tr h="1485808">
                <a:tc>
                  <a:txBody>
                    <a:bodyPr/>
                    <a:lstStyle/>
                    <a:p>
                      <a:pPr algn="ctr">
                        <a:lnSpc>
                          <a:spcPct val="115000"/>
                        </a:lnSpc>
                        <a:spcAft>
                          <a:spcPct val="0"/>
                        </a:spcAft>
                      </a:pPr>
                      <a:r>
                        <a:rPr lang="ru-RU" sz="1400">
                          <a:effectLst/>
                          <a:latin typeface="Times New Roman" pitchFamily="18" charset="0"/>
                          <a:cs typeface="Times New Roman" pitchFamily="18" charset="0"/>
                        </a:rPr>
                        <a:t>Ноябрь</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a:t>
                      </a:r>
                      <a:r>
                        <a:rPr lang="ru-RU" sz="1400" baseline="0" dirty="0" smtClean="0">
                          <a:effectLst/>
                          <a:latin typeface="Times New Roman" pitchFamily="18" charset="0"/>
                          <a:ea typeface="Calibri" panose="020F0502020204030204" pitchFamily="34" charset="0"/>
                          <a:cs typeface="Times New Roman" pitchFamily="18" charset="0"/>
                        </a:rPr>
                        <a:t> </a:t>
                      </a:r>
                      <a:r>
                        <a:rPr lang="ru-RU" sz="1400" dirty="0" smtClean="0">
                          <a:effectLst/>
                          <a:latin typeface="Times New Roman" panose="02020603050405020304" pitchFamily="18" charset="0"/>
                          <a:ea typeface="Times New Roman" panose="02020603050405020304" pitchFamily="18" charset="0"/>
                        </a:rPr>
                        <a:t>Памятка «Что такое </a:t>
                      </a:r>
                      <a:r>
                        <a:rPr lang="en-US" sz="1400" dirty="0" smtClean="0">
                          <a:effectLst/>
                          <a:latin typeface="Times New Roman" panose="02020603050405020304" pitchFamily="18" charset="0"/>
                          <a:ea typeface="Times New Roman" panose="02020603050405020304" pitchFamily="18" charset="0"/>
                        </a:rPr>
                        <a:t>LEGO</a:t>
                      </a:r>
                      <a:r>
                        <a:rPr lang="ru-RU" sz="1400" dirty="0" smtClean="0">
                          <a:effectLst/>
                          <a:latin typeface="Times New Roman" panose="02020603050405020304" pitchFamily="18" charset="0"/>
                          <a:ea typeface="Times New Roman" panose="02020603050405020304" pitchFamily="18" charset="0"/>
                        </a:rPr>
                        <a:t> конструирование?»;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 Консультация «Значение оригами для развития творческих способностей детей»;</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 Приглашение родителей на тематический вечер, посвящённый Дню матери.</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4.«Наше мини путешествие по малой Родине – достопримечательности нашего посёлка» - фотогазета для детей и родителей;</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5.Акция: «Наш семейный досуг» - для детей и родителей (законных представителей) – видео ролики;</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6.Памятка «Как правильно выбрать конструктор LEGO, учитывая возрастные особенности ребёнка»;</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7. Фотогазета «Мамочка любимая»</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3"/>
                  </a:ext>
                </a:extLst>
              </a:tr>
            </a:tbl>
          </a:graphicData>
        </a:graphic>
      </p:graphicFrame>
      <p:sp>
        <p:nvSpPr>
          <p:cNvPr id="5" name="Прямоугольник 4"/>
          <p:cNvSpPr/>
          <p:nvPr/>
        </p:nvSpPr>
        <p:spPr>
          <a:xfrm>
            <a:off x="1016000" y="0"/>
            <a:ext cx="10172700" cy="729430"/>
          </a:xfrm>
          <a:prstGeom prst="rect">
            <a:avLst/>
          </a:prstGeom>
        </p:spPr>
        <p:txBody>
          <a:bodyPr wrap="square">
            <a:spAutoFit/>
          </a:bodyPr>
          <a:lstStyle/>
          <a:p>
            <a:pPr marR="90170" indent="449580" algn="ctr">
              <a:lnSpc>
                <a:spcPct val="115000"/>
              </a:lnSpc>
              <a:spcBef>
                <a:spcPts val="50"/>
              </a:spcBef>
              <a:spcAft>
                <a:spcPct val="0"/>
              </a:spcAft>
            </a:pPr>
            <a:r>
              <a:rPr lang="ru-RU" b="1" dirty="0" smtClean="0">
                <a:latin typeface="Times New Roman" pitchFamily="18" charset="0"/>
                <a:ea typeface="Calibri" panose="020F0502020204030204" pitchFamily="34" charset="0"/>
                <a:cs typeface="Times New Roman" pitchFamily="18" charset="0"/>
              </a:rPr>
              <a:t>МОДЕЛЬ СОТРУДНИЧЕСТВА СЕМЬИ И ДОУ В ТЕЧЕНИИ УЧЕБНОГО ГОДА – </a:t>
            </a:r>
          </a:p>
          <a:p>
            <a:pPr marR="90170" indent="449580" algn="ctr">
              <a:lnSpc>
                <a:spcPct val="115000"/>
              </a:lnSpc>
              <a:spcBef>
                <a:spcPts val="50"/>
              </a:spcBef>
              <a:spcAft>
                <a:spcPct val="0"/>
              </a:spcAft>
            </a:pPr>
            <a:r>
              <a:rPr lang="ru-RU" b="1" dirty="0" smtClean="0">
                <a:latin typeface="Times New Roman" pitchFamily="18" charset="0"/>
                <a:ea typeface="Calibri" panose="020F0502020204030204" pitchFamily="34" charset="0"/>
                <a:cs typeface="Times New Roman" pitchFamily="18" charset="0"/>
              </a:rPr>
              <a:t>Перспективный </a:t>
            </a:r>
            <a:r>
              <a:rPr lang="ru-RU" b="1" dirty="0">
                <a:latin typeface="Times New Roman" pitchFamily="18" charset="0"/>
                <a:ea typeface="Calibri" panose="020F0502020204030204" pitchFamily="34" charset="0"/>
                <a:cs typeface="Times New Roman" pitchFamily="18" charset="0"/>
              </a:rPr>
              <a:t>план работы с родителями (законными представителями</a:t>
            </a:r>
            <a:r>
              <a:rPr lang="ru-RU" b="1" dirty="0" smtClean="0">
                <a:latin typeface="Times New Roman" pitchFamily="18" charset="0"/>
                <a:ea typeface="Calibri" panose="020F0502020204030204" pitchFamily="34" charset="0"/>
                <a:cs typeface="Times New Roman" pitchFamily="18" charset="0"/>
              </a:rPr>
              <a:t>)</a:t>
            </a:r>
            <a:endParaRPr lang="ru-RU" sz="1600" dirty="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63503716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670972864"/>
              </p:ext>
            </p:extLst>
          </p:nvPr>
        </p:nvGraphicFramePr>
        <p:xfrm>
          <a:off x="787400" y="729431"/>
          <a:ext cx="10896600" cy="5436238"/>
        </p:xfrm>
        <a:graphic>
          <a:graphicData uri="http://schemas.openxmlformats.org/drawingml/2006/table">
            <a:tbl>
              <a:tblPr firstRow="1" firstCol="1" bandRow="1">
                <a:tableStyleId>{5C22544A-7EE6-4342-B048-85BDC9FD1C3A}</a:tableStyleId>
              </a:tblPr>
              <a:tblGrid>
                <a:gridCol w="1100013">
                  <a:extLst>
                    <a:ext uri="{9D8B030D-6E8A-4147-A177-3AD203B41FA5}">
                      <a16:colId xmlns:a16="http://schemas.microsoft.com/office/drawing/2014/main" xmlns="" val="20000"/>
                    </a:ext>
                  </a:extLst>
                </a:gridCol>
                <a:gridCol w="9796587">
                  <a:extLst>
                    <a:ext uri="{9D8B030D-6E8A-4147-A177-3AD203B41FA5}">
                      <a16:colId xmlns:a16="http://schemas.microsoft.com/office/drawing/2014/main" xmlns="" val="20001"/>
                    </a:ext>
                  </a:extLst>
                </a:gridCol>
              </a:tblGrid>
              <a:tr h="270541">
                <a:tc>
                  <a:txBody>
                    <a:bodyPr/>
                    <a:lstStyle/>
                    <a:p>
                      <a:pPr algn="ctr">
                        <a:lnSpc>
                          <a:spcPct val="115000"/>
                        </a:lnSpc>
                        <a:spcAft>
                          <a:spcPct val="0"/>
                        </a:spcAft>
                      </a:pPr>
                      <a:r>
                        <a:rPr lang="ru-RU" sz="1400" dirty="0">
                          <a:effectLst/>
                          <a:latin typeface="Times New Roman" pitchFamily="18" charset="0"/>
                          <a:cs typeface="Times New Roman" pitchFamily="18" charset="0"/>
                        </a:rPr>
                        <a:t>месяц</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tc>
                  <a:txBody>
                    <a:bodyPr/>
                    <a:lstStyle/>
                    <a:p>
                      <a:pPr algn="ctr">
                        <a:lnSpc>
                          <a:spcPct val="115000"/>
                        </a:lnSpc>
                        <a:spcAft>
                          <a:spcPct val="0"/>
                        </a:spcAft>
                      </a:pPr>
                      <a:r>
                        <a:rPr lang="ru-RU" sz="1400" dirty="0">
                          <a:effectLst/>
                          <a:latin typeface="Times New Roman" pitchFamily="18" charset="0"/>
                          <a:cs typeface="Times New Roman" pitchFamily="18" charset="0"/>
                        </a:rPr>
                        <a:t>Название мероприятия</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0"/>
                  </a:ext>
                </a:extLst>
              </a:tr>
              <a:tr h="1646772">
                <a:tc>
                  <a:txBody>
                    <a:bodyPr/>
                    <a:lstStyle/>
                    <a:p>
                      <a:pPr algn="ctr">
                        <a:lnSpc>
                          <a:spcPct val="115000"/>
                        </a:lnSpc>
                        <a:spcAft>
                          <a:spcPct val="0"/>
                        </a:spcAft>
                      </a:pPr>
                      <a:r>
                        <a:rPr lang="ru-RU" sz="1400" dirty="0">
                          <a:effectLst/>
                          <a:latin typeface="Times New Roman" pitchFamily="18" charset="0"/>
                          <a:cs typeface="Times New Roman" pitchFamily="18" charset="0"/>
                        </a:rPr>
                        <a:t>Декабрь</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 </a:t>
                      </a:r>
                      <a:r>
                        <a:rPr lang="ru-RU" sz="1400" dirty="0" smtClean="0">
                          <a:effectLst/>
                          <a:latin typeface="Times New Roman" panose="02020603050405020304" pitchFamily="18" charset="0"/>
                          <a:ea typeface="Times New Roman" panose="02020603050405020304" pitchFamily="18" charset="0"/>
                        </a:rPr>
                        <a:t>Конкурс: «Новогодняя игрушка своими руками» - для детей и родителей;</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 Помощь в организации и проведении утренников;</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 Участие родителей в сооружении построек из снега на групповом участке;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 Консультация «Осторожно скользкая дорога»;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 Групповое родительское собрание «С </a:t>
                      </a:r>
                      <a:r>
                        <a:rPr lang="en-US" sz="1400" dirty="0" smtClean="0">
                          <a:effectLst/>
                          <a:latin typeface="Times New Roman" panose="02020603050405020304" pitchFamily="18" charset="0"/>
                          <a:ea typeface="Times New Roman" panose="02020603050405020304" pitchFamily="18" charset="0"/>
                        </a:rPr>
                        <a:t>LEGO</a:t>
                      </a:r>
                      <a:r>
                        <a:rPr lang="ru-RU" sz="1400" dirty="0" smtClean="0">
                          <a:effectLst/>
                          <a:latin typeface="Times New Roman" panose="02020603050405020304" pitchFamily="18" charset="0"/>
                          <a:ea typeface="Times New Roman" panose="02020603050405020304" pitchFamily="18" charset="0"/>
                        </a:rPr>
                        <a:t> легче все уметь, с </a:t>
                      </a:r>
                      <a:r>
                        <a:rPr lang="en-US" sz="1400" dirty="0" smtClean="0">
                          <a:effectLst/>
                          <a:latin typeface="Times New Roman" panose="02020603050405020304" pitchFamily="18" charset="0"/>
                          <a:ea typeface="Times New Roman" panose="02020603050405020304" pitchFamily="18" charset="0"/>
                        </a:rPr>
                        <a:t>LEGO</a:t>
                      </a:r>
                      <a:r>
                        <a:rPr lang="ru-RU" sz="1400" dirty="0" smtClean="0">
                          <a:effectLst/>
                          <a:latin typeface="Times New Roman" panose="02020603050405020304" pitchFamily="18" charset="0"/>
                          <a:ea typeface="Times New Roman" panose="02020603050405020304" pitchFamily="18" charset="0"/>
                        </a:rPr>
                        <a:t> легче поумнеть»;</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 Рекомендации «Польза прогулок и экскурсий для получения разнообразных впечатлений и всестороннего развития ребёнка»;</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7.</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Консультация «Советы родителям при конструировании поделок в стиле оригами»</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4"/>
                  </a:ext>
                </a:extLst>
              </a:tr>
              <a:tr h="1872153">
                <a:tc>
                  <a:txBody>
                    <a:bodyPr/>
                    <a:lstStyle/>
                    <a:p>
                      <a:pPr algn="ctr">
                        <a:lnSpc>
                          <a:spcPct val="115000"/>
                        </a:lnSpc>
                        <a:spcAft>
                          <a:spcPct val="0"/>
                        </a:spcAft>
                      </a:pPr>
                      <a:r>
                        <a:rPr lang="ru-RU" sz="1400">
                          <a:effectLst/>
                          <a:latin typeface="Times New Roman" pitchFamily="18" charset="0"/>
                          <a:cs typeface="Times New Roman" pitchFamily="18" charset="0"/>
                        </a:rPr>
                        <a:t>Январь</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1. Консультация «Трудности обучения»</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2. Памятки: «Речь ребёнка», «Значение воспитания дошкольников в семье основам безопасности жизнедеятельности»;</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3. Оформление выставки: «LEGO - МАСТЕР»; </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4. Конкурс «Рождественский сувенир» - для детей и родителей;</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5.прогулку с ребенком приятной и полезной» </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6.Консультация «Конструкторы LEGO - страна увлекательного детства»;</a:t>
                      </a:r>
                    </a:p>
                    <a:p>
                      <a:pPr>
                        <a:lnSpc>
                          <a:spcPct val="115000"/>
                        </a:lnSpc>
                        <a:spcAft>
                          <a:spcPct val="0"/>
                        </a:spcAft>
                      </a:pPr>
                      <a:r>
                        <a:rPr lang="ru-RU" sz="1400" dirty="0" smtClean="0">
                          <a:effectLst/>
                          <a:latin typeface="Times New Roman" pitchFamily="18" charset="0"/>
                          <a:ea typeface="Calibri" panose="020F0502020204030204" pitchFamily="34" charset="0"/>
                          <a:cs typeface="Times New Roman" pitchFamily="18" charset="0"/>
                        </a:rPr>
                        <a:t>7. Папка – передвижка «Базовые формы оригами»</a:t>
                      </a:r>
                    </a:p>
                  </a:txBody>
                  <a:tcPr marL="34706" marR="34706" marT="0" marB="0"/>
                </a:tc>
                <a:extLst>
                  <a:ext uri="{0D108BD9-81ED-4DB2-BD59-A6C34878D82A}">
                    <a16:rowId xmlns:a16="http://schemas.microsoft.com/office/drawing/2014/main" xmlns="" val="10005"/>
                  </a:ext>
                </a:extLst>
              </a:tr>
              <a:tr h="1646772">
                <a:tc>
                  <a:txBody>
                    <a:bodyPr/>
                    <a:lstStyle/>
                    <a:p>
                      <a:pPr algn="ctr">
                        <a:lnSpc>
                          <a:spcPct val="115000"/>
                        </a:lnSpc>
                        <a:spcAft>
                          <a:spcPct val="0"/>
                        </a:spcAft>
                      </a:pPr>
                      <a:r>
                        <a:rPr lang="ru-RU" sz="1400">
                          <a:effectLst/>
                          <a:latin typeface="Times New Roman" pitchFamily="18" charset="0"/>
                          <a:cs typeface="Times New Roman" pitchFamily="18" charset="0"/>
                        </a:rPr>
                        <a:t>Февраль</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a:t>
                      </a:r>
                      <a:r>
                        <a:rPr lang="ru-RU" sz="1400" dirty="0" smtClean="0">
                          <a:effectLst/>
                          <a:latin typeface="Times New Roman" panose="02020603050405020304" pitchFamily="18" charset="0"/>
                          <a:ea typeface="Times New Roman" panose="02020603050405020304" pitchFamily="18" charset="0"/>
                        </a:rPr>
                        <a:t> Утренник, посвященный «23 февраля» для пап;</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 Консультация «Развитие творческих способностей детей в семье»;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3.Видео поздравление участникам СВО;</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 Акция: Поздравительные открытки своими руками участникам СВО;</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 Анкетирование «</a:t>
                      </a:r>
                      <a:r>
                        <a:rPr lang="en-US" sz="1400" dirty="0" smtClean="0">
                          <a:effectLst/>
                          <a:latin typeface="Times New Roman" panose="02020603050405020304" pitchFamily="18" charset="0"/>
                          <a:ea typeface="Times New Roman" panose="02020603050405020304" pitchFamily="18" charset="0"/>
                        </a:rPr>
                        <a:t>LEGO</a:t>
                      </a:r>
                      <a:r>
                        <a:rPr lang="ru-RU" sz="1400" dirty="0" smtClean="0">
                          <a:effectLst/>
                          <a:latin typeface="Times New Roman" panose="02020603050405020304" pitchFamily="18" charset="0"/>
                          <a:ea typeface="Times New Roman" panose="02020603050405020304" pitchFamily="18" charset="0"/>
                        </a:rPr>
                        <a:t> не только игра»;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 Рекомендации «Примеры игр с LEGO, которые можно использовать дома»; </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7. Консультация для родителей «Здоровые родители — здоровые дети!»</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77870291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138324565"/>
              </p:ext>
            </p:extLst>
          </p:nvPr>
        </p:nvGraphicFramePr>
        <p:xfrm>
          <a:off x="787400" y="729431"/>
          <a:ext cx="10896600" cy="5475425"/>
        </p:xfrm>
        <a:graphic>
          <a:graphicData uri="http://schemas.openxmlformats.org/drawingml/2006/table">
            <a:tbl>
              <a:tblPr firstRow="1" firstCol="1" bandRow="1">
                <a:tableStyleId>{5C22544A-7EE6-4342-B048-85BDC9FD1C3A}</a:tableStyleId>
              </a:tblPr>
              <a:tblGrid>
                <a:gridCol w="1100013">
                  <a:extLst>
                    <a:ext uri="{9D8B030D-6E8A-4147-A177-3AD203B41FA5}">
                      <a16:colId xmlns:a16="http://schemas.microsoft.com/office/drawing/2014/main" xmlns="" val="20000"/>
                    </a:ext>
                  </a:extLst>
                </a:gridCol>
                <a:gridCol w="9796587">
                  <a:extLst>
                    <a:ext uri="{9D8B030D-6E8A-4147-A177-3AD203B41FA5}">
                      <a16:colId xmlns:a16="http://schemas.microsoft.com/office/drawing/2014/main" xmlns="" val="20001"/>
                    </a:ext>
                  </a:extLst>
                </a:gridCol>
              </a:tblGrid>
              <a:tr h="284277">
                <a:tc>
                  <a:txBody>
                    <a:bodyPr/>
                    <a:lstStyle/>
                    <a:p>
                      <a:pPr algn="ctr">
                        <a:lnSpc>
                          <a:spcPct val="115000"/>
                        </a:lnSpc>
                        <a:spcAft>
                          <a:spcPct val="0"/>
                        </a:spcAft>
                      </a:pPr>
                      <a:r>
                        <a:rPr lang="ru-RU" sz="1400" dirty="0">
                          <a:effectLst/>
                          <a:latin typeface="Times New Roman" pitchFamily="18" charset="0"/>
                          <a:cs typeface="Times New Roman" pitchFamily="18" charset="0"/>
                        </a:rPr>
                        <a:t>месяц</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tc>
                  <a:txBody>
                    <a:bodyPr/>
                    <a:lstStyle/>
                    <a:p>
                      <a:pPr algn="ctr">
                        <a:lnSpc>
                          <a:spcPct val="115000"/>
                        </a:lnSpc>
                        <a:spcAft>
                          <a:spcPct val="0"/>
                        </a:spcAft>
                      </a:pPr>
                      <a:r>
                        <a:rPr lang="ru-RU" sz="1400" dirty="0">
                          <a:effectLst/>
                          <a:latin typeface="Times New Roman" pitchFamily="18" charset="0"/>
                          <a:cs typeface="Times New Roman" pitchFamily="18" charset="0"/>
                        </a:rPr>
                        <a:t>Название мероприятия</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0"/>
                  </a:ext>
                </a:extLst>
              </a:tr>
              <a:tr h="1730383">
                <a:tc>
                  <a:txBody>
                    <a:bodyPr/>
                    <a:lstStyle/>
                    <a:p>
                      <a:pPr algn="ctr">
                        <a:lnSpc>
                          <a:spcPct val="115000"/>
                        </a:lnSpc>
                        <a:spcAft>
                          <a:spcPct val="0"/>
                        </a:spcAft>
                      </a:pPr>
                      <a:r>
                        <a:rPr lang="ru-RU" sz="1400" dirty="0">
                          <a:effectLst/>
                          <a:latin typeface="Times New Roman" pitchFamily="18" charset="0"/>
                          <a:cs typeface="Times New Roman" pitchFamily="18" charset="0"/>
                        </a:rPr>
                        <a:t>Март</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a:t>
                      </a:r>
                      <a:r>
                        <a:rPr lang="ru-RU" sz="1400" baseline="0" dirty="0" smtClean="0">
                          <a:effectLst/>
                          <a:latin typeface="Times New Roman" pitchFamily="18" charset="0"/>
                          <a:ea typeface="Calibri" panose="020F0502020204030204" pitchFamily="34" charset="0"/>
                          <a:cs typeface="Times New Roman" pitchFamily="18" charset="0"/>
                        </a:rPr>
                        <a:t> </a:t>
                      </a:r>
                      <a:r>
                        <a:rPr lang="ru-RU" sz="1400" dirty="0" smtClean="0">
                          <a:effectLst/>
                          <a:latin typeface="Times New Roman" panose="02020603050405020304" pitchFamily="18" charset="0"/>
                          <a:ea typeface="Times New Roman" panose="02020603050405020304" pitchFamily="18" charset="0"/>
                        </a:rPr>
                        <a:t>Участие родителей в утреннике, посвященном «8 марта»;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2.Конкурс родительская мастерская «Матрёшка из подручных материалов»;</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 Информация для родителей «Весенний ледоход»;</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4.Анкетирование родителей по теме «ЗОЖ в семье»;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5.Мероприятие «LEGO - </a:t>
                      </a:r>
                      <a:r>
                        <a:rPr lang="ru-RU" sz="1400" dirty="0" err="1" smtClean="0">
                          <a:effectLst/>
                          <a:latin typeface="Times New Roman" panose="02020603050405020304" pitchFamily="18" charset="0"/>
                          <a:ea typeface="Times New Roman" panose="02020603050405020304" pitchFamily="18" charset="0"/>
                        </a:rPr>
                        <a:t>квест</a:t>
                      </a:r>
                      <a:r>
                        <a:rPr lang="ru-RU" sz="1400" dirty="0" smtClean="0">
                          <a:effectLst/>
                          <a:latin typeface="Times New Roman" panose="02020603050405020304" pitchFamily="18" charset="0"/>
                          <a:ea typeface="Times New Roman" panose="02020603050405020304" pitchFamily="18" charset="0"/>
                        </a:rPr>
                        <a:t>»;</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6.Рекомендации «Как отвечать на детские вопросы?»;</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7. Оформление альбома «Конструируем дома»</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7"/>
                  </a:ext>
                </a:extLst>
              </a:tr>
              <a:tr h="1977580">
                <a:tc>
                  <a:txBody>
                    <a:bodyPr/>
                    <a:lstStyle/>
                    <a:p>
                      <a:pPr algn="ctr">
                        <a:lnSpc>
                          <a:spcPct val="115000"/>
                        </a:lnSpc>
                        <a:spcAft>
                          <a:spcPct val="0"/>
                        </a:spcAft>
                      </a:pPr>
                      <a:r>
                        <a:rPr lang="ru-RU" sz="1400">
                          <a:effectLst/>
                          <a:latin typeface="Times New Roman" pitchFamily="18" charset="0"/>
                          <a:cs typeface="Times New Roman" pitchFamily="18" charset="0"/>
                        </a:rPr>
                        <a:t>Апрель</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a:t>
                      </a:r>
                      <a:r>
                        <a:rPr lang="ru-RU" sz="1400" baseline="0" dirty="0" smtClean="0">
                          <a:effectLst/>
                          <a:latin typeface="Times New Roman" pitchFamily="18" charset="0"/>
                          <a:ea typeface="Calibri" panose="020F0502020204030204" pitchFamily="34" charset="0"/>
                          <a:cs typeface="Times New Roman" pitchFamily="18" charset="0"/>
                        </a:rPr>
                        <a:t> </a:t>
                      </a:r>
                      <a:r>
                        <a:rPr lang="ru-RU" sz="1400" dirty="0" smtClean="0">
                          <a:effectLst/>
                          <a:latin typeface="Times New Roman" panose="02020603050405020304" pitchFamily="18" charset="0"/>
                          <a:ea typeface="Times New Roman" panose="02020603050405020304" pitchFamily="18" charset="0"/>
                        </a:rPr>
                        <a:t>Конкурс «Мастерская LEGO-</a:t>
                      </a:r>
                      <a:r>
                        <a:rPr lang="ru-RU" sz="1400" dirty="0" err="1" smtClean="0">
                          <a:effectLst/>
                          <a:latin typeface="Times New Roman" panose="02020603050405020304" pitchFamily="18" charset="0"/>
                          <a:ea typeface="Times New Roman" panose="02020603050405020304" pitchFamily="18" charset="0"/>
                        </a:rPr>
                        <a:t>го</a:t>
                      </a:r>
                      <a:r>
                        <a:rPr lang="ru-RU" sz="1400" dirty="0" smtClean="0">
                          <a:effectLst/>
                          <a:latin typeface="Times New Roman" panose="02020603050405020304" pitchFamily="18" charset="0"/>
                          <a:ea typeface="Times New Roman" panose="02020603050405020304" pitchFamily="18" charset="0"/>
                        </a:rPr>
                        <a:t>!»;</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2.Тематическая выставка «Загадки космоса»;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 Конкурс чтецов: «Горжусь защитниками Отечества»;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 Конкурс поделок «Пасхальные чудеса»;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 Родительское собрание «Итоги года», подведение итогов проекта «LEGO конструирование в дошкольном возрасте, как средство развития технического творчества детей»;</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6.</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Памятка «Правила поощрения и наказания детей»;</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7. Субботник «Уборка территории»</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8"/>
                  </a:ext>
                </a:extLst>
              </a:tr>
              <a:tr h="1483185">
                <a:tc>
                  <a:txBody>
                    <a:bodyPr/>
                    <a:lstStyle/>
                    <a:p>
                      <a:pPr algn="ctr">
                        <a:lnSpc>
                          <a:spcPct val="115000"/>
                        </a:lnSpc>
                        <a:spcAft>
                          <a:spcPct val="0"/>
                        </a:spcAft>
                      </a:pPr>
                      <a:r>
                        <a:rPr lang="ru-RU" sz="1400" dirty="0">
                          <a:effectLst/>
                          <a:latin typeface="Times New Roman" pitchFamily="18" charset="0"/>
                          <a:cs typeface="Times New Roman" pitchFamily="18" charset="0"/>
                        </a:rPr>
                        <a:t>Май</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ts val="0"/>
                        </a:spcAft>
                      </a:pPr>
                      <a:r>
                        <a:rPr lang="ru-RU" sz="1400" dirty="0" smtClean="0">
                          <a:effectLst/>
                          <a:latin typeface="Times New Roman" pitchFamily="18" charset="0"/>
                          <a:ea typeface="Calibri" panose="020F0502020204030204" pitchFamily="34" charset="0"/>
                          <a:cs typeface="Times New Roman" pitchFamily="18" charset="0"/>
                        </a:rPr>
                        <a:t>1. </a:t>
                      </a:r>
                      <a:r>
                        <a:rPr lang="ru-RU" sz="1400" dirty="0" smtClean="0">
                          <a:effectLst/>
                          <a:latin typeface="Times New Roman" panose="02020603050405020304" pitchFamily="18" charset="0"/>
                          <a:ea typeface="Times New Roman" panose="02020603050405020304" pitchFamily="18" charset="0"/>
                        </a:rPr>
                        <a:t>. Анкетирование родителей об удовлетворенности работы ДОУ;</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2. Митинг «Этих дней не смолкает Слава!»;</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3.Памятка для родителей «Безопасный отдых детей в летний период»;</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4.Консультация «Патриотическое воспитание в семье»;</a:t>
                      </a:r>
                      <a:endParaRPr lang="ru-RU" sz="1200" dirty="0" smtClean="0">
                        <a:effectLst/>
                        <a:latin typeface="Times New Roman" panose="02020603050405020304" pitchFamily="18" charset="0"/>
                        <a:ea typeface="Times New Roman" panose="02020603050405020304" pitchFamily="18" charset="0"/>
                      </a:endParaRPr>
                    </a:p>
                    <a:p>
                      <a:pPr>
                        <a:spcAft>
                          <a:spcPts val="0"/>
                        </a:spcAft>
                      </a:pPr>
                      <a:r>
                        <a:rPr lang="ru-RU" sz="1400" dirty="0" smtClean="0">
                          <a:effectLst/>
                          <a:latin typeface="Times New Roman" panose="02020603050405020304" pitchFamily="18" charset="0"/>
                          <a:ea typeface="Times New Roman" panose="02020603050405020304" pitchFamily="18" charset="0"/>
                        </a:rPr>
                        <a:t>5.</a:t>
                      </a:r>
                      <a:r>
                        <a:rPr lang="ru-RU" sz="1200" dirty="0" smtClean="0">
                          <a:effectLst/>
                          <a:latin typeface="Times New Roman" panose="02020603050405020304" pitchFamily="18" charset="0"/>
                          <a:ea typeface="Times New Roman" panose="02020603050405020304" pitchFamily="18" charset="0"/>
                        </a:rPr>
                        <a:t> </a:t>
                      </a:r>
                      <a:r>
                        <a:rPr lang="ru-RU" sz="1400" dirty="0" smtClean="0">
                          <a:effectLst/>
                          <a:latin typeface="Times New Roman" panose="02020603050405020304" pitchFamily="18" charset="0"/>
                          <a:ea typeface="Times New Roman" panose="02020603050405020304" pitchFamily="18" charset="0"/>
                        </a:rPr>
                        <a:t>Рекомендации для родителей «Босиком по росе. Как закаливать ребенка летом»;</a:t>
                      </a:r>
                      <a:endParaRPr lang="ru-RU" sz="1200" dirty="0" smtClean="0">
                        <a:effectLst/>
                        <a:latin typeface="Times New Roman" panose="02020603050405020304" pitchFamily="18" charset="0"/>
                        <a:ea typeface="Times New Roman" panose="02020603050405020304" pitchFamily="18" charset="0"/>
                      </a:endParaRPr>
                    </a:p>
                    <a:p>
                      <a:r>
                        <a:rPr lang="ru-RU" sz="1400" dirty="0" smtClean="0">
                          <a:effectLst/>
                          <a:latin typeface="Times New Roman" panose="02020603050405020304" pitchFamily="18" charset="0"/>
                          <a:ea typeface="Times New Roman" panose="02020603050405020304" pitchFamily="18" charset="0"/>
                        </a:rPr>
                        <a:t>6.Трудовой десант «Благоустройство участка», «Огород на участке».</a:t>
                      </a:r>
                      <a:endParaRPr lang="ru-RU" sz="1400" dirty="0" smtClean="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06417305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49156" y="-220222"/>
            <a:ext cx="11314176" cy="971128"/>
          </a:xfrm>
        </p:spPr>
        <p:txBody>
          <a:bodyPr>
            <a:normAutofit/>
          </a:bodyPr>
          <a:lstStyle/>
          <a:p>
            <a:pPr algn="ctr"/>
            <a:r>
              <a:rPr lang="ru-RU" sz="2000" b="1">
                <a:solidFill>
                  <a:schemeClr val="tx1"/>
                </a:solidFill>
                <a:latin typeface="Times New Roman" pitchFamily="18" charset="0"/>
                <a:cs typeface="Times New Roman" pitchFamily="18" charset="0"/>
              </a:rPr>
              <a:t>ОСОБЕННОСТИ ТРАДИЦИОННЫХ СОБЫТИЙ</a:t>
            </a:r>
            <a:r>
              <a:rPr lang="ru-RU" sz="2000" b="1" smtClean="0">
                <a:solidFill>
                  <a:schemeClr val="tx1"/>
                </a:solidFill>
                <a:latin typeface="Times New Roman" pitchFamily="18" charset="0"/>
                <a:cs typeface="Times New Roman" pitchFamily="18" charset="0"/>
              </a:rPr>
              <a:t>, ПРАЗДНИКОВ</a:t>
            </a:r>
            <a:r>
              <a:rPr lang="ru-RU" sz="2000" b="1">
                <a:solidFill>
                  <a:schemeClr val="tx1"/>
                </a:solidFill>
                <a:latin typeface="Times New Roman" pitchFamily="18" charset="0"/>
                <a:cs typeface="Times New Roman" pitchFamily="18" charset="0"/>
              </a:rPr>
              <a:t>, МЕРОПРИЯТИЙ</a:t>
            </a:r>
          </a:p>
        </p:txBody>
      </p:sp>
      <p:sp>
        <p:nvSpPr>
          <p:cNvPr id="2" name="Прямоугольник 1"/>
          <p:cNvSpPr/>
          <p:nvPr/>
        </p:nvSpPr>
        <p:spPr>
          <a:xfrm>
            <a:off x="1829780" y="764704"/>
            <a:ext cx="8352928" cy="369332"/>
          </a:xfrm>
          <a:prstGeom prst="rect">
            <a:avLst/>
          </a:prstGeom>
        </p:spPr>
        <p:txBody>
          <a:bodyPr wrap="square">
            <a:spAutoFit/>
          </a:bodyPr>
          <a:lstStyle/>
          <a:p>
            <a:pPr algn="just"/>
            <a:r>
              <a:rPr lang="ru-RU" smtClean="0"/>
              <a:t>	</a:t>
            </a:r>
            <a:endParaRPr lang="ru-RU" sz="1600" b="1">
              <a:latin typeface="Times New Roman" panose="02020603050405020304" pitchFamily="18" charset="0"/>
              <a:cs typeface="Times New Roman" panose="02020603050405020304" pitchFamily="18" charset="0"/>
            </a:endParaRPr>
          </a:p>
        </p:txBody>
      </p:sp>
      <p:sp>
        <p:nvSpPr>
          <p:cNvPr id="5" name="Овал 4"/>
          <p:cNvSpPr/>
          <p:nvPr/>
        </p:nvSpPr>
        <p:spPr>
          <a:xfrm>
            <a:off x="9557318" y="5583282"/>
            <a:ext cx="715146"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20</a:t>
            </a:r>
            <a:endParaRPr lang="ru-RU"/>
          </a:p>
        </p:txBody>
      </p:sp>
      <p:sp>
        <p:nvSpPr>
          <p:cNvPr id="4" name="Прямоугольник 3"/>
          <p:cNvSpPr/>
          <p:nvPr/>
        </p:nvSpPr>
        <p:spPr>
          <a:xfrm>
            <a:off x="818548" y="949370"/>
            <a:ext cx="10375392" cy="4339650"/>
          </a:xfrm>
          <a:prstGeom prst="rect">
            <a:avLst/>
          </a:prstGeom>
        </p:spPr>
        <p:txBody>
          <a:bodyPr wrap="square">
            <a:spAutoFit/>
          </a:bodyPr>
          <a:lstStyle/>
          <a:p>
            <a:endParaRPr lang="ru-RU"/>
          </a:p>
          <a:p>
            <a:endParaRPr lang="ru-RU"/>
          </a:p>
          <a:p>
            <a:pPr algn="just"/>
            <a:r>
              <a:rPr lang="ru-RU"/>
              <a:t>	</a:t>
            </a:r>
            <a:r>
              <a:rPr lang="ru-RU" sz="2000">
                <a:latin typeface="Times New Roman" pitchFamily="18" charset="0"/>
                <a:cs typeface="Times New Roman" pitchFamily="18" charset="0"/>
              </a:rPr>
              <a:t>Для организации традиционных событий используется сюжетно – тематическое планирование образовательного процесса. Темы определяются, исходя из интересов и потребностей детей, с целью обогащения детского опыта. Тема находит отражение, как в планировании образовательных ситуаций, так и в свободной, игровой деятельности, в музыке, наблюдениях и общении воспитателя с детьми. В организации образовательной деятельности учитывается принцип сезонности-такие, как Новый год, день матери, День семьи, День папы, День защитника Отечества, Международный женский день, День Победы и др. Для развития детской инициативы и творчества организуются отдельные дни — как День космических путешествий, День сказок и др. В общей игровой, интересной, совместной деятельности решаются образовательные задачи. Во второй половине дня не более двух раз в неделю планируются занятия в кружке, один раз в неделю досуг для детей, связанный с темой недели.</a:t>
            </a:r>
          </a:p>
        </p:txBody>
      </p:sp>
    </p:spTree>
    <p:extLst>
      <p:ext uri="{BB962C8B-B14F-4D97-AF65-F5344CB8AC3E}">
        <p14:creationId xmlns:p14="http://schemas.microsoft.com/office/powerpoint/2010/main" val="651709850"/>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39840" y="550385"/>
            <a:ext cx="4450080" cy="5863144"/>
          </a:xfrm>
          <a:prstGeom prst="rect">
            <a:avLst/>
          </a:prstGeom>
        </p:spPr>
        <p:txBody>
          <a:bodyPr wrap="square">
            <a:spAutoFit/>
          </a:bodyPr>
          <a:lstStyle/>
          <a:p>
            <a:pPr algn="ctr"/>
            <a:r>
              <a:rPr lang="ru-RU" b="1" dirty="0">
                <a:latin typeface="Times New Roman" pitchFamily="18" charset="0"/>
                <a:cs typeface="Times New Roman" pitchFamily="18" charset="0"/>
              </a:rPr>
              <a:t>Полное название:</a:t>
            </a:r>
            <a:br>
              <a:rPr lang="ru-RU" b="1" dirty="0">
                <a:latin typeface="Times New Roman" pitchFamily="18" charset="0"/>
                <a:cs typeface="Times New Roman" pitchFamily="18" charset="0"/>
              </a:rPr>
            </a:br>
            <a:r>
              <a:rPr lang="ru-RU" b="1" dirty="0" smtClean="0">
                <a:latin typeface="Times New Roman" pitchFamily="18" charset="0"/>
                <a:cs typeface="Times New Roman" pitchFamily="18" charset="0"/>
              </a:rPr>
              <a:t>Рабочая программа - дошкольного </a:t>
            </a:r>
            <a:r>
              <a:rPr lang="ru-RU" b="1" dirty="0">
                <a:latin typeface="Times New Roman" pitchFamily="18" charset="0"/>
                <a:cs typeface="Times New Roman" pitchFamily="18" charset="0"/>
              </a:rPr>
              <a:t>образования </a:t>
            </a:r>
            <a:r>
              <a:rPr lang="ru-RU" b="1" dirty="0" smtClean="0">
                <a:latin typeface="Times New Roman" pitchFamily="18" charset="0"/>
                <a:cs typeface="Times New Roman" pitchFamily="18" charset="0"/>
              </a:rPr>
              <a:t>МДОУ «Оршинский </a:t>
            </a:r>
            <a:r>
              <a:rPr lang="ru-RU" b="1" dirty="0">
                <a:latin typeface="Times New Roman" pitchFamily="18" charset="0"/>
                <a:cs typeface="Times New Roman" pitchFamily="18" charset="0"/>
              </a:rPr>
              <a:t>детский сад</a:t>
            </a:r>
            <a:r>
              <a:rPr lang="ru-RU" b="1" dirty="0" smtClean="0">
                <a:latin typeface="Times New Roman" pitchFamily="18" charset="0"/>
                <a:cs typeface="Times New Roman" pitchFamily="18" charset="0"/>
              </a:rPr>
              <a:t>» - группа старшая</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smtClean="0">
              <a:latin typeface="Times New Roman" panose="02020603050405020304" pitchFamily="18" charset="0"/>
              <a:cs typeface="Times New Roman" panose="02020603050405020304" pitchFamily="18" charset="0"/>
            </a:endParaRPr>
          </a:p>
          <a:p>
            <a:pPr algn="ctr"/>
            <a:r>
              <a:rPr lang="ru-RU" sz="1500" b="1" dirty="0" smtClean="0">
                <a:latin typeface="Times New Roman" pitchFamily="18" charset="0"/>
                <a:cs typeface="Times New Roman" pitchFamily="18" charset="0"/>
              </a:rPr>
              <a:t>Разработана </a:t>
            </a:r>
            <a:r>
              <a:rPr lang="ru-RU" sz="1500" b="1" dirty="0">
                <a:latin typeface="Times New Roman" pitchFamily="18" charset="0"/>
                <a:cs typeface="Times New Roman" pitchFamily="18" charset="0"/>
              </a:rPr>
              <a:t>в соответствии с федеральным государственным образовательным стандартом дошкольного образования</a:t>
            </a:r>
            <a:r>
              <a:rPr lang="ru-RU" sz="1500" dirty="0">
                <a:latin typeface="Times New Roman" pitchFamily="18" charset="0"/>
                <a:cs typeface="Times New Roman" pitchFamily="18" charset="0"/>
              </a:rPr>
              <a:t> (утверждён приказом </a:t>
            </a:r>
            <a:r>
              <a:rPr lang="ru-RU" sz="1500" dirty="0" err="1">
                <a:latin typeface="Times New Roman" pitchFamily="18" charset="0"/>
                <a:cs typeface="Times New Roman" pitchFamily="18" charset="0"/>
              </a:rPr>
              <a:t>Минобрнауки</a:t>
            </a:r>
            <a:r>
              <a:rPr lang="ru-RU" sz="1500" dirty="0">
                <a:latin typeface="Times New Roman" pitchFamily="18" charset="0"/>
                <a:cs typeface="Times New Roman" pitchFamily="18" charset="0"/>
              </a:rPr>
              <a:t> России от 17.10.2013 г. 31155, зарегистрировано в Минюсте России 14.11.2013 г., регистрационный 330384; в редакции приказа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08.11.2022 г. №955, зарегистрировано в Минюсте России 6.02.2023 г., регистрационный 372264) и </a:t>
            </a:r>
            <a:r>
              <a:rPr lang="ru-RU" sz="1500" b="1" dirty="0">
                <a:latin typeface="Times New Roman" pitchFamily="18" charset="0"/>
                <a:cs typeface="Times New Roman" pitchFamily="18" charset="0"/>
              </a:rPr>
              <a:t>Федеральной образовательной программой дошкольного образования </a:t>
            </a:r>
            <a:r>
              <a:rPr lang="ru-RU" sz="1500" dirty="0">
                <a:latin typeface="Times New Roman" pitchFamily="18" charset="0"/>
                <a:cs typeface="Times New Roman" pitchFamily="18" charset="0"/>
              </a:rPr>
              <a:t>(утверждена приказом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25.11.2022 г. №1028, зарегистрировано в Минюсте России 28.12.2022г., регистрационный №71847)</a:t>
            </a:r>
            <a:r>
              <a:rPr lang="ru-RU" sz="1500" b="1" dirty="0">
                <a:latin typeface="Times New Roman" pitchFamily="18" charset="0"/>
                <a:cs typeface="Times New Roman" pitchFamily="18" charset="0"/>
              </a:rPr>
              <a:t/>
            </a:r>
            <a:br>
              <a:rPr lang="ru-RU" sz="1500" b="1" dirty="0">
                <a:latin typeface="Times New Roman" pitchFamily="18" charset="0"/>
                <a:cs typeface="Times New Roman" pitchFamily="18" charset="0"/>
              </a:rPr>
            </a:br>
            <a:r>
              <a:rPr lang="ru-RU" sz="1500" dirty="0">
                <a:latin typeface="Times New Roman" pitchFamily="18" charset="0"/>
                <a:cs typeface="Times New Roman" pitchFamily="18" charset="0"/>
              </a:rPr>
              <a:t/>
            </a:r>
            <a:br>
              <a:rPr lang="ru-RU" sz="1500" dirty="0">
                <a:latin typeface="Times New Roman" pitchFamily="18" charset="0"/>
                <a:cs typeface="Times New Roman" pitchFamily="18" charset="0"/>
              </a:rPr>
            </a:br>
            <a:r>
              <a:rPr lang="ru-RU" sz="1500" b="1" dirty="0">
                <a:latin typeface="Times New Roman" pitchFamily="18" charset="0"/>
                <a:cs typeface="Times New Roman" pitchFamily="18" charset="0"/>
              </a:rPr>
              <a:t>срок реализации – </a:t>
            </a:r>
            <a:r>
              <a:rPr lang="ru-RU" sz="1500" b="1" dirty="0" smtClean="0">
                <a:latin typeface="Times New Roman" pitchFamily="18" charset="0"/>
                <a:cs typeface="Times New Roman" pitchFamily="18" charset="0"/>
              </a:rPr>
              <a:t>1 год</a:t>
            </a:r>
            <a:r>
              <a:rPr lang="ru-RU" sz="1500" b="1" dirty="0">
                <a:latin typeface="Times New Roman" pitchFamily="18" charset="0"/>
                <a:cs typeface="Times New Roman" pitchFamily="18" charset="0"/>
              </a:rPr>
              <a:t/>
            </a:r>
            <a:br>
              <a:rPr lang="ru-RU" sz="1500" b="1" dirty="0">
                <a:latin typeface="Times New Roman" pitchFamily="18" charset="0"/>
                <a:cs typeface="Times New Roman" pitchFamily="18" charset="0"/>
              </a:rPr>
            </a:br>
            <a:r>
              <a:rPr lang="ru-RU" sz="1500" b="1" dirty="0" smtClean="0">
                <a:latin typeface="Times New Roman" pitchFamily="18" charset="0"/>
                <a:cs typeface="Times New Roman" pitchFamily="18" charset="0"/>
              </a:rPr>
              <a:t>Ориентирована </a:t>
            </a:r>
            <a:r>
              <a:rPr lang="ru-RU" sz="1500" b="1" dirty="0">
                <a:latin typeface="Times New Roman" pitchFamily="18" charset="0"/>
                <a:cs typeface="Times New Roman" pitchFamily="18" charset="0"/>
              </a:rPr>
              <a:t>на детей в возрасте </a:t>
            </a:r>
            <a:br>
              <a:rPr lang="ru-RU" sz="1500" b="1" dirty="0">
                <a:latin typeface="Times New Roman" pitchFamily="18" charset="0"/>
                <a:cs typeface="Times New Roman" pitchFamily="18" charset="0"/>
              </a:rPr>
            </a:br>
            <a:r>
              <a:rPr lang="ru-RU" sz="1500" b="1" dirty="0">
                <a:latin typeface="Times New Roman" pitchFamily="18" charset="0"/>
                <a:cs typeface="Times New Roman" pitchFamily="18" charset="0"/>
              </a:rPr>
              <a:t>от 5</a:t>
            </a:r>
            <a:r>
              <a:rPr lang="ru-RU" sz="1500" b="1" dirty="0" smtClean="0">
                <a:latin typeface="Times New Roman" pitchFamily="18" charset="0"/>
                <a:cs typeface="Times New Roman" pitchFamily="18" charset="0"/>
              </a:rPr>
              <a:t> </a:t>
            </a:r>
            <a:r>
              <a:rPr lang="ru-RU" sz="1500" b="1" dirty="0">
                <a:latin typeface="Times New Roman" pitchFamily="18" charset="0"/>
                <a:cs typeface="Times New Roman" pitchFamily="18" charset="0"/>
              </a:rPr>
              <a:t>до </a:t>
            </a:r>
            <a:r>
              <a:rPr lang="ru-RU" sz="1500" b="1" dirty="0" smtClean="0">
                <a:latin typeface="Times New Roman" pitchFamily="18" charset="0"/>
                <a:cs typeface="Times New Roman" pitchFamily="18" charset="0"/>
              </a:rPr>
              <a:t>6 </a:t>
            </a:r>
            <a:r>
              <a:rPr lang="ru-RU" sz="1500" b="1" dirty="0">
                <a:latin typeface="Times New Roman" pitchFamily="18" charset="0"/>
                <a:cs typeface="Times New Roman" pitchFamily="18" charset="0"/>
              </a:rPr>
              <a:t>лет.</a:t>
            </a:r>
            <a:br>
              <a:rPr lang="ru-RU" sz="1500" b="1" dirty="0">
                <a:latin typeface="Times New Roman" pitchFamily="18" charset="0"/>
                <a:cs typeface="Times New Roman" pitchFamily="18" charset="0"/>
              </a:rPr>
            </a:br>
            <a:endParaRPr lang="ru-RU" sz="15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1444" y="856322"/>
            <a:ext cx="3713911" cy="5251269"/>
          </a:xfrm>
          <a:prstGeom prst="rect">
            <a:avLst/>
          </a:prstGeom>
        </p:spPr>
      </p:pic>
    </p:spTree>
    <p:extLst>
      <p:ext uri="{BB962C8B-B14F-4D97-AF65-F5344CB8AC3E}">
        <p14:creationId xmlns:p14="http://schemas.microsoft.com/office/powerpoint/2010/main" val="45606290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18558" y="0"/>
            <a:ext cx="10502900" cy="400110"/>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КАЛЕНДАРНЫЙ ПЛАН ВОСПИТАТЕЛЬНОЙ РАБОТЫ В СТАРШЕЙ ГРУППЕ</a:t>
            </a:r>
            <a:endParaRPr lang="ru-RU" sz="2000" b="1" dirty="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942039866"/>
              </p:ext>
            </p:extLst>
          </p:nvPr>
        </p:nvGraphicFramePr>
        <p:xfrm>
          <a:off x="666749" y="666739"/>
          <a:ext cx="10763251" cy="5736674"/>
        </p:xfrm>
        <a:graphic>
          <a:graphicData uri="http://schemas.openxmlformats.org/drawingml/2006/table">
            <a:tbl>
              <a:tblPr firstRow="1" firstCol="1" bandRow="1">
                <a:tableStyleId>{5C22544A-7EE6-4342-B048-85BDC9FD1C3A}</a:tableStyleId>
              </a:tblPr>
              <a:tblGrid>
                <a:gridCol w="893022">
                  <a:extLst>
                    <a:ext uri="{9D8B030D-6E8A-4147-A177-3AD203B41FA5}">
                      <a16:colId xmlns:a16="http://schemas.microsoft.com/office/drawing/2014/main" xmlns="" val="263160271"/>
                    </a:ext>
                  </a:extLst>
                </a:gridCol>
                <a:gridCol w="1852716">
                  <a:extLst>
                    <a:ext uri="{9D8B030D-6E8A-4147-A177-3AD203B41FA5}">
                      <a16:colId xmlns:a16="http://schemas.microsoft.com/office/drawing/2014/main" xmlns="" val="401803667"/>
                    </a:ext>
                  </a:extLst>
                </a:gridCol>
                <a:gridCol w="8017513">
                  <a:extLst>
                    <a:ext uri="{9D8B030D-6E8A-4147-A177-3AD203B41FA5}">
                      <a16:colId xmlns:a16="http://schemas.microsoft.com/office/drawing/2014/main" xmlns="" val="2218042033"/>
                    </a:ext>
                  </a:extLst>
                </a:gridCol>
              </a:tblGrid>
              <a:tr h="209561">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 п/п</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cs typeface="Times New Roman" panose="02020603050405020304" pitchFamily="18" charset="0"/>
                        </a:rPr>
                        <a:t>Дата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cs typeface="Times New Roman" panose="02020603050405020304" pitchFamily="18" charset="0"/>
                        </a:rPr>
                        <a:t>Праздники </a:t>
                      </a:r>
                      <a:r>
                        <a:rPr lang="ru-RU" sz="1200" dirty="0">
                          <a:effectLst/>
                          <a:latin typeface="Times New Roman" panose="02020603050405020304" pitchFamily="18" charset="0"/>
                          <a:cs typeface="Times New Roman" panose="02020603050405020304" pitchFamily="18" charset="0"/>
                        </a:rPr>
                        <a:t>и тематические дни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350892816"/>
                  </a:ext>
                </a:extLst>
              </a:tr>
              <a:tr h="16571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Сентябрь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312630296"/>
                  </a:ext>
                </a:extLst>
              </a:tr>
              <a:tr h="165714">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1 сентября: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Тематический познавательный досуг: «День знаний»</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435471580"/>
                  </a:ext>
                </a:extLst>
              </a:tr>
              <a:tr h="338055">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3 сентября: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Тематический день «День солидарности в борьбе с терроризмом»,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 День окончания Второй мировой войны».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49055444"/>
                  </a:ext>
                </a:extLst>
              </a:tr>
              <a:tr h="238125">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8 сентября: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Тематический день «Международный день распространения грамотности»;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51630931"/>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27 сентября: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День воспитателя и всех дошкольных работников.</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738424365"/>
                  </a:ext>
                </a:extLst>
              </a:tr>
              <a:tr h="16571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Октябрь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647966691"/>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1 октября: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Международный день музыки;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54981471"/>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4 октября: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День защиты животных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868505739"/>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5 октября: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День учителя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147712789"/>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8 ноября: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День отца в России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850836714"/>
                  </a:ext>
                </a:extLst>
              </a:tr>
              <a:tr h="16571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Ноябрь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814423484"/>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4 ноября: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День народного единства;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072884022"/>
                  </a:ext>
                </a:extLst>
              </a:tr>
              <a:tr h="433832">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Последнее воскресенье ноября: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День матери в России</a:t>
                      </a:r>
                    </a:p>
                    <a:p>
                      <a:pPr algn="just">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553732398"/>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30 ноября: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День Государственного герба Российской Федерации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794864862"/>
                  </a:ext>
                </a:extLst>
              </a:tr>
              <a:tr h="16571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Декабрь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946611069"/>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5 декабря: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День добровольца (волонтера) в России;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737792213"/>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8 декабря: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Международный день художника;.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22591666"/>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12 декабря: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cs typeface="Times New Roman" panose="02020603050405020304" pitchFamily="18" charset="0"/>
                        </a:rPr>
                        <a:t>Тематическое мероприятие День освобождения Калинина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1046787564"/>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12 декабря: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День Конституции Российской Федерации;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758485448"/>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31 декабря: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Новый год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225118570"/>
                  </a:ext>
                </a:extLst>
              </a:tr>
              <a:tr h="16571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Январь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4106009411"/>
                  </a:ext>
                </a:extLst>
              </a:tr>
              <a:tr h="227541">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dirty="0">
                          <a:effectLst/>
                          <a:latin typeface="Times New Roman" panose="02020603050405020304" pitchFamily="18" charset="0"/>
                          <a:cs typeface="Times New Roman" panose="02020603050405020304" pitchFamily="18" charset="0"/>
                        </a:rPr>
                        <a:t>7 </a:t>
                      </a:r>
                      <a:r>
                        <a:rPr lang="ru-RU" sz="1200" dirty="0" smtClean="0">
                          <a:effectLst/>
                          <a:latin typeface="Times New Roman" panose="02020603050405020304" pitchFamily="18" charset="0"/>
                          <a:cs typeface="Times New Roman" panose="02020603050405020304" pitchFamily="18" charset="0"/>
                        </a:rPr>
                        <a:t>января: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cs typeface="Times New Roman" panose="02020603050405020304" pitchFamily="18" charset="0"/>
                        </a:rPr>
                        <a:t>Рождество Христово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4093746781"/>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17 января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cs typeface="Times New Roman" panose="02020603050405020304" pitchFamily="18" charset="0"/>
                        </a:rPr>
                        <a:t>Организация дня детских изобретений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3623021657"/>
                  </a:ext>
                </a:extLst>
              </a:tr>
              <a:tr h="165714">
                <a:tc>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27 января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tc>
                  <a:txBody>
                    <a:bodyPr/>
                    <a:lstStyle/>
                    <a:p>
                      <a:pPr>
                        <a:lnSpc>
                          <a:spcPct val="115000"/>
                        </a:lnSpc>
                        <a:spcAft>
                          <a:spcPts val="0"/>
                        </a:spcAft>
                      </a:pPr>
                      <a:r>
                        <a:rPr lang="ru-RU" sz="1200" dirty="0">
                          <a:effectLst/>
                          <a:latin typeface="Times New Roman" panose="02020603050405020304" pitchFamily="18" charset="0"/>
                          <a:cs typeface="Times New Roman" panose="02020603050405020304" pitchFamily="18" charset="0"/>
                        </a:rPr>
                        <a:t>Тематический день – день снятия блокады Ленинграда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785" marR="32785" marT="0" marB="0"/>
                </a:tc>
                <a:extLst>
                  <a:ext uri="{0D108BD9-81ED-4DB2-BD59-A6C34878D82A}">
                    <a16:rowId xmlns:a16="http://schemas.microsoft.com/office/drawing/2014/main" xmlns="" val="563595265"/>
                  </a:ext>
                </a:extLst>
              </a:tr>
            </a:tbl>
          </a:graphicData>
        </a:graphic>
      </p:graphicFrame>
    </p:spTree>
    <p:extLst>
      <p:ext uri="{BB962C8B-B14F-4D97-AF65-F5344CB8AC3E}">
        <p14:creationId xmlns:p14="http://schemas.microsoft.com/office/powerpoint/2010/main" val="4296689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00200" y="0"/>
            <a:ext cx="10502900" cy="400110"/>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КАЛЕНДАРНЫЙ ПЛАН ВОСПИТАТЕЛЬНОЙ РАБОТЫ В СТАРШЕЙ ГРУППЕ</a:t>
            </a:r>
            <a:endParaRPr lang="ru-RU" sz="2000" b="1"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316789511"/>
              </p:ext>
            </p:extLst>
          </p:nvPr>
        </p:nvGraphicFramePr>
        <p:xfrm>
          <a:off x="685799" y="400111"/>
          <a:ext cx="10801352" cy="6546383"/>
        </p:xfrm>
        <a:graphic>
          <a:graphicData uri="http://schemas.openxmlformats.org/drawingml/2006/table">
            <a:tbl>
              <a:tblPr firstRow="1" firstCol="1" bandRow="1">
                <a:tableStyleId>{5C22544A-7EE6-4342-B048-85BDC9FD1C3A}</a:tableStyleId>
              </a:tblPr>
              <a:tblGrid>
                <a:gridCol w="896184">
                  <a:extLst>
                    <a:ext uri="{9D8B030D-6E8A-4147-A177-3AD203B41FA5}">
                      <a16:colId xmlns:a16="http://schemas.microsoft.com/office/drawing/2014/main" xmlns="" val="54198187"/>
                    </a:ext>
                  </a:extLst>
                </a:gridCol>
                <a:gridCol w="1859277">
                  <a:extLst>
                    <a:ext uri="{9D8B030D-6E8A-4147-A177-3AD203B41FA5}">
                      <a16:colId xmlns:a16="http://schemas.microsoft.com/office/drawing/2014/main" xmlns="" val="3868794675"/>
                    </a:ext>
                  </a:extLst>
                </a:gridCol>
                <a:gridCol w="8045891">
                  <a:extLst>
                    <a:ext uri="{9D8B030D-6E8A-4147-A177-3AD203B41FA5}">
                      <a16:colId xmlns:a16="http://schemas.microsoft.com/office/drawing/2014/main" xmlns="" val="2088586996"/>
                    </a:ext>
                  </a:extLst>
                </a:gridCol>
              </a:tblGrid>
              <a:tr h="186624">
                <a:tc gridSpan="3">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Февраль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487679407"/>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 февраля: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разгрома советскими войсками немецко-фашистских войск в Сталинградской битве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427271868"/>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8 февраля: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российской науки;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245932774"/>
                  </a:ext>
                </a:extLst>
              </a:tr>
              <a:tr h="186624">
                <a:tc>
                  <a:txBody>
                    <a:bodyPr/>
                    <a:lstStyle/>
                    <a:p>
                      <a:pPr algn="ctr">
                        <a:lnSpc>
                          <a:spcPct val="115000"/>
                        </a:lnSpc>
                        <a:spcAft>
                          <a:spcPts val="0"/>
                        </a:spcAft>
                      </a:pPr>
                      <a:r>
                        <a:rPr lang="ru-RU" sz="500">
                          <a:effectLst/>
                        </a:rPr>
                        <a:t>3.</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21 февраля: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nSpc>
                          <a:spcPct val="115000"/>
                        </a:lnSpc>
                        <a:spcAft>
                          <a:spcPts val="0"/>
                        </a:spcAft>
                      </a:pPr>
                      <a:r>
                        <a:rPr lang="ru-RU" sz="1200">
                          <a:effectLst/>
                          <a:latin typeface="Times New Roman" panose="02020603050405020304" pitchFamily="18" charset="0"/>
                          <a:cs typeface="Times New Roman" panose="02020603050405020304" pitchFamily="18" charset="0"/>
                        </a:rPr>
                        <a:t>Международный день родного языка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590277063"/>
                  </a:ext>
                </a:extLst>
              </a:tr>
              <a:tr h="186624">
                <a:tc>
                  <a:txBody>
                    <a:bodyPr/>
                    <a:lstStyle/>
                    <a:p>
                      <a:pPr algn="ctr">
                        <a:lnSpc>
                          <a:spcPct val="115000"/>
                        </a:lnSpc>
                        <a:spcAft>
                          <a:spcPts val="0"/>
                        </a:spcAft>
                      </a:pPr>
                      <a:r>
                        <a:rPr lang="ru-RU" sz="500">
                          <a:effectLst/>
                        </a:rPr>
                        <a:t>4.</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23 февраля: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защитника Отечества.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1202304943"/>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Март</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767939959"/>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8 марта: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Международный женский день;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1651006752"/>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18 марта: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воссоединения Крыма с Россией;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2189401747"/>
                  </a:ext>
                </a:extLst>
              </a:tr>
              <a:tr h="186624">
                <a:tc>
                  <a:txBody>
                    <a:bodyPr/>
                    <a:lstStyle/>
                    <a:p>
                      <a:pPr algn="ctr">
                        <a:lnSpc>
                          <a:spcPct val="115000"/>
                        </a:lnSpc>
                        <a:spcAft>
                          <a:spcPts val="0"/>
                        </a:spcAft>
                      </a:pPr>
                      <a:r>
                        <a:rPr lang="ru-RU" sz="500">
                          <a:effectLst/>
                        </a:rPr>
                        <a:t>3.</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27 марта: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Всемирный день театра.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4236441646"/>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Апрель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869729865"/>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12 апреля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космонавтики;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205726269"/>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22 апреля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u="none" strike="noStrike" spc="0">
                          <a:effectLst/>
                          <a:latin typeface="Times New Roman" panose="02020603050405020304" pitchFamily="18" charset="0"/>
                          <a:cs typeface="Times New Roman" panose="02020603050405020304" pitchFamily="18" charset="0"/>
                        </a:rPr>
                        <a:t>Международный день Земли.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1735511019"/>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Май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911966970"/>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 мая: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Праздник Весны и Труда;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124766135"/>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9 мая: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Победы</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4233171842"/>
                  </a:ext>
                </a:extLst>
              </a:tr>
              <a:tr h="186624">
                <a:tc>
                  <a:txBody>
                    <a:bodyPr/>
                    <a:lstStyle/>
                    <a:p>
                      <a:pPr algn="ctr">
                        <a:lnSpc>
                          <a:spcPct val="115000"/>
                        </a:lnSpc>
                        <a:spcAft>
                          <a:spcPts val="0"/>
                        </a:spcAft>
                      </a:pPr>
                      <a:r>
                        <a:rPr lang="ru-RU" sz="500">
                          <a:effectLst/>
                        </a:rPr>
                        <a:t> </a:t>
                      </a:r>
                    </a:p>
                    <a:p>
                      <a:pPr algn="ctr">
                        <a:lnSpc>
                          <a:spcPct val="115000"/>
                        </a:lnSpc>
                        <a:spcAft>
                          <a:spcPts val="0"/>
                        </a:spcAft>
                      </a:pPr>
                      <a:r>
                        <a:rPr lang="ru-RU" sz="500">
                          <a:effectLst/>
                        </a:rPr>
                        <a:t>3.</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19 мая: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Конкурс плакатов выполненных руками детей (в рамках дня детских общественных организаций России)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675514625"/>
                  </a:ext>
                </a:extLst>
              </a:tr>
              <a:tr h="186624">
                <a:tc>
                  <a:txBody>
                    <a:bodyPr/>
                    <a:lstStyle/>
                    <a:p>
                      <a:pPr algn="ctr">
                        <a:lnSpc>
                          <a:spcPct val="115000"/>
                        </a:lnSpc>
                        <a:spcAft>
                          <a:spcPts val="0"/>
                        </a:spcAft>
                      </a:pPr>
                      <a:r>
                        <a:rPr lang="ru-RU" sz="500">
                          <a:effectLst/>
                        </a:rPr>
                        <a:t>4.</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24 мая: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славянской письменности и культуры.</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2326049962"/>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Июнь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425532333"/>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 июня: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защиты детей;</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1876712528"/>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6 июня: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русского языка;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45302227"/>
                  </a:ext>
                </a:extLst>
              </a:tr>
              <a:tr h="186624">
                <a:tc>
                  <a:txBody>
                    <a:bodyPr/>
                    <a:lstStyle/>
                    <a:p>
                      <a:pPr algn="ctr">
                        <a:lnSpc>
                          <a:spcPct val="115000"/>
                        </a:lnSpc>
                        <a:spcAft>
                          <a:spcPts val="0"/>
                        </a:spcAft>
                      </a:pPr>
                      <a:r>
                        <a:rPr lang="ru-RU" sz="500">
                          <a:effectLst/>
                        </a:rPr>
                        <a:t>3.</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12 июня: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России;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4043759810"/>
                  </a:ext>
                </a:extLst>
              </a:tr>
              <a:tr h="186624">
                <a:tc>
                  <a:txBody>
                    <a:bodyPr/>
                    <a:lstStyle/>
                    <a:p>
                      <a:pPr algn="ctr">
                        <a:lnSpc>
                          <a:spcPct val="115000"/>
                        </a:lnSpc>
                        <a:spcAft>
                          <a:spcPts val="0"/>
                        </a:spcAft>
                      </a:pPr>
                      <a:r>
                        <a:rPr lang="ru-RU" sz="500">
                          <a:effectLst/>
                        </a:rPr>
                        <a:t>4.</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22 июня: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памяти и скорби.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90332960"/>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Июль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78550094"/>
                  </a:ext>
                </a:extLst>
              </a:tr>
              <a:tr h="186624">
                <a:tc>
                  <a:txBody>
                    <a:bodyPr/>
                    <a:lstStyle/>
                    <a:p>
                      <a:pPr algn="ctr">
                        <a:lnSpc>
                          <a:spcPct val="115000"/>
                        </a:lnSpc>
                        <a:spcAft>
                          <a:spcPts val="0"/>
                        </a:spcAft>
                      </a:pPr>
                      <a:r>
                        <a:rPr lang="ru-RU" sz="500" dirty="0">
                          <a:effectLst/>
                        </a:rPr>
                        <a:t>1.</a:t>
                      </a:r>
                      <a:endParaRPr lang="ru-RU"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8 июля:</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семьи, любви и верности.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2594111392"/>
                  </a:ext>
                </a:extLst>
              </a:tr>
              <a:tr h="186624">
                <a:tc gridSpan="3">
                  <a:txBody>
                    <a:bodyPr/>
                    <a:lstStyle/>
                    <a:p>
                      <a:pPr algn="ctr">
                        <a:lnSpc>
                          <a:spcPct val="115000"/>
                        </a:lnSpc>
                        <a:spcAft>
                          <a:spcPts val="0"/>
                        </a:spcAft>
                      </a:pPr>
                      <a:r>
                        <a:rPr lang="ru-RU" sz="1200">
                          <a:effectLst/>
                          <a:latin typeface="Times New Roman" panose="02020603050405020304" pitchFamily="18" charset="0"/>
                          <a:cs typeface="Times New Roman" panose="02020603050405020304" pitchFamily="18" charset="0"/>
                        </a:rPr>
                        <a:t>Август</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022664404"/>
                  </a:ext>
                </a:extLst>
              </a:tr>
              <a:tr h="186624">
                <a:tc>
                  <a:txBody>
                    <a:bodyPr/>
                    <a:lstStyle/>
                    <a:p>
                      <a:pPr algn="ctr">
                        <a:lnSpc>
                          <a:spcPct val="115000"/>
                        </a:lnSpc>
                        <a:spcAft>
                          <a:spcPts val="0"/>
                        </a:spcAft>
                      </a:pPr>
                      <a:r>
                        <a:rPr lang="ru-RU" sz="500">
                          <a:effectLst/>
                        </a:rPr>
                        <a:t>1.</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12 августа: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физкультурника;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1610064595"/>
                  </a:ext>
                </a:extLst>
              </a:tr>
              <a:tr h="186624">
                <a:tc>
                  <a:txBody>
                    <a:bodyPr/>
                    <a:lstStyle/>
                    <a:p>
                      <a:pPr algn="ctr">
                        <a:lnSpc>
                          <a:spcPct val="115000"/>
                        </a:lnSpc>
                        <a:spcAft>
                          <a:spcPts val="0"/>
                        </a:spcAft>
                      </a:pPr>
                      <a:r>
                        <a:rPr lang="ru-RU" sz="500">
                          <a:effectLst/>
                        </a:rPr>
                        <a:t>2.</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22 августа: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Государственного флага Российской Федерации;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3860453185"/>
                  </a:ext>
                </a:extLst>
              </a:tr>
              <a:tr h="186624">
                <a:tc>
                  <a:txBody>
                    <a:bodyPr/>
                    <a:lstStyle/>
                    <a:p>
                      <a:pPr algn="ctr">
                        <a:lnSpc>
                          <a:spcPct val="115000"/>
                        </a:lnSpc>
                        <a:spcAft>
                          <a:spcPts val="0"/>
                        </a:spcAft>
                      </a:pPr>
                      <a:r>
                        <a:rPr lang="ru-RU" sz="500">
                          <a:effectLst/>
                        </a:rPr>
                        <a:t>3.</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27 августа: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a:txBody>
                    <a:bodyPr/>
                    <a:lstStyle/>
                    <a:p>
                      <a:pPr algn="just">
                        <a:lnSpc>
                          <a:spcPct val="115000"/>
                        </a:lnSpc>
                        <a:spcAft>
                          <a:spcPts val="0"/>
                        </a:spcAft>
                      </a:pPr>
                      <a:r>
                        <a:rPr lang="ru-RU" sz="1200">
                          <a:effectLst/>
                          <a:latin typeface="Times New Roman" panose="02020603050405020304" pitchFamily="18" charset="0"/>
                          <a:cs typeface="Times New Roman" panose="02020603050405020304" pitchFamily="18" charset="0"/>
                        </a:rPr>
                        <a:t>День российского кино.</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extLst>
                  <a:ext uri="{0D108BD9-81ED-4DB2-BD59-A6C34878D82A}">
                    <a16:rowId xmlns:a16="http://schemas.microsoft.com/office/drawing/2014/main" xmlns="" val="4037212064"/>
                  </a:ext>
                </a:extLst>
              </a:tr>
              <a:tr h="657647">
                <a:tc>
                  <a:txBody>
                    <a:bodyPr/>
                    <a:lstStyle/>
                    <a:p>
                      <a:pPr algn="ctr">
                        <a:lnSpc>
                          <a:spcPct val="115000"/>
                        </a:lnSpc>
                        <a:spcAft>
                          <a:spcPts val="0"/>
                        </a:spcAft>
                      </a:pPr>
                      <a:r>
                        <a:rPr lang="ru-RU" sz="500">
                          <a:effectLst/>
                        </a:rPr>
                        <a:t> </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30912" marR="30912" marT="0" marB="0"/>
                </a:tc>
                <a:tc gridSpan="2">
                  <a:txBody>
                    <a:bodyPr/>
                    <a:lstStyle/>
                    <a:p>
                      <a:pPr marL="171450" lvl="0" indent="-171450" algn="just">
                        <a:lnSpc>
                          <a:spcPct val="100000"/>
                        </a:lnSpc>
                        <a:spcAft>
                          <a:spcPts val="0"/>
                        </a:spcAft>
                        <a:buFontTx/>
                        <a:buChar char="-"/>
                      </a:pPr>
                      <a:r>
                        <a:rPr lang="ru-RU" sz="1200" dirty="0" smtClean="0">
                          <a:effectLst/>
                          <a:latin typeface="Times New Roman" panose="02020603050405020304" pitchFamily="18" charset="0"/>
                          <a:cs typeface="Times New Roman" panose="02020603050405020304" pitchFamily="18" charset="0"/>
                        </a:rPr>
                        <a:t>общие </a:t>
                      </a:r>
                      <a:r>
                        <a:rPr lang="ru-RU" sz="1200" dirty="0">
                          <a:effectLst/>
                          <a:latin typeface="Times New Roman" panose="02020603050405020304" pitchFamily="18" charset="0"/>
                          <a:cs typeface="Times New Roman" panose="02020603050405020304" pitchFamily="18" charset="0"/>
                        </a:rPr>
                        <a:t>дела - совместные акции, конкурсы; </a:t>
                      </a:r>
                      <a:r>
                        <a:rPr lang="ru-RU" sz="1200" dirty="0" smtClean="0">
                          <a:effectLst/>
                          <a:latin typeface="Times New Roman" panose="02020603050405020304" pitchFamily="18" charset="0"/>
                          <a:cs typeface="Times New Roman" panose="02020603050405020304" pitchFamily="18" charset="0"/>
                        </a:rPr>
                        <a:t>досуги;</a:t>
                      </a:r>
                      <a:r>
                        <a:rPr lang="ru-RU" sz="1200" baseline="0" dirty="0" smtClean="0">
                          <a:effectLst/>
                          <a:latin typeface="Times New Roman" panose="02020603050405020304" pitchFamily="18" charset="0"/>
                          <a:cs typeface="Times New Roman" panose="02020603050405020304" pitchFamily="18" charset="0"/>
                        </a:rPr>
                        <a:t> - </a:t>
                      </a:r>
                      <a:r>
                        <a:rPr lang="ru-RU" sz="1200" dirty="0" smtClean="0">
                          <a:effectLst/>
                          <a:latin typeface="Times New Roman" panose="02020603050405020304" pitchFamily="18" charset="0"/>
                          <a:cs typeface="Times New Roman" panose="02020603050405020304" pitchFamily="18" charset="0"/>
                        </a:rPr>
                        <a:t>ритмы </a:t>
                      </a:r>
                      <a:r>
                        <a:rPr lang="ru-RU" sz="1200" dirty="0">
                          <a:effectLst/>
                          <a:latin typeface="Times New Roman" panose="02020603050405020304" pitchFamily="18" charset="0"/>
                          <a:cs typeface="Times New Roman" panose="02020603050405020304" pitchFamily="18" charset="0"/>
                        </a:rPr>
                        <a:t>жизни (утренний и вечерний круг, прогулка</a:t>
                      </a:r>
                      <a:r>
                        <a:rPr lang="ru-RU" sz="1200" dirty="0" smtClean="0">
                          <a:effectLst/>
                          <a:latin typeface="Times New Roman" panose="02020603050405020304" pitchFamily="18" charset="0"/>
                          <a:cs typeface="Times New Roman" panose="02020603050405020304" pitchFamily="18" charset="0"/>
                        </a:rPr>
                        <a:t>);</a:t>
                      </a:r>
                    </a:p>
                    <a:p>
                      <a:pPr marL="171450" lvl="0" indent="-171450" algn="just">
                        <a:lnSpc>
                          <a:spcPct val="100000"/>
                        </a:lnSpc>
                        <a:spcAft>
                          <a:spcPts val="0"/>
                        </a:spcAft>
                        <a:buFontTx/>
                        <a:buChar char="-"/>
                      </a:pPr>
                      <a:r>
                        <a:rPr lang="ru-RU" sz="1200" dirty="0" smtClean="0">
                          <a:effectLst/>
                          <a:latin typeface="Times New Roman" panose="02020603050405020304" pitchFamily="18" charset="0"/>
                          <a:cs typeface="Times New Roman" panose="02020603050405020304" pitchFamily="18" charset="0"/>
                        </a:rPr>
                        <a:t>режимные </a:t>
                      </a:r>
                      <a:r>
                        <a:rPr lang="ru-RU" sz="1200" dirty="0">
                          <a:effectLst/>
                          <a:latin typeface="Times New Roman" panose="02020603050405020304" pitchFamily="18" charset="0"/>
                          <a:cs typeface="Times New Roman" panose="02020603050405020304" pitchFamily="18" charset="0"/>
                        </a:rPr>
                        <a:t>моменты (прием пищи, подготовка ко сну и прочее</a:t>
                      </a:r>
                      <a:r>
                        <a:rPr lang="ru-RU" sz="1200" dirty="0" smtClean="0">
                          <a:effectLst/>
                          <a:latin typeface="Times New Roman" panose="02020603050405020304" pitchFamily="18" charset="0"/>
                          <a:cs typeface="Times New Roman" panose="02020603050405020304" pitchFamily="18" charset="0"/>
                        </a:rPr>
                        <a:t>);</a:t>
                      </a:r>
                      <a:r>
                        <a:rPr lang="ru-RU" sz="1200" baseline="0" dirty="0" smtClean="0">
                          <a:effectLst/>
                          <a:latin typeface="Times New Roman" panose="02020603050405020304" pitchFamily="18" charset="0"/>
                          <a:cs typeface="Times New Roman" panose="02020603050405020304" pitchFamily="18" charset="0"/>
                        </a:rPr>
                        <a:t> - </a:t>
                      </a:r>
                      <a:r>
                        <a:rPr lang="ru-RU" sz="1200" dirty="0" smtClean="0">
                          <a:effectLst/>
                          <a:latin typeface="Times New Roman" panose="02020603050405020304" pitchFamily="18" charset="0"/>
                          <a:cs typeface="Times New Roman" panose="02020603050405020304" pitchFamily="18" charset="0"/>
                        </a:rPr>
                        <a:t>свободная игра;</a:t>
                      </a:r>
                      <a:r>
                        <a:rPr lang="ru-RU" sz="1200" baseline="0" dirty="0" smtClean="0">
                          <a:effectLst/>
                          <a:latin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cs typeface="Times New Roman" panose="02020603050405020304" pitchFamily="18" charset="0"/>
                        </a:rPr>
                        <a:t>свободная </a:t>
                      </a:r>
                      <a:r>
                        <a:rPr lang="ru-RU" sz="1200" dirty="0">
                          <a:effectLst/>
                          <a:latin typeface="Times New Roman" panose="02020603050405020304" pitchFamily="18" charset="0"/>
                          <a:cs typeface="Times New Roman" panose="02020603050405020304" pitchFamily="18" charset="0"/>
                        </a:rPr>
                        <a:t>деятельность детей.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0912" marR="30912" marT="0" marB="0"/>
                </a:tc>
                <a:tc hMerge="1">
                  <a:txBody>
                    <a:bodyPr/>
                    <a:lstStyle/>
                    <a:p>
                      <a:endParaRPr lang="ru-RU"/>
                    </a:p>
                  </a:txBody>
                  <a:tcPr/>
                </a:tc>
                <a:extLst>
                  <a:ext uri="{0D108BD9-81ED-4DB2-BD59-A6C34878D82A}">
                    <a16:rowId xmlns:a16="http://schemas.microsoft.com/office/drawing/2014/main" xmlns="" val="1044852988"/>
                  </a:ext>
                </a:extLst>
              </a:tr>
            </a:tbl>
          </a:graphicData>
        </a:graphic>
      </p:graphicFrame>
    </p:spTree>
    <p:extLst>
      <p:ext uri="{BB962C8B-B14F-4D97-AF65-F5344CB8AC3E}">
        <p14:creationId xmlns:p14="http://schemas.microsoft.com/office/powerpoint/2010/main" val="413698084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683606" y="-392129"/>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sp>
        <p:nvSpPr>
          <p:cNvPr id="4" name="Прямоугольник 3"/>
          <p:cNvSpPr/>
          <p:nvPr/>
        </p:nvSpPr>
        <p:spPr>
          <a:xfrm>
            <a:off x="622300" y="548797"/>
            <a:ext cx="10782300" cy="6020879"/>
          </a:xfrm>
          <a:prstGeom prst="rect">
            <a:avLst/>
          </a:prstGeom>
        </p:spPr>
        <p:txBody>
          <a:bodyPr wrap="square">
            <a:spAutoFit/>
          </a:bodyPr>
          <a:lstStyle/>
          <a:p>
            <a:pPr indent="252095" algn="ctr">
              <a:lnSpc>
                <a:spcPct val="115000"/>
              </a:lnSpc>
              <a:spcAft>
                <a:spcPct val="0"/>
              </a:spcAft>
            </a:pPr>
            <a:r>
              <a:rPr lang="ru-RU" b="1" dirty="0">
                <a:latin typeface="Times New Roman" pitchFamily="18" charset="0"/>
                <a:ea typeface="Calibri" panose="020F0502020204030204" pitchFamily="34" charset="0"/>
                <a:cs typeface="Times New Roman" pitchFamily="18" charset="0"/>
              </a:rPr>
              <a:t>Организация предметно-пространственной среды </a:t>
            </a:r>
            <a:r>
              <a:rPr lang="ru-RU" b="1" dirty="0" smtClean="0">
                <a:latin typeface="Times New Roman" pitchFamily="18" charset="0"/>
                <a:ea typeface="Calibri" panose="020F0502020204030204" pitchFamily="34" charset="0"/>
                <a:cs typeface="Times New Roman" pitchFamily="18" charset="0"/>
              </a:rPr>
              <a:t>группы:</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dirty="0">
                <a:latin typeface="Times New Roman" pitchFamily="18" charset="0"/>
                <a:ea typeface="Calibri" panose="020F0502020204030204" pitchFamily="34" charset="0"/>
                <a:cs typeface="Times New Roman" pitchFamily="18" charset="0"/>
              </a:rPr>
              <a:t>	</a:t>
            </a:r>
            <a:r>
              <a:rPr lang="ru-RU" sz="1280" dirty="0">
                <a:latin typeface="Times New Roman" pitchFamily="18" charset="0"/>
                <a:ea typeface="Calibri" panose="020F0502020204030204" pitchFamily="34" charset="0"/>
                <a:cs typeface="Times New Roman" pitchFamily="18" charset="0"/>
              </a:rPr>
              <a:t>Реализация воспитательного потенциала предметно-пространственной среды может предусматривать совместную деятельность педагогов, обучающихся, других участников образовательных отношений по её созданию, поддержанию, использованию в воспитательном процессе (указываются конкретные позиции, имеющиеся в ДОО или запланированные):</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знаки и символы государства, региона, населенного пункта и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региональные, этнографические и другие особенности социокультурных условий, в которых находится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a:t>
            </a:r>
            <a:r>
              <a:rPr lang="ru-RU" sz="1280" dirty="0" err="1">
                <a:latin typeface="Times New Roman" pitchFamily="18" charset="0"/>
                <a:ea typeface="Calibri" panose="020F0502020204030204" pitchFamily="34" charset="0"/>
                <a:cs typeface="Times New Roman" pitchFamily="18" charset="0"/>
              </a:rPr>
              <a:t>экологичность</a:t>
            </a:r>
            <a:r>
              <a:rPr lang="ru-RU" sz="1280" dirty="0">
                <a:latin typeface="Times New Roman" pitchFamily="18" charset="0"/>
                <a:ea typeface="Calibri" panose="020F0502020204030204" pitchFamily="34" charset="0"/>
                <a:cs typeface="Times New Roman" pitchFamily="18" charset="0"/>
              </a:rPr>
              <a:t>, </a:t>
            </a:r>
            <a:r>
              <a:rPr lang="ru-RU" sz="1280" dirty="0" err="1" smtClean="0">
                <a:latin typeface="Times New Roman" pitchFamily="18" charset="0"/>
                <a:ea typeface="Calibri" panose="020F0502020204030204" pitchFamily="34" charset="0"/>
                <a:cs typeface="Times New Roman" pitchFamily="18" charset="0"/>
              </a:rPr>
              <a:t>природосообразность</a:t>
            </a:r>
            <a:r>
              <a:rPr lang="ru-RU" sz="1280" dirty="0" smtClean="0">
                <a:latin typeface="Times New Roman" pitchFamily="18" charset="0"/>
                <a:ea typeface="Calibri" panose="020F0502020204030204" pitchFamily="34" charset="0"/>
                <a:cs typeface="Times New Roman" pitchFamily="18" charset="0"/>
              </a:rPr>
              <a:t> </a:t>
            </a:r>
            <a:r>
              <a:rPr lang="ru-RU" sz="1280" dirty="0">
                <a:latin typeface="Times New Roman" pitchFamily="18" charset="0"/>
                <a:ea typeface="Calibri" panose="020F0502020204030204" pitchFamily="34" charset="0"/>
                <a:cs typeface="Times New Roman" pitchFamily="18" charset="0"/>
              </a:rPr>
              <a:t>и безопасность;</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детям возможность общения, игры и совместной деятельности;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ценность семьи, людей разных поколений, радость общения с семьей;</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познавательного развития, экспериментирования, освоения новых технологий, раскрывающие красоту знаний, необходимость научного познания, формирующие научную картину мира;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посильного труда, а также отражающие ценности труда в жизни человека и государства;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возможности для укрепления здоровья, раскрывающие смысл здорового образа жизни, физической культуры и спорта;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предоставляющие ребёнку возможность погружения в культуру России, знакомства с особенностями традиций многонационального российского народа.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Среда </a:t>
            </a:r>
            <a:r>
              <a:rPr lang="ru-RU" sz="1280" dirty="0" smtClean="0">
                <a:latin typeface="Times New Roman" pitchFamily="18" charset="0"/>
                <a:ea typeface="Calibri" panose="020F0502020204030204" pitchFamily="34" charset="0"/>
                <a:cs typeface="Times New Roman" pitchFamily="18" charset="0"/>
              </a:rPr>
              <a:t>старшей группы </a:t>
            </a:r>
            <a:r>
              <a:rPr lang="ru-RU" sz="1280" dirty="0">
                <a:latin typeface="Times New Roman" pitchFamily="18" charset="0"/>
                <a:ea typeface="Calibri" panose="020F0502020204030204" pitchFamily="34" charset="0"/>
                <a:cs typeface="Times New Roman" pitchFamily="18" charset="0"/>
              </a:rPr>
              <a:t>гармонична и эстетически привлекательна.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При выборе материалов и игрушек для РППС ориентирована на продукцию отечественных и территориальных производителей. Игрушки, материалы и оборудование соответствуют возрастным задачам воспитания детей </a:t>
            </a:r>
            <a:r>
              <a:rPr lang="ru-RU" sz="1280" dirty="0" smtClean="0">
                <a:latin typeface="Times New Roman" pitchFamily="18" charset="0"/>
                <a:ea typeface="Calibri" panose="020F0502020204030204" pitchFamily="34" charset="0"/>
                <a:cs typeface="Times New Roman" pitchFamily="18" charset="0"/>
              </a:rPr>
              <a:t>старшего </a:t>
            </a:r>
            <a:r>
              <a:rPr lang="ru-RU" sz="1280" dirty="0">
                <a:latin typeface="Times New Roman" pitchFamily="18" charset="0"/>
                <a:ea typeface="Calibri" panose="020F0502020204030204" pitchFamily="34" charset="0"/>
                <a:cs typeface="Times New Roman" pitchFamily="18" charset="0"/>
              </a:rPr>
              <a:t>дошкольного возраста и имеют документы, подтверждающие соответствие требованиям безопасности.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Развитие ППС в группе - управляемый процесс, направленный на то, чтобы среда была гармоничной и эстетически привлекательной.</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При выборе материалов и игрушек для РППС приоритет отводится продукции отечественных и территориальных производителей. Игрушки, материалы и оборудование соответствуют возрастным задачам воспитания детей дошкольного возраста и имеют документы, подтверждающие соответствие требованиям безопасности.</a:t>
            </a:r>
            <a:endParaRPr lang="ru-RU" sz="128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2724546"/>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545444" y="-285636"/>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sp>
        <p:nvSpPr>
          <p:cNvPr id="2" name="Прямоугольник 1"/>
          <p:cNvSpPr/>
          <p:nvPr/>
        </p:nvSpPr>
        <p:spPr>
          <a:xfrm>
            <a:off x="977900" y="857364"/>
            <a:ext cx="10375900" cy="5224507"/>
          </a:xfrm>
          <a:prstGeom prst="rect">
            <a:avLst/>
          </a:prstGeom>
        </p:spPr>
        <p:txBody>
          <a:bodyPr wrap="square">
            <a:spAutoFit/>
          </a:bodyPr>
          <a:lstStyle/>
          <a:p>
            <a:pPr algn="just">
              <a:lnSpc>
                <a:spcPct val="115000"/>
              </a:lnSpc>
              <a:spcAft>
                <a:spcPct val="0"/>
              </a:spcAft>
            </a:pPr>
            <a:r>
              <a:rPr lang="ru-RU" b="1" dirty="0">
                <a:latin typeface="Times New Roman" pitchFamily="18" charset="0"/>
                <a:ea typeface="Calibri" panose="020F0502020204030204" pitchFamily="34" charset="0"/>
                <a:cs typeface="Times New Roman" pitchFamily="18" charset="0"/>
              </a:rPr>
              <a:t>Нормативно</a:t>
            </a:r>
            <a:r>
              <a:rPr lang="ru-RU" dirty="0">
                <a:latin typeface="Times New Roman" pitchFamily="18" charset="0"/>
                <a:ea typeface="Calibri" panose="020F0502020204030204" pitchFamily="34" charset="0"/>
                <a:cs typeface="Times New Roman" pitchFamily="18" charset="0"/>
              </a:rPr>
              <a:t>-</a:t>
            </a:r>
            <a:r>
              <a:rPr lang="ru-RU" b="1" dirty="0">
                <a:latin typeface="Times New Roman" pitchFamily="18" charset="0"/>
                <a:ea typeface="Calibri" panose="020F0502020204030204" pitchFamily="34" charset="0"/>
                <a:cs typeface="Times New Roman" pitchFamily="18" charset="0"/>
              </a:rPr>
              <a:t>методическое обеспечение рабочей программы воспитания </a:t>
            </a:r>
            <a:r>
              <a:rPr lang="ru-RU" b="1" dirty="0" smtClean="0">
                <a:latin typeface="Times New Roman" pitchFamily="18" charset="0"/>
                <a:ea typeface="Calibri" panose="020F0502020204030204" pitchFamily="34" charset="0"/>
                <a:cs typeface="Times New Roman" pitchFamily="18" charset="0"/>
              </a:rPr>
              <a:t>старшей группы:</a:t>
            </a:r>
          </a:p>
          <a:p>
            <a:pPr algn="just">
              <a:lnSpc>
                <a:spcPct val="115000"/>
              </a:lnSpc>
              <a:spcAft>
                <a:spcPct val="0"/>
              </a:spcAft>
            </a:pP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1. Решения о внесении изменений в должностные инструкции педагогов по вопросам воспитательной деятельности;</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2. Договорные отношения о сетевой форме организации образовательного процесса;</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3. Договорные отношения о сотрудничестве с социальными партнерами;</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4. Ссылки на локальные нормативные акты, в которые вносятся изменения в связи с утверждением рабочей программы воспитания;</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Содержание нормативно-правового обеспечения как вида ресурсного обеспечения реализации программы воспитания в группе включает:</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государственный образовательный стандарт дошкольного образования, приказ </a:t>
            </a:r>
            <a:r>
              <a:rPr lang="ru-RU" sz="1600" dirty="0" err="1">
                <a:latin typeface="Times New Roman" pitchFamily="18" charset="0"/>
                <a:ea typeface="Calibri" panose="020F0502020204030204" pitchFamily="34" charset="0"/>
                <a:cs typeface="Times New Roman" pitchFamily="18" charset="0"/>
              </a:rPr>
              <a:t>Минобрнауки</a:t>
            </a:r>
            <a:r>
              <a:rPr lang="ru-RU" sz="1600" dirty="0">
                <a:latin typeface="Times New Roman" pitchFamily="18" charset="0"/>
                <a:ea typeface="Calibri" panose="020F0502020204030204" pitchFamily="34" charset="0"/>
                <a:cs typeface="Times New Roman" pitchFamily="18" charset="0"/>
              </a:rPr>
              <a:t> №1155 от 17.10.2013г, (ФГОС ДО).</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Основные локальные акты:</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Основная общеобразовательная программа дошкольного образования МДОУ «Оршинский детский сад»;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План работы на учебный год;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Календарный учебный график;</a:t>
            </a:r>
          </a:p>
          <a:p>
            <a:pPr algn="just">
              <a:lnSpc>
                <a:spcPct val="115000"/>
              </a:lnSpc>
              <a:spcAft>
                <a:spcPct val="0"/>
              </a:spcAft>
            </a:pPr>
            <a:r>
              <a:rPr lang="ru-RU" sz="1600" dirty="0" smtClean="0">
                <a:latin typeface="Times New Roman" pitchFamily="18" charset="0"/>
                <a:ea typeface="Calibri" panose="020F0502020204030204" pitchFamily="34" charset="0"/>
                <a:cs typeface="Times New Roman" pitchFamily="18" charset="0"/>
              </a:rPr>
              <a:t>- Федеральная рабочая  программа воспитания.</a:t>
            </a:r>
            <a:endParaRPr lang="ru-RU" sz="1600"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744526366"/>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pic>
        <p:nvPicPr>
          <p:cNvPr id="9" name="Рисунок 8"/>
          <p:cNvPicPr>
            <a:picLocks noChangeAspect="1"/>
          </p:cNvPicPr>
          <p:nvPr/>
        </p:nvPicPr>
        <p:blipFill>
          <a:blip r:embed="rId2"/>
          <a:stretch>
            <a:fillRect/>
          </a:stretch>
        </p:blipFill>
        <p:spPr>
          <a:xfrm>
            <a:off x="2400016" y="671156"/>
            <a:ext cx="7455468" cy="5602630"/>
          </a:xfrm>
          <a:prstGeom prst="rect">
            <a:avLst/>
          </a:prstGeom>
        </p:spPr>
      </p:pic>
    </p:spTree>
    <p:extLst>
      <p:ext uri="{BB962C8B-B14F-4D97-AF65-F5344CB8AC3E}">
        <p14:creationId xmlns:p14="http://schemas.microsoft.com/office/powerpoint/2010/main" val="1684016083"/>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0288" y="184666"/>
            <a:ext cx="10863072" cy="6715148"/>
          </a:xfrm>
        </p:spPr>
        <p:txBody>
          <a:bodyPr>
            <a:noAutofit/>
          </a:bodyPr>
          <a:lstStyle/>
          <a:p>
            <a:pPr algn="l"/>
            <a:r>
              <a:rPr lang="ru-RU" sz="1100" dirty="0" smtClean="0"/>
              <a:t>         Рабочая </a:t>
            </a:r>
            <a:r>
              <a:rPr lang="ru-RU" sz="1100" dirty="0"/>
              <a:t>программа - дошкольного образования МДОУ «Оршинский детский сад» группа – </a:t>
            </a:r>
            <a:r>
              <a:rPr lang="ru-RU" sz="1100" dirty="0" smtClean="0"/>
              <a:t>старшая </a:t>
            </a:r>
            <a:r>
              <a:rPr lang="ru-RU" sz="1100" dirty="0"/>
              <a:t>(далее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a:t>
            </a:r>
            <a:r>
              <a:rPr lang="ru-RU" sz="1100" dirty="0" smtClean="0"/>
              <a:t>) Нормативно-правовой </a:t>
            </a:r>
            <a:r>
              <a:rPr lang="ru-RU" sz="1100" dirty="0"/>
              <a:t>основой для разработки Программы являются следующие нормативно-правовые документы:</a:t>
            </a:r>
            <a:br>
              <a:rPr lang="ru-RU" sz="1100" dirty="0"/>
            </a:br>
            <a:r>
              <a:rPr lang="ru-RU" sz="1100" dirty="0"/>
              <a:t>- Указ Президента Российской Федерации от 7 мая 2018 г. № 204 «О национальных целях и стратегических задачах развития Российской Федерации на период до 2024 года»;</a:t>
            </a:r>
            <a:br>
              <a:rPr lang="ru-RU" sz="1100" dirty="0"/>
            </a:br>
            <a:r>
              <a:rPr lang="ru-RU" sz="1100" dirty="0"/>
              <a:t>- Указ Президента Российской Федерации от 21 июля 2020 г. № 474 «О национальных целях развития Российской Федерации на период до 2030 года»;</a:t>
            </a:r>
            <a:br>
              <a:rPr lang="ru-RU" sz="1100" dirty="0"/>
            </a:br>
            <a:r>
              <a:rPr lang="ru-RU" sz="1100" dirty="0"/>
              <a:t>-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br>
              <a:rPr lang="ru-RU" sz="1100" dirty="0"/>
            </a:br>
            <a:r>
              <a:rPr lang="ru-RU" sz="1100" dirty="0"/>
              <a:t>- Федеральный закон от 29 декабря 2012 г. № 273-ФЗ «Об образовании в Российской Федерации»;</a:t>
            </a:r>
            <a:br>
              <a:rPr lang="ru-RU" sz="1100" dirty="0"/>
            </a:br>
            <a:r>
              <a:rPr lang="ru-RU" sz="1100" dirty="0"/>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br>
              <a:rPr lang="ru-RU" sz="1100" dirty="0"/>
            </a:br>
            <a:r>
              <a:rPr lang="ru-RU" sz="1100" dirty="0"/>
              <a:t>-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1100" dirty="0"/>
            </a:br>
            <a:r>
              <a:rPr lang="ru-RU" sz="1100" dirty="0"/>
              <a:t>-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a:t>
            </a:r>
            <a:br>
              <a:rPr lang="ru-RU" sz="1100" dirty="0"/>
            </a:br>
            <a:r>
              <a:rPr lang="ru-RU" sz="1100" dirty="0"/>
              <a:t>- Федеральный государственный образовательный стандарт дошкольного образования (утвержден приказом </a:t>
            </a:r>
            <a:r>
              <a:rPr lang="ru-RU" sz="1100" dirty="0" err="1"/>
              <a:t>Минобрнауки</a:t>
            </a:r>
            <a:r>
              <a:rPr lang="ru-RU" sz="1100" dirty="0"/>
              <a:t> России от 17 октября 2013 г. № 1155, зарегистрировано в Минюсте России 14 ноября 2013 г., регистрационный № 30384; в редакции приказа </a:t>
            </a:r>
            <a:r>
              <a:rPr lang="ru-RU" sz="1100" dirty="0" err="1"/>
              <a:t>Минпросвещения</a:t>
            </a:r>
            <a:r>
              <a:rPr lang="ru-RU" sz="1100" dirty="0"/>
              <a:t> России от 8 ноября 2022 г. № 955, зарегистрировано в Минюсте России 6 февраля 2023 г., регистрационный № 72264);</a:t>
            </a:r>
            <a:br>
              <a:rPr lang="ru-RU" sz="1100" dirty="0"/>
            </a:br>
            <a:r>
              <a:rPr lang="ru-RU" sz="1100" dirty="0"/>
              <a:t>- Федеральная образовательная программа дошкольного образования (утверждена приказом </a:t>
            </a:r>
            <a:r>
              <a:rPr lang="ru-RU" sz="1100" dirty="0" err="1"/>
              <a:t>Минпросвещения</a:t>
            </a:r>
            <a:r>
              <a:rPr lang="ru-RU" sz="1100" dirty="0"/>
              <a:t> России от 25 ноября 2022 г. № 1028, зарегистрировано в Минюсте России 28 декабря 2022 г., регистрационный № 71847);</a:t>
            </a:r>
            <a:br>
              <a:rPr lang="ru-RU" sz="1100" dirty="0"/>
            </a:br>
            <a:r>
              <a:rPr lang="ru-RU" sz="1100" dirty="0"/>
              <a:t>-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1100" dirty="0" err="1"/>
              <a:t>Минпросвещения</a:t>
            </a:r>
            <a:r>
              <a:rPr lang="ru-RU" sz="1100" dirty="0"/>
              <a:t> России от 31 июля 2020 года № 373, зарегистрировано в Минюсте России 31 августа 2020 г., регистрационный № 59599);</a:t>
            </a:r>
            <a:br>
              <a:rPr lang="ru-RU" sz="1100" dirty="0"/>
            </a:br>
            <a:r>
              <a:rPr lang="ru-RU" sz="1100" dirty="0"/>
              <a:t>- "Санитарно-эпидемиологические требования к организации общественного питания населения" СанПиН 2.3/2.4.3590-20.</a:t>
            </a:r>
            <a:br>
              <a:rPr lang="ru-RU" sz="1100" dirty="0"/>
            </a:br>
            <a:r>
              <a:rPr lang="ru-RU" sz="1100" dirty="0"/>
              <a:t>-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a:t>
            </a:r>
            <a:br>
              <a:rPr lang="ru-RU" sz="1100" dirty="0"/>
            </a:br>
            <a:r>
              <a:rPr lang="ru-RU" sz="1100" dirty="0"/>
              <a:t>-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a:t>
            </a:r>
            <a:br>
              <a:rPr lang="ru-RU" sz="1100" dirty="0"/>
            </a:br>
            <a:r>
              <a:rPr lang="ru-RU" sz="1100" dirty="0"/>
              <a:t>-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a:t>
            </a:r>
            <a:br>
              <a:rPr lang="ru-RU" sz="1100" dirty="0"/>
            </a:br>
            <a:r>
              <a:rPr lang="ru-RU" sz="1100" dirty="0"/>
              <a:t>Конституцией Российской Федерации;</a:t>
            </a:r>
            <a:br>
              <a:rPr lang="ru-RU" sz="1100" dirty="0"/>
            </a:br>
            <a:r>
              <a:rPr lang="ru-RU" sz="1100" dirty="0"/>
              <a:t>Конвенцией о правах ребенка (одобрена Генеральной Ассамблеей ООН 20.11.1989 г., ратифицированной Постановлением Верховного Совета СССР от 13 июня 1990.</a:t>
            </a:r>
            <a:br>
              <a:rPr lang="ru-RU" sz="1100" dirty="0"/>
            </a:br>
            <a:r>
              <a:rPr lang="ru-RU" sz="1100" dirty="0"/>
              <a:t>Региональные документы:</a:t>
            </a:r>
            <a:br>
              <a:rPr lang="ru-RU" sz="1100" dirty="0"/>
            </a:br>
            <a:r>
              <a:rPr lang="ru-RU" sz="1100" dirty="0"/>
              <a:t> Устав муниципального дошкольного образовательного учреждения «Оршинский детский сад»;</a:t>
            </a:r>
            <a:br>
              <a:rPr lang="ru-RU" sz="1100" dirty="0"/>
            </a:br>
            <a:r>
              <a:rPr lang="ru-RU" sz="1100" dirty="0"/>
              <a:t> Положение об основной программе образовательной программе в МДОУ «Оршинский детский сад» (Протокол №28 от 19.02.2021 г.).</a:t>
            </a:r>
            <a:br>
              <a:rPr lang="ru-RU" sz="1100" dirty="0"/>
            </a:br>
            <a:r>
              <a:rPr lang="ru-RU" sz="1100" dirty="0"/>
              <a:t> Программа развития МДОУ «Оршинский детский сад»;</a:t>
            </a:r>
            <a:br>
              <a:rPr lang="ru-RU" sz="1100" dirty="0"/>
            </a:br>
            <a:r>
              <a:rPr lang="ru-RU" sz="1100" dirty="0"/>
              <a:t>ООП МДОУ «Оршинский детский сад» - Приказ МДОУ «Оршинский детский сад» №55 -од от 31.08.2023 г.</a:t>
            </a:r>
            <a:br>
              <a:rPr lang="ru-RU" sz="1100" dirty="0"/>
            </a:br>
            <a:r>
              <a:rPr lang="ru-RU" sz="1100" dirty="0"/>
              <a:t>Обязательная часть Программы соответствует Федеральной программе, ее объем в соответствии с ФГОС ДО составляет не менее 60% от общего объема Программы.</a:t>
            </a:r>
            <a:br>
              <a:rPr lang="ru-RU" sz="1100" dirty="0"/>
            </a:br>
            <a:r>
              <a:rPr lang="ru-RU" sz="1100" dirty="0"/>
              <a:t> </a:t>
            </a:r>
          </a:p>
        </p:txBody>
      </p:sp>
      <p:sp>
        <p:nvSpPr>
          <p:cNvPr id="4" name="Номер слайда 3"/>
          <p:cNvSpPr>
            <a:spLocks noGrp="1"/>
          </p:cNvSpPr>
          <p:nvPr>
            <p:ph type="sldNum" sz="quarter" idx="4294967295"/>
          </p:nvPr>
        </p:nvSpPr>
        <p:spPr>
          <a:xfrm>
            <a:off x="9653016" y="5734050"/>
            <a:ext cx="609600" cy="521208"/>
          </a:xfrm>
          <a:prstGeom prst="rect">
            <a:avLst/>
          </a:prstGeom>
        </p:spPr>
        <p:txBody>
          <a:bodyPr/>
          <a:lstStyle/>
          <a:p>
            <a:fld id="{2B1B84AB-6190-4DA5-96C5-22410CB6E1C6}" type="slidenum">
              <a:rPr lang="ru-RU" smtClean="0"/>
              <a:t>3</a:t>
            </a:fld>
            <a:endParaRPr lang="ru-RU"/>
          </a:p>
        </p:txBody>
      </p:sp>
      <p:sp>
        <p:nvSpPr>
          <p:cNvPr id="5" name="Прямоугольник 4"/>
          <p:cNvSpPr/>
          <p:nvPr/>
        </p:nvSpPr>
        <p:spPr>
          <a:xfrm>
            <a:off x="1052580" y="0"/>
            <a:ext cx="9721080" cy="369332"/>
          </a:xfrm>
          <a:prstGeom prst="rect">
            <a:avLst/>
          </a:prstGeom>
        </p:spPr>
        <p:txBody>
          <a:bodyPr wrap="square">
            <a:spAutoFit/>
          </a:bodyPr>
          <a:lstStyle/>
          <a:p>
            <a:pPr algn="ctr"/>
            <a:r>
              <a:rPr lang="ru-RU" b="1" smtClean="0">
                <a:latin typeface="Times New Roman" pitchFamily="18" charset="0"/>
                <a:cs typeface="Times New Roman" pitchFamily="18" charset="0"/>
              </a:rPr>
              <a:t>ОСНОВНЫЕ ПОЛОЖЕНИЯ ПРОГРАММЫ РАЗРАБОТАНЫ В СООТВЕСТВИИ</a:t>
            </a:r>
            <a:endParaRPr lang="ru-RU" b="1">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780288" y="277517"/>
            <a:ext cx="10265664" cy="369332"/>
          </a:xfrm>
          <a:prstGeom prst="rect">
            <a:avLst/>
          </a:prstGeom>
        </p:spPr>
        <p:txBody>
          <a:bodyPr wrap="square">
            <a:spAutoFit/>
          </a:bodyPr>
          <a:lstStyle/>
          <a:p>
            <a:pPr algn="ctr"/>
            <a:r>
              <a:rPr lang="ru-RU" u="sng" dirty="0">
                <a:latin typeface="Times New Roman" pitchFamily="18" charset="0"/>
                <a:cs typeface="Times New Roman" pitchFamily="18" charset="0"/>
              </a:rPr>
              <a:t>Требованиями основных нормативных документов</a:t>
            </a:r>
            <a:r>
              <a:rPr lang="ru-RU" u="sng" dirty="0" smtClean="0">
                <a:latin typeface="Times New Roman" pitchFamily="18" charset="0"/>
                <a:cs typeface="Times New Roman" pitchFamily="18" charset="0"/>
              </a:rPr>
              <a:t>:</a:t>
            </a:r>
            <a:endParaRPr lang="ru-RU" u="sng" dirty="0">
              <a:latin typeface="Times New Roman" pitchFamily="18" charset="0"/>
              <a:cs typeface="Times New Roman" pitchFamily="18" charset="0"/>
            </a:endParaRPr>
          </a:p>
        </p:txBody>
      </p:sp>
    </p:spTree>
    <p:extLst>
      <p:ext uri="{BB962C8B-B14F-4D97-AF65-F5344CB8AC3E}">
        <p14:creationId xmlns:p14="http://schemas.microsoft.com/office/powerpoint/2010/main" val="1758927290"/>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3440" y="594750"/>
            <a:ext cx="10472928" cy="5804922"/>
          </a:xfrm>
          <a:prstGeom prst="rect">
            <a:avLst/>
          </a:prstGeom>
        </p:spPr>
        <p:txBody>
          <a:bodyPr wrap="square">
            <a:spAutoFit/>
          </a:bodyPr>
          <a:lstStyle/>
          <a:p>
            <a:pPr algn="just">
              <a:lnSpc>
                <a:spcPct val="115000"/>
              </a:lnSpc>
              <a:spcAft>
                <a:spcPct val="0"/>
              </a:spcAft>
              <a:tabLst>
                <a:tab pos="270510" algn="l"/>
              </a:tabLst>
            </a:pPr>
            <a:r>
              <a:rPr lang="ru-RU" sz="1500" dirty="0" smtClean="0">
                <a:latin typeface="Times New Roman" pitchFamily="18" charset="0"/>
                <a:ea typeface="Times New Roman" panose="02020603050405020304" pitchFamily="18" charset="0"/>
                <a:cs typeface="Times New Roman" pitchFamily="18" charset="0"/>
              </a:rPr>
              <a:t>	   </a:t>
            </a:r>
            <a:r>
              <a:rPr lang="ru-RU" sz="1400" dirty="0" smtClean="0">
                <a:latin typeface="Times New Roman" pitchFamily="18" charset="0"/>
                <a:ea typeface="Times New Roman" panose="02020603050405020304" pitchFamily="18" charset="0"/>
                <a:cs typeface="Times New Roman" pitchFamily="18" charset="0"/>
              </a:rPr>
              <a:t>Программа </a:t>
            </a:r>
            <a:r>
              <a:rPr lang="ru-RU" sz="1400" dirty="0">
                <a:latin typeface="Times New Roman" pitchFamily="18" charset="0"/>
                <a:ea typeface="Times New Roman" panose="02020603050405020304" pitchFamily="18" charset="0"/>
                <a:cs typeface="Times New Roman" pitchFamily="18" charset="0"/>
              </a:rPr>
              <a:t>состоит из обязательной части и части, формируемой участниками образовательных отношений. Обе части являются взаимодополняющими и необходимыми с точки зрения реализации требований ФГОС ДО. Объем обязательной части Программы составляет не менее 60% от ее общего объема; части, формируемой участниками образовательных отношений, не более 40%.</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В части, формируемой участниками образовательных отношений далее (вариативная часть Программы), представлены выбранные участниками образовательных отношений Программы, направленные на развитие детей в образовательных областях, видах деятельности и культурных практиках (парциальные образовательные программы, формы организации работы с детьми), отобранные с учетом приоритетных направлений, традиций ОУ, климатических особенностей, социокультурных условий, а также для обеспечения коррекции нарушений развития и ориентированные на потребность детей и их родителей, а также возможностям педагогического коллектива и ДОО в целом.</a:t>
            </a:r>
            <a:endParaRPr lang="ru-RU" sz="1400" dirty="0">
              <a:latin typeface="Times New Roman" pitchFamily="18" charset="0"/>
              <a:ea typeface="Calibri" panose="020F0502020204030204" pitchFamily="34" charset="0"/>
              <a:cs typeface="Times New Roman" pitchFamily="18" charset="0"/>
            </a:endParaRPr>
          </a:p>
          <a:p>
            <a:pPr indent="270510" algn="just">
              <a:lnSpc>
                <a:spcPct val="115000"/>
              </a:lnSpc>
              <a:spcAft>
                <a:spcPct val="0"/>
              </a:spcAft>
            </a:pPr>
            <a:r>
              <a:rPr lang="ru-RU" sz="1400" dirty="0">
                <a:latin typeface="Times New Roman" pitchFamily="18" charset="0"/>
                <a:ea typeface="Calibri" panose="020F0502020204030204" pitchFamily="34" charset="0"/>
                <a:cs typeface="Times New Roman" pitchFamily="18" charset="0"/>
              </a:rPr>
              <a:t>Вариативная часть Программы разработана на основании УМК примерной образовательной программы дошкольного образования «Детство» (Т.И. Бабаева, А.Г. Гогоберидзе, О.В. Солнцева и др.- СПб: ДЕТСТВО-ПРЕСС, 2016), включенной по результатам экспертизы в реестр примерных основных образовательных программ, являющийся государственной информационной системой (одобрена решением федерального учебно- методического объединения по общему образованию, протокол от 20 мая 2015 г. № 2/15).</a:t>
            </a:r>
          </a:p>
          <a:p>
            <a:pPr marR="179705" algn="just">
              <a:lnSpc>
                <a:spcPct val="115000"/>
              </a:lnSpc>
              <a:spcAft>
                <a:spcPct val="0"/>
              </a:spcAft>
              <a:tabLst>
                <a:tab pos="270510" algn="l"/>
              </a:tabLst>
            </a:pPr>
            <a:r>
              <a:rPr lang="ru-RU" sz="1400" dirty="0">
                <a:latin typeface="Times New Roman" pitchFamily="18" charset="0"/>
                <a:ea typeface="Calibri" panose="020F0502020204030204" pitchFamily="34" charset="0"/>
                <a:cs typeface="Times New Roman" pitchFamily="18" charset="0"/>
              </a:rPr>
              <a:t>Рабочая Программа является документом, характеризующим специфику содержания образования и особенности образовательного процесса и 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Главной задачей Программы является создание программного документа, помогающего педагогам организовать образовательно-воспитательный процесс в соответствии с ФОП ДО и ФГОС </a:t>
            </a:r>
            <a:r>
              <a:rPr lang="ru-RU" sz="1400" dirty="0" smtClean="0">
                <a:latin typeface="Times New Roman" pitchFamily="18" charset="0"/>
                <a:ea typeface="Calibri" panose="020F0502020204030204" pitchFamily="34" charset="0"/>
                <a:cs typeface="Times New Roman" pitchFamily="18" charset="0"/>
              </a:rPr>
              <a:t>для </a:t>
            </a:r>
            <a:r>
              <a:rPr lang="ru-RU" sz="1400" dirty="0">
                <a:latin typeface="Times New Roman" pitchFamily="18" charset="0"/>
                <a:ea typeface="Calibri" panose="020F0502020204030204" pitchFamily="34" charset="0"/>
                <a:cs typeface="Times New Roman" pitchFamily="18" charset="0"/>
              </a:rPr>
              <a:t>детей </a:t>
            </a:r>
            <a:r>
              <a:rPr lang="ru-RU" sz="1400" dirty="0" smtClean="0">
                <a:latin typeface="Times New Roman" pitchFamily="18" charset="0"/>
                <a:ea typeface="Calibri" panose="020F0502020204030204" pitchFamily="34" charset="0"/>
                <a:cs typeface="Times New Roman" pitchFamily="18" charset="0"/>
              </a:rPr>
              <a:t>старшего </a:t>
            </a:r>
            <a:r>
              <a:rPr lang="ru-RU" sz="1400" dirty="0">
                <a:latin typeface="Times New Roman" pitchFamily="18" charset="0"/>
                <a:ea typeface="Calibri" panose="020F0502020204030204" pitchFamily="34" charset="0"/>
                <a:cs typeface="Times New Roman" pitchFamily="18" charset="0"/>
              </a:rPr>
              <a:t>дошкольного возраста </a:t>
            </a:r>
            <a:r>
              <a:rPr lang="ru-RU" sz="1400" dirty="0" smtClean="0">
                <a:latin typeface="Times New Roman" pitchFamily="18" charset="0"/>
                <a:ea typeface="Calibri" panose="020F0502020204030204" pitchFamily="34" charset="0"/>
                <a:cs typeface="Times New Roman" pitchFamily="18" charset="0"/>
              </a:rPr>
              <a:t>(5-6 лет).</a:t>
            </a:r>
            <a:r>
              <a:rPr lang="ru-RU" sz="1400" dirty="0" smtClean="0">
                <a:latin typeface="Times New Roman" pitchFamily="18" charset="0"/>
                <a:ea typeface="Times New Roman" panose="02020603050405020304" pitchFamily="18" charset="0"/>
                <a:cs typeface="Times New Roman" pitchFamily="18" charset="0"/>
              </a:rPr>
              <a:t> </a:t>
            </a:r>
            <a:r>
              <a:rPr lang="ru-RU" sz="1400" dirty="0">
                <a:latin typeface="Times New Roman" pitchFamily="18" charset="0"/>
                <a:ea typeface="Times New Roman" panose="02020603050405020304" pitchFamily="18" charset="0"/>
                <a:cs typeface="Times New Roman" pitchFamily="18" charset="0"/>
              </a:rPr>
              <a:t>Программа представляет собой учебно-методическую документацию, в составе которой:</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рабочая программа воспитания,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режим и распорядок дня </a:t>
            </a:r>
            <a:r>
              <a:rPr lang="ru-RU" sz="1400" dirty="0" smtClean="0">
                <a:latin typeface="Times New Roman" pitchFamily="18" charset="0"/>
                <a:ea typeface="Times New Roman" panose="02020603050405020304" pitchFamily="18" charset="0"/>
                <a:cs typeface="Times New Roman" pitchFamily="18" charset="0"/>
              </a:rPr>
              <a:t>старшей группы</a:t>
            </a:r>
            <a:r>
              <a:rPr lang="ru-RU" sz="1400" dirty="0">
                <a:latin typeface="Times New Roman" pitchFamily="18" charset="0"/>
                <a:ea typeface="Times New Roman" panose="02020603050405020304" pitchFamily="18" charset="0"/>
                <a:cs typeface="Times New Roman" pitchFamily="18" charset="0"/>
              </a:rPr>
              <a:t>,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календарный план воспитательной работы.</a:t>
            </a:r>
            <a:endParaRPr lang="ru-RU" sz="1400" dirty="0">
              <a:latin typeface="Times New Roman" pitchFamily="18" charset="0"/>
              <a:ea typeface="Calibri" panose="020F0502020204030204" pitchFamily="34" charset="0"/>
              <a:cs typeface="Times New Roman" pitchFamily="18" charset="0"/>
            </a:endParaRPr>
          </a:p>
          <a:p>
            <a:pPr marL="36195" marR="71755" indent="450215" algn="just">
              <a:lnSpc>
                <a:spcPct val="115000"/>
              </a:lnSpc>
              <a:spcAft>
                <a:spcPct val="0"/>
              </a:spcAft>
              <a:tabLst>
                <a:tab pos="1035050" algn="l"/>
              </a:tabLst>
            </a:pPr>
            <a:endParaRPr lang="ru-RU" sz="1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31520" y="0"/>
            <a:ext cx="10655808" cy="6340197"/>
          </a:xfrm>
          <a:prstGeom prst="rect">
            <a:avLst/>
          </a:prstGeom>
        </p:spPr>
        <p:txBody>
          <a:bodyPr wrap="square">
            <a:spAutoFit/>
          </a:bodyPr>
          <a:lstStyle/>
          <a:p>
            <a:pPr algn="ctr"/>
            <a:r>
              <a:rPr lang="ru-RU" dirty="0"/>
              <a:t> </a:t>
            </a:r>
            <a:r>
              <a:rPr lang="ru-RU" sz="2800" b="1" dirty="0">
                <a:latin typeface="Times New Roman" pitchFamily="18" charset="0"/>
                <a:cs typeface="Times New Roman" pitchFamily="18" charset="0"/>
              </a:rPr>
              <a:t>ЦЕЛЬ И ЗАДАЧИ ПРОГРАММЫ</a:t>
            </a:r>
          </a:p>
          <a:p>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Учитывая содержание пункта 1 статьи 64 Федерального закона «Об образовании в Российской Федерации» и пункта 1 раздела 1 ФОП ДО, целями Программы являются разностороннее развитие детей дошкольного возраста с учетом их возрастных и индивидуальных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 на основе духовно-нравственных ценностей российского народа, исторических и национально-культурных традиций.</a:t>
            </a:r>
          </a:p>
          <a:p>
            <a:pPr algn="just"/>
            <a:r>
              <a:rPr lang="ru-RU" dirty="0" smtClean="0">
                <a:latin typeface="Times New Roman" pitchFamily="18" charset="0"/>
                <a:cs typeface="Times New Roman" pitchFamily="18" charset="0"/>
              </a:rPr>
              <a:t>	К </a:t>
            </a:r>
            <a:r>
              <a:rPr lang="ru-RU" dirty="0">
                <a:latin typeface="Times New Roman" pitchFamily="18" charset="0"/>
                <a:cs typeface="Times New Roman" pitchFamily="18" charset="0"/>
              </a:rPr>
              <a:t>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algn="just"/>
            <a:r>
              <a:rPr lang="ru-RU" dirty="0" smtClean="0">
                <a:latin typeface="Times New Roman" pitchFamily="18" charset="0"/>
                <a:cs typeface="Times New Roman" pitchFamily="18" charset="0"/>
              </a:rPr>
              <a:t>	Программа</a:t>
            </a:r>
            <a:r>
              <a:rPr lang="ru-RU" dirty="0">
                <a:latin typeface="Times New Roman" pitchFamily="18" charset="0"/>
                <a:cs typeface="Times New Roman" pitchFamily="18" charset="0"/>
              </a:rPr>
              <a:t>, в соответствии с Федеральным законом «Об образовании в Российской Федерации», направлена на формирование общей культуры, развитие физических</a:t>
            </a:r>
            <a:r>
              <a:rPr lang="ru-RU" dirty="0" smtClean="0">
                <a:latin typeface="Times New Roman" pitchFamily="18" charset="0"/>
                <a:cs typeface="Times New Roman" pitchFamily="18" charset="0"/>
              </a:rPr>
              <a:t>, интеллектуальных</a:t>
            </a:r>
            <a:r>
              <a:rPr lang="ru-RU" dirty="0">
                <a:latin typeface="Times New Roman" pitchFamily="18" charset="0"/>
                <a:cs typeface="Times New Roman" pitchFamily="18" charset="0"/>
              </a:rPr>
              <a:t>, нравственных, эстетических и личностных </a:t>
            </a:r>
            <a:r>
              <a:rPr lang="ru-RU" dirty="0" smtClean="0">
                <a:latin typeface="Times New Roman" pitchFamily="18" charset="0"/>
                <a:cs typeface="Times New Roman" pitchFamily="18" charset="0"/>
              </a:rPr>
              <a:t>качеств у детей старшего дошкольного возраста (5 – 6 лет), </a:t>
            </a:r>
            <a:r>
              <a:rPr lang="ru-RU" dirty="0">
                <a:latin typeface="Times New Roman" pitchFamily="18" charset="0"/>
                <a:cs typeface="Times New Roman" pitchFamily="18" charset="0"/>
              </a:rPr>
              <a:t>формирование предпосылок учебной деятельности, сохранение и укрепление здоровья детей дошкольного возраста. Цели Программы достигаются через решение задач п. 1.6. ФГОС ДО, п. 1.1.1 ФОП ДО.</a:t>
            </a:r>
          </a:p>
          <a:p>
            <a:r>
              <a:rPr lang="ru-RU" dirty="0">
                <a:latin typeface="Times New Roman" pitchFamily="18" charset="0"/>
                <a:cs typeface="Times New Roman" pitchFamily="18" charset="0"/>
              </a:rPr>
              <a:t>	</a:t>
            </a:r>
          </a:p>
        </p:txBody>
      </p:sp>
    </p:spTree>
    <p:extLst>
      <p:ext uri="{BB962C8B-B14F-4D97-AF65-F5344CB8AC3E}">
        <p14:creationId xmlns:p14="http://schemas.microsoft.com/office/powerpoint/2010/main" val="187980002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86910" y="-9486"/>
            <a:ext cx="9381090" cy="702182"/>
          </a:xfrm>
        </p:spPr>
        <p:txBody>
          <a:bodyPr>
            <a:normAutofit/>
          </a:bodyPr>
          <a:lstStyle/>
          <a:p>
            <a:pPr algn="ctr"/>
            <a:r>
              <a:rPr lang="ru-RU" altLang="ru-RU" sz="1400" b="1" smtClean="0">
                <a:solidFill>
                  <a:schemeClr val="tx1"/>
                </a:solidFill>
                <a:latin typeface="Times New Roman" pitchFamily="18" charset="0"/>
                <a:cs typeface="Times New Roman" pitchFamily="18" charset="0"/>
              </a:rPr>
              <a:t/>
            </a:r>
            <a:br>
              <a:rPr lang="ru-RU" altLang="ru-RU" sz="1400" b="1" smtClean="0">
                <a:solidFill>
                  <a:schemeClr val="tx1"/>
                </a:solidFill>
                <a:latin typeface="Times New Roman" pitchFamily="18" charset="0"/>
                <a:cs typeface="Times New Roman" pitchFamily="18" charset="0"/>
              </a:rPr>
            </a:br>
            <a:r>
              <a:rPr lang="ru-RU" altLang="ru-RU" sz="2000" b="1" smtClean="0">
                <a:solidFill>
                  <a:schemeClr val="tx1"/>
                </a:solidFill>
                <a:latin typeface="Times New Roman" pitchFamily="18" charset="0"/>
                <a:cs typeface="Times New Roman" pitchFamily="18" charset="0"/>
              </a:rPr>
              <a:t>Рабочая программа включает </a:t>
            </a:r>
            <a:r>
              <a:rPr lang="ru-RU" altLang="ru-RU" sz="2000" b="1">
                <a:solidFill>
                  <a:schemeClr val="tx1"/>
                </a:solidFill>
                <a:latin typeface="Times New Roman" pitchFamily="18" charset="0"/>
                <a:cs typeface="Times New Roman" pitchFamily="18" charset="0"/>
              </a:rPr>
              <a:t>три основных раздела</a:t>
            </a:r>
            <a:endParaRPr lang="en-US" altLang="ru-RU" sz="2000">
              <a:solidFill>
                <a:schemeClr val="tx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143673" y="-42349"/>
            <a:ext cx="5948655" cy="400110"/>
          </a:xfrm>
          <a:prstGeom prst="rect">
            <a:avLst/>
          </a:prstGeom>
          <a:noFill/>
        </p:spPr>
        <p:txBody>
          <a:bodyPr wrap="square" rtlCol="0">
            <a:spAutoFit/>
          </a:bodyPr>
          <a:lstStyle/>
          <a:p>
            <a:pPr algn="ctr"/>
            <a:r>
              <a:rPr lang="ru-RU" sz="2000" b="1">
                <a:latin typeface="Times New Roman" pitchFamily="18" charset="0"/>
                <a:cs typeface="Times New Roman" pitchFamily="18" charset="0"/>
              </a:rPr>
              <a:t>РАЗДЕЛЫ ПРОГРАММЫ</a:t>
            </a:r>
          </a:p>
        </p:txBody>
      </p:sp>
      <p:graphicFrame>
        <p:nvGraphicFramePr>
          <p:cNvPr id="7" name="Таблица 6"/>
          <p:cNvGraphicFramePr>
            <a:graphicFrameLocks noGrp="1"/>
          </p:cNvGraphicFramePr>
          <p:nvPr>
            <p:extLst>
              <p:ext uri="{D42A27DB-BD31-4B8C-83A1-F6EECF244321}">
                <p14:modId xmlns:p14="http://schemas.microsoft.com/office/powerpoint/2010/main" val="3248108640"/>
              </p:ext>
            </p:extLst>
          </p:nvPr>
        </p:nvGraphicFramePr>
        <p:xfrm>
          <a:off x="560832" y="655663"/>
          <a:ext cx="11009376" cy="5437633"/>
        </p:xfrm>
        <a:graphic>
          <a:graphicData uri="http://schemas.openxmlformats.org/drawingml/2006/table">
            <a:tbl>
              <a:tblPr firstRow="1" bandRow="1">
                <a:tableStyleId>{5C22544A-7EE6-4342-B048-85BDC9FD1C3A}</a:tableStyleId>
              </a:tblPr>
              <a:tblGrid>
                <a:gridCol w="2585345">
                  <a:extLst>
                    <a:ext uri="{9D8B030D-6E8A-4147-A177-3AD203B41FA5}">
                      <a16:colId xmlns:a16="http://schemas.microsoft.com/office/drawing/2014/main" xmlns="" val="20000"/>
                    </a:ext>
                  </a:extLst>
                </a:gridCol>
                <a:gridCol w="5867060">
                  <a:extLst>
                    <a:ext uri="{9D8B030D-6E8A-4147-A177-3AD203B41FA5}">
                      <a16:colId xmlns:a16="http://schemas.microsoft.com/office/drawing/2014/main" xmlns="" val="20001"/>
                    </a:ext>
                  </a:extLst>
                </a:gridCol>
                <a:gridCol w="2556971">
                  <a:extLst>
                    <a:ext uri="{9D8B030D-6E8A-4147-A177-3AD203B41FA5}">
                      <a16:colId xmlns:a16="http://schemas.microsoft.com/office/drawing/2014/main" xmlns="" val="20002"/>
                    </a:ext>
                  </a:extLst>
                </a:gridCol>
              </a:tblGrid>
              <a:tr h="435581">
                <a:tc>
                  <a:txBody>
                    <a:bodyPr/>
                    <a:lstStyle/>
                    <a:p>
                      <a:pPr algn="ctr"/>
                      <a:r>
                        <a:rPr lang="ru-RU" sz="1600" smtClean="0">
                          <a:solidFill>
                            <a:schemeClr val="tx1"/>
                          </a:solidFill>
                          <a:latin typeface="Times New Roman" pitchFamily="18" charset="0"/>
                          <a:cs typeface="Times New Roman" pitchFamily="18" charset="0"/>
                        </a:rPr>
                        <a:t>1. Целевой</a:t>
                      </a:r>
                      <a:endParaRPr lang="ru-RU" sz="1600">
                        <a:solidFill>
                          <a:schemeClr val="tx1"/>
                        </a:solidFill>
                        <a:latin typeface="Times New Roman" pitchFamily="18" charset="0"/>
                        <a:cs typeface="Times New Roman" pitchFamily="18" charset="0"/>
                      </a:endParaRPr>
                    </a:p>
                  </a:txBody>
                  <a:tcPr/>
                </a:tc>
                <a:tc>
                  <a:txBody>
                    <a:bodyPr/>
                    <a:lstStyle/>
                    <a:p>
                      <a:pPr algn="ctr"/>
                      <a:r>
                        <a:rPr lang="ru-RU" sz="1600" smtClean="0">
                          <a:solidFill>
                            <a:schemeClr val="tx1"/>
                          </a:solidFill>
                          <a:latin typeface="Times New Roman" pitchFamily="18" charset="0"/>
                          <a:cs typeface="Times New Roman" pitchFamily="18" charset="0"/>
                        </a:rPr>
                        <a:t>2. Содержательный</a:t>
                      </a:r>
                      <a:endParaRPr lang="ru-RU" sz="160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400" smtClean="0">
                          <a:solidFill>
                            <a:schemeClr val="tx1"/>
                          </a:solidFill>
                        </a:rPr>
                        <a:t>3. Организационный</a:t>
                      </a:r>
                      <a:endParaRPr lang="ru-RU" sz="1400">
                        <a:solidFill>
                          <a:schemeClr val="tx1"/>
                        </a:solidFill>
                      </a:endParaRPr>
                    </a:p>
                  </a:txBody>
                  <a:tcPr/>
                </a:tc>
                <a:extLst>
                  <a:ext uri="{0D108BD9-81ED-4DB2-BD59-A6C34878D82A}">
                    <a16:rowId xmlns:a16="http://schemas.microsoft.com/office/drawing/2014/main" xmlns="" val="10000"/>
                  </a:ext>
                </a:extLst>
              </a:tr>
              <a:tr h="5002052">
                <a:tc>
                  <a:txBody>
                    <a:bodyPr/>
                    <a:lstStyle/>
                    <a:p>
                      <a:pPr algn="just"/>
                      <a:r>
                        <a:rPr lang="ru-RU" sz="12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цели Программы, </a:t>
                      </a:r>
                    </a:p>
                    <a:p>
                      <a:r>
                        <a:rPr lang="ru-RU" sz="1400" kern="1200" dirty="0" smtClean="0">
                          <a:solidFill>
                            <a:schemeClr val="dk1"/>
                          </a:solidFill>
                          <a:effectLst/>
                          <a:latin typeface="Times New Roman" pitchFamily="18" charset="0"/>
                          <a:ea typeface="+mn-ea"/>
                          <a:cs typeface="Times New Roman" pitchFamily="18" charset="0"/>
                        </a:rPr>
                        <a:t>- задачи Программы, </a:t>
                      </a:r>
                    </a:p>
                    <a:p>
                      <a:r>
                        <a:rPr lang="ru-RU" sz="1400" kern="1200" dirty="0" smtClean="0">
                          <a:solidFill>
                            <a:schemeClr val="dk1"/>
                          </a:solidFill>
                          <a:effectLst/>
                          <a:latin typeface="Times New Roman" pitchFamily="18" charset="0"/>
                          <a:ea typeface="+mn-ea"/>
                          <a:cs typeface="Times New Roman" pitchFamily="18" charset="0"/>
                        </a:rPr>
                        <a:t>- принципы и подходы к формированию Программы; </a:t>
                      </a:r>
                    </a:p>
                    <a:p>
                      <a:r>
                        <a:rPr lang="ru-RU" sz="1400" kern="1200" dirty="0" smtClean="0">
                          <a:solidFill>
                            <a:schemeClr val="dk1"/>
                          </a:solidFill>
                          <a:effectLst/>
                          <a:latin typeface="Times New Roman" pitchFamily="18" charset="0"/>
                          <a:ea typeface="+mn-ea"/>
                          <a:cs typeface="Times New Roman" pitchFamily="18" charset="0"/>
                        </a:rPr>
                        <a:t>- планируемые результаты освоения Программы в старшем дошкольном возрасте (5-6 лет);</a:t>
                      </a:r>
                    </a:p>
                    <a:p>
                      <a:r>
                        <a:rPr lang="ru-RU" sz="1400" kern="1200" dirty="0" smtClean="0">
                          <a:solidFill>
                            <a:schemeClr val="dk1"/>
                          </a:solidFill>
                          <a:effectLst/>
                          <a:latin typeface="Times New Roman" pitchFamily="18" charset="0"/>
                          <a:ea typeface="+mn-ea"/>
                          <a:cs typeface="Times New Roman" pitchFamily="18" charset="0"/>
                        </a:rPr>
                        <a:t>- характеристики особенностей развития детей старшего дошкольного возраста (5-6 </a:t>
                      </a:r>
                      <a:r>
                        <a:rPr lang="ru-RU" sz="1400" kern="1200" baseline="0" dirty="0" smtClean="0">
                          <a:solidFill>
                            <a:schemeClr val="dk1"/>
                          </a:solidFill>
                          <a:effectLst/>
                          <a:latin typeface="Times New Roman" pitchFamily="18" charset="0"/>
                          <a:ea typeface="+mn-ea"/>
                          <a:cs typeface="Times New Roman" pitchFamily="18" charset="0"/>
                        </a:rPr>
                        <a:t>лет</a:t>
                      </a:r>
                      <a:r>
                        <a:rPr lang="ru-RU" sz="1400" kern="1200" dirty="0" smtClean="0">
                          <a:solidFill>
                            <a:schemeClr val="dk1"/>
                          </a:solidFill>
                          <a:effectLst/>
                          <a:latin typeface="Times New Roman" pitchFamily="18" charset="0"/>
                          <a:ea typeface="+mn-ea"/>
                          <a:cs typeface="Times New Roman" pitchFamily="18" charset="0"/>
                        </a:rPr>
                        <a:t>), подходы к педагогической диагностике планируемых результатов.</a:t>
                      </a:r>
                    </a:p>
                    <a:p>
                      <a:pPr algn="just"/>
                      <a:endParaRPr lang="ru-RU" sz="1200" dirty="0"/>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4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задач и содержания образовательной деятельности по каждой из образовательных областей для возрастной старшей группы (5-6 лет) обучающихся (социально-коммуникативное, познавательное, речевое, художественно-эстетическое, физическое развитие) в соответствии с федеральной программой и с учетом используемых методических пособий, обеспечивающих реализацию данного содержания;</a:t>
                      </a:r>
                    </a:p>
                    <a:p>
                      <a:r>
                        <a:rPr lang="ru-RU" sz="1400" kern="1200" dirty="0" smtClean="0">
                          <a:solidFill>
                            <a:schemeClr val="dk1"/>
                          </a:solidFill>
                          <a:effectLst/>
                          <a:latin typeface="Times New Roman" pitchFamily="18" charset="0"/>
                          <a:ea typeface="+mn-ea"/>
                          <a:cs typeface="Times New Roman" pitchFamily="18" charset="0"/>
                        </a:rPr>
                        <a:t>- вариативных форм, способов, методов и средств реализации Федеральной программы с учетом возрастных и индивидуальных особенностей воспитанников, специфики их образовательных потребностей и интересов; </a:t>
                      </a:r>
                    </a:p>
                    <a:p>
                      <a:r>
                        <a:rPr lang="ru-RU" sz="1400" kern="1200" dirty="0" smtClean="0">
                          <a:solidFill>
                            <a:schemeClr val="dk1"/>
                          </a:solidFill>
                          <a:effectLst/>
                          <a:latin typeface="Times New Roman" pitchFamily="18" charset="0"/>
                          <a:ea typeface="+mn-ea"/>
                          <a:cs typeface="Times New Roman" pitchFamily="18" charset="0"/>
                        </a:rPr>
                        <a:t>- особенностей образовательной деятельности разных видов и культурных практик;</a:t>
                      </a:r>
                    </a:p>
                    <a:p>
                      <a:r>
                        <a:rPr lang="ru-RU" sz="1400" kern="1200" dirty="0" smtClean="0">
                          <a:solidFill>
                            <a:schemeClr val="dk1"/>
                          </a:solidFill>
                          <a:effectLst/>
                          <a:latin typeface="Times New Roman" pitchFamily="18" charset="0"/>
                          <a:ea typeface="+mn-ea"/>
                          <a:cs typeface="Times New Roman" pitchFamily="18" charset="0"/>
                        </a:rPr>
                        <a:t>- способов поддержки детской инициативы; </a:t>
                      </a:r>
                    </a:p>
                    <a:p>
                      <a:r>
                        <a:rPr lang="ru-RU" sz="1400" kern="1200" dirty="0" smtClean="0">
                          <a:solidFill>
                            <a:schemeClr val="dk1"/>
                          </a:solidFill>
                          <a:effectLst/>
                          <a:latin typeface="Times New Roman" pitchFamily="18" charset="0"/>
                          <a:ea typeface="+mn-ea"/>
                          <a:cs typeface="Times New Roman" pitchFamily="18" charset="0"/>
                        </a:rPr>
                        <a:t>- особенностей взаимодействия педагогического коллектива с семьями обучающихся; </a:t>
                      </a:r>
                    </a:p>
                    <a:p>
                      <a:r>
                        <a:rPr lang="ru-RU" sz="1400" kern="1200" dirty="0" smtClean="0">
                          <a:solidFill>
                            <a:schemeClr val="dk1"/>
                          </a:solidFill>
                          <a:effectLst/>
                          <a:latin typeface="Times New Roman" pitchFamily="18" charset="0"/>
                          <a:ea typeface="+mn-ea"/>
                          <a:cs typeface="Times New Roman" pitchFamily="18" charset="0"/>
                        </a:rPr>
                        <a:t>- образовательной деятельности по профессиональной коррекции нарушений развития детей.</a:t>
                      </a:r>
                    </a:p>
                    <a:p>
                      <a:r>
                        <a:rPr kumimoji="0" lang="ru-RU" sz="1400" b="1" kern="1200" dirty="0" smtClean="0">
                          <a:solidFill>
                            <a:schemeClr val="dk1"/>
                          </a:solidFill>
                          <a:effectLst/>
                          <a:latin typeface="Times New Roman" pitchFamily="18" charset="0"/>
                          <a:ea typeface="+mn-ea"/>
                          <a:cs typeface="Times New Roman" pitchFamily="18" charset="0"/>
                        </a:rPr>
                        <a:t>Содержательный раздел включает рабочую программу воспитания</a:t>
                      </a:r>
                      <a:r>
                        <a:rPr kumimoji="0" lang="ru-RU" sz="1400" kern="1200" dirty="0" smtClean="0">
                          <a:solidFill>
                            <a:schemeClr val="dk1"/>
                          </a:solidFill>
                          <a:effectLst/>
                          <a:latin typeface="Times New Roman" pitchFamily="18" charset="0"/>
                          <a:ea typeface="+mn-ea"/>
                          <a:cs typeface="Times New Roman" pitchFamily="18" charset="0"/>
                        </a:rPr>
                        <a:t>, которая раскрывает задачи и направления воспитательной работы, предусматривает приобщение детей к российским традиционным духовным ценностям, включая культурные ценности своей этнической группы, правилам и нормам поведения в российском обществе.</a:t>
                      </a:r>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3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психолого-педагогических и кадровых условий реализации Программы; </a:t>
                      </a:r>
                    </a:p>
                    <a:p>
                      <a:r>
                        <a:rPr lang="ru-RU" sz="1400" kern="1200" dirty="0" smtClean="0">
                          <a:solidFill>
                            <a:schemeClr val="dk1"/>
                          </a:solidFill>
                          <a:effectLst/>
                          <a:latin typeface="Times New Roman" pitchFamily="18" charset="0"/>
                          <a:ea typeface="+mn-ea"/>
                          <a:cs typeface="Times New Roman" pitchFamily="18" charset="0"/>
                        </a:rPr>
                        <a:t>- организации развивающей предметно-пространственной среды (далее – РППС); </a:t>
                      </a:r>
                    </a:p>
                    <a:p>
                      <a:r>
                        <a:rPr lang="ru-RU" sz="1400" kern="1200" dirty="0" smtClean="0">
                          <a:solidFill>
                            <a:schemeClr val="dk1"/>
                          </a:solidFill>
                          <a:effectLst/>
                          <a:latin typeface="Times New Roman" pitchFamily="18" charset="0"/>
                          <a:ea typeface="+mn-ea"/>
                          <a:cs typeface="Times New Roman" pitchFamily="18" charset="0"/>
                        </a:rPr>
                        <a:t>- материально-техническое обеспечение Программы;</a:t>
                      </a:r>
                    </a:p>
                    <a:p>
                      <a:r>
                        <a:rPr lang="ru-RU" sz="1400" kern="1200" dirty="0" smtClean="0">
                          <a:solidFill>
                            <a:schemeClr val="dk1"/>
                          </a:solidFill>
                          <a:effectLst/>
                          <a:latin typeface="Times New Roman" pitchFamily="18" charset="0"/>
                          <a:ea typeface="+mn-ea"/>
                          <a:cs typeface="Times New Roman" pitchFamily="18" charset="0"/>
                        </a:rPr>
                        <a:t>- обеспеченность методическими материалами и средствами обучения и воспитания.</a:t>
                      </a:r>
                    </a:p>
                    <a:p>
                      <a:r>
                        <a:rPr lang="ru-RU" sz="1400" kern="1200" dirty="0" smtClean="0">
                          <a:solidFill>
                            <a:schemeClr val="dk1"/>
                          </a:solidFill>
                          <a:effectLst/>
                          <a:latin typeface="Times New Roman" pitchFamily="18" charset="0"/>
                          <a:ea typeface="+mn-ea"/>
                          <a:cs typeface="Times New Roman" pitchFamily="18" charset="0"/>
                        </a:rPr>
                        <a:t>В разделе представлен режим и распорядок дня для детей старшего дошкольного возраста (5-6 </a:t>
                      </a:r>
                      <a:r>
                        <a:rPr lang="ru-RU" sz="1400" kern="1200" baseline="0" dirty="0" smtClean="0">
                          <a:solidFill>
                            <a:schemeClr val="dk1"/>
                          </a:solidFill>
                          <a:effectLst/>
                          <a:latin typeface="Times New Roman" pitchFamily="18" charset="0"/>
                          <a:ea typeface="+mn-ea"/>
                          <a:cs typeface="Times New Roman" pitchFamily="18" charset="0"/>
                        </a:rPr>
                        <a:t>лет</a:t>
                      </a:r>
                      <a:r>
                        <a:rPr lang="ru-RU" sz="1400" kern="1200" dirty="0" smtClean="0">
                          <a:solidFill>
                            <a:schemeClr val="dk1"/>
                          </a:solidFill>
                          <a:effectLst/>
                          <a:latin typeface="Times New Roman" pitchFamily="18" charset="0"/>
                          <a:ea typeface="+mn-ea"/>
                          <a:cs typeface="Times New Roman" pitchFamily="18" charset="0"/>
                        </a:rPr>
                        <a:t>), а также календарный план воспитательной работы.</a:t>
                      </a:r>
                    </a:p>
                  </a:txBody>
                  <a:tcPr/>
                </a:tc>
                <a:extLst>
                  <a:ext uri="{0D108BD9-81ED-4DB2-BD59-A6C34878D82A}">
                    <a16:rowId xmlns:a16="http://schemas.microsoft.com/office/drawing/2014/main" xmlns="" val="10001"/>
                  </a:ext>
                </a:extLst>
              </a:tr>
            </a:tbl>
          </a:graphicData>
        </a:graphic>
      </p:graphicFrame>
      <p:sp>
        <p:nvSpPr>
          <p:cNvPr id="9" name="Овал 8"/>
          <p:cNvSpPr/>
          <p:nvPr/>
        </p:nvSpPr>
        <p:spPr>
          <a:xfrm>
            <a:off x="9768408" y="6093296"/>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latin typeface="Times New Roman" pitchFamily="18" charset="0"/>
                <a:cs typeface="Times New Roman" pitchFamily="18" charset="0"/>
              </a:rPr>
              <a:t>7.</a:t>
            </a:r>
            <a:endParaRPr lang="ru-RU" b="1">
              <a:latin typeface="Times New Roman" pitchFamily="18" charset="0"/>
              <a:cs typeface="Times New Roman" pitchFamily="18" charset="0"/>
            </a:endParaRPr>
          </a:p>
        </p:txBody>
      </p:sp>
    </p:spTree>
    <p:extLst>
      <p:ext uri="{BB962C8B-B14F-4D97-AF65-F5344CB8AC3E}">
        <p14:creationId xmlns:p14="http://schemas.microsoft.com/office/powerpoint/2010/main" val="699766111"/>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6176" y="183336"/>
            <a:ext cx="10972800" cy="6498702"/>
          </a:xfrm>
          <a:prstGeom prst="rect">
            <a:avLst/>
          </a:prstGeom>
        </p:spPr>
        <p:txBody>
          <a:bodyPr wrap="square">
            <a:spAutoFit/>
          </a:bodyPr>
          <a:lstStyle/>
          <a:p>
            <a:pPr marL="18415"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r>
              <a:rPr lang="ru-RU" b="1" dirty="0" smtClean="0">
                <a:latin typeface="Times New Roman" pitchFamily="18" charset="0"/>
                <a:ea typeface="Calibri" panose="020F0502020204030204" pitchFamily="34" charset="0"/>
                <a:cs typeface="Times New Roman" pitchFamily="18" charset="0"/>
              </a:rPr>
              <a:t>ЗНАЧИМЫЕ ХАРАКТЕРИСТИКИ ДЛЯ  РАЗРАБОТКИ И РЕАЛИЗАЦИИ ПРОГРАММЫ                	</a:t>
            </a:r>
            <a:r>
              <a:rPr lang="ru-RU" sz="1400" b="1" dirty="0" smtClean="0">
                <a:latin typeface="Times New Roman" pitchFamily="18" charset="0"/>
                <a:ea typeface="Times New Roman" panose="02020603050405020304" pitchFamily="18" charset="0"/>
                <a:cs typeface="Times New Roman" pitchFamily="18" charset="0"/>
              </a:rPr>
              <a:t>Основные </a:t>
            </a:r>
            <a:r>
              <a:rPr lang="ru-RU" sz="1400" b="1" dirty="0">
                <a:latin typeface="Times New Roman" pitchFamily="18" charset="0"/>
                <a:ea typeface="Times New Roman" panose="02020603050405020304" pitchFamily="18" charset="0"/>
                <a:cs typeface="Times New Roman" pitchFamily="18" charset="0"/>
              </a:rPr>
              <a:t>участники реализации Программы: </a:t>
            </a:r>
            <a:r>
              <a:rPr lang="ru-RU" sz="1400" dirty="0">
                <a:latin typeface="Times New Roman" pitchFamily="18" charset="0"/>
                <a:ea typeface="Times New Roman" panose="02020603050405020304" pitchFamily="18" charset="0"/>
                <a:cs typeface="Times New Roman" pitchFamily="18" charset="0"/>
              </a:rPr>
              <a:t>педагог </a:t>
            </a:r>
            <a:r>
              <a:rPr lang="ru-RU" sz="1400" dirty="0" smtClean="0">
                <a:latin typeface="Times New Roman" pitchFamily="18" charset="0"/>
                <a:ea typeface="Times New Roman" panose="02020603050405020304" pitchFamily="18" charset="0"/>
                <a:cs typeface="Times New Roman" pitchFamily="18" charset="0"/>
              </a:rPr>
              <a:t>и </a:t>
            </a:r>
            <a:r>
              <a:rPr lang="ru-RU" sz="1400" dirty="0">
                <a:latin typeface="Times New Roman" pitchFamily="18" charset="0"/>
                <a:ea typeface="Times New Roman" panose="02020603050405020304" pitchFamily="18" charset="0"/>
                <a:cs typeface="Times New Roman" pitchFamily="18" charset="0"/>
              </a:rPr>
              <a:t>обучающиеся, родители (законные представители) – группа </a:t>
            </a:r>
            <a:r>
              <a:rPr lang="ru-RU" sz="1400" dirty="0" smtClean="0">
                <a:latin typeface="Times New Roman" pitchFamily="18" charset="0"/>
                <a:ea typeface="Times New Roman" panose="02020603050405020304" pitchFamily="18" charset="0"/>
                <a:cs typeface="Times New Roman" pitchFamily="18" charset="0"/>
              </a:rPr>
              <a:t>старшая</a:t>
            </a:r>
            <a:endParaRPr lang="ru-RU" sz="1400" dirty="0">
              <a:latin typeface="Times New Roman" pitchFamily="18" charset="0"/>
              <a:ea typeface="Calibri" panose="020F0502020204030204" pitchFamily="34" charset="0"/>
              <a:cs typeface="Times New Roman" pitchFamily="18" charset="0"/>
            </a:endParaRPr>
          </a:p>
          <a:p>
            <a:pPr indent="304800"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Социальными заказчиками реализации Программы </a:t>
            </a:r>
            <a:r>
              <a:rPr lang="ru-RU" sz="1400" dirty="0">
                <a:latin typeface="Times New Roman" pitchFamily="18" charset="0"/>
                <a:ea typeface="Times New Roman" panose="02020603050405020304" pitchFamily="18" charset="0"/>
                <a:cs typeface="Times New Roman" pitchFamily="18" charset="0"/>
              </a:rPr>
              <a:t>как комплекса образовательных услуг выступают, в первую очередь, родители (законные представители) обучающихся, как гаранты реализации прав ребенка на уход, присмотр и оздоровление, воспитание и обучение.</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Особенности разработки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50215" algn="l"/>
              </a:tabLst>
            </a:pPr>
            <a:r>
              <a:rPr lang="ru-RU" sz="1400" spc="-5" dirty="0">
                <a:latin typeface="Times New Roman" pitchFamily="18" charset="0"/>
                <a:ea typeface="Times New Roman" panose="02020603050405020304" pitchFamily="18" charset="0"/>
                <a:cs typeface="Times New Roman" pitchFamily="18" charset="0"/>
              </a:rPr>
              <a:t>- условия, созданные в ДОО для реализации целей и задач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spc="-5" dirty="0">
                <a:latin typeface="Times New Roman" pitchFamily="18" charset="0"/>
                <a:ea typeface="Times New Roman" panose="02020603050405020304" pitchFamily="18" charset="0"/>
                <a:cs typeface="Times New Roman" pitchFamily="18" charset="0"/>
              </a:rPr>
              <a:t>- социальный заказ </a:t>
            </a:r>
            <a:r>
              <a:rPr lang="ru-RU" sz="1400" dirty="0">
                <a:latin typeface="Times New Roman" pitchFamily="18" charset="0"/>
                <a:ea typeface="Times New Roman" panose="02020603050405020304" pitchFamily="18" charset="0"/>
                <a:cs typeface="Times New Roman" pitchFamily="18" charset="0"/>
              </a:rPr>
              <a:t>родителей (законных представителей);</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детский контингент;</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кадровый состав педагогических работников;</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tabLst>
                <a:tab pos="405765" algn="l"/>
                <a:tab pos="450215" algn="l"/>
                <a:tab pos="2468880" algn="l"/>
                <a:tab pos="3522980" algn="l"/>
                <a:tab pos="3864610" algn="l"/>
                <a:tab pos="4895215" algn="l"/>
                <a:tab pos="6089650" algn="l"/>
              </a:tabLst>
            </a:pPr>
            <a:r>
              <a:rPr lang="ru-RU" sz="1400" dirty="0">
                <a:latin typeface="Times New Roman" pitchFamily="18" charset="0"/>
                <a:ea typeface="Times New Roman" panose="02020603050405020304" pitchFamily="18" charset="0"/>
                <a:cs typeface="Times New Roman" pitchFamily="18" charset="0"/>
              </a:rPr>
              <a:t>- культурно-образовательные особенности МДОУ «Оршинский детский сад»</a:t>
            </a:r>
            <a:r>
              <a:rPr lang="ru-RU" sz="1400" spc="-285" dirty="0">
                <a:latin typeface="Times New Roman" pitchFamily="18" charset="0"/>
                <a:ea typeface="Times New Roman" panose="02020603050405020304" pitchFamily="18" charset="0"/>
                <a:cs typeface="Times New Roman" pitchFamily="18" charset="0"/>
              </a:rPr>
              <a:t>     </a:t>
            </a:r>
            <a:r>
              <a:rPr lang="ru-RU" sz="1400" dirty="0">
                <a:latin typeface="Times New Roman" pitchFamily="18" charset="0"/>
                <a:ea typeface="Times New Roman" panose="02020603050405020304" pitchFamily="18" charset="0"/>
                <a:cs typeface="Times New Roman" pitchFamily="18" charset="0"/>
              </a:rPr>
              <a:t>климатические особенности;</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5765" algn="l"/>
                <a:tab pos="450215" algn="l"/>
              </a:tabLst>
            </a:pPr>
            <a:r>
              <a:rPr lang="ru-RU" sz="1400" dirty="0">
                <a:latin typeface="Times New Roman" pitchFamily="18" charset="0"/>
                <a:ea typeface="Times New Roman" panose="02020603050405020304" pitchFamily="18" charset="0"/>
                <a:cs typeface="Times New Roman" pitchFamily="18" charset="0"/>
              </a:rPr>
              <a:t>- взаимодействие с социумом.</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b="1" dirty="0">
                <a:latin typeface="Times New Roman" pitchFamily="18" charset="0"/>
                <a:ea typeface="Times New Roman" panose="02020603050405020304" pitchFamily="18" charset="0"/>
                <a:cs typeface="Times New Roman" pitchFamily="18" charset="0"/>
              </a:rPr>
              <a:t>Специфика национальных, социокультурных и иных условий, в которых осуществляется образовательная деятельность:</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Национально-культурные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приобщение детей к российским традиционным духовным ценностям;</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правила и нормы поведения в российском обществе;</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культурные ценности своей этнической группы.</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Климатические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лесная зона смешанного типа, болотистая местность, залежи торфа;</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умеренный, прохладный климат.</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Социально-демографические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повышенная миграционная активность;</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повышение рождаемости, увеличение количества многодетных семей.</a:t>
            </a:r>
            <a:endParaRPr lang="ru-RU" sz="1400" dirty="0">
              <a:latin typeface="Times New Roman" pitchFamily="18" charset="0"/>
              <a:ea typeface="Calibri" panose="020F0502020204030204" pitchFamily="34" charset="0"/>
              <a:cs typeface="Times New Roman" pitchFamily="18" charset="0"/>
            </a:endParaRPr>
          </a:p>
          <a:p>
            <a:pPr marR="135890"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Программа является основой для преемственности уровней дошкольного и начального общего образования.</a:t>
            </a:r>
            <a:endParaRPr lang="ru-RU" sz="1400" dirty="0">
              <a:latin typeface="Times New Roman" pitchFamily="18" charset="0"/>
              <a:ea typeface="Calibri" panose="020F0502020204030204" pitchFamily="34" charset="0"/>
              <a:cs typeface="Times New Roman" pitchFamily="18" charset="0"/>
            </a:endParaRPr>
          </a:p>
          <a:p>
            <a:pPr marL="180340" indent="448310"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964765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829780" y="-253445"/>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НАПРАВЛЕНИЯ ВАРИАТИВНОЙ ЧАСТИ ПРОГРАММЫ</a:t>
            </a:r>
          </a:p>
        </p:txBody>
      </p:sp>
      <p:sp>
        <p:nvSpPr>
          <p:cNvPr id="24580" name="Rectangle 4"/>
          <p:cNvSpPr>
            <a:spLocks noChangeArrowheads="1"/>
          </p:cNvSpPr>
          <p:nvPr/>
        </p:nvSpPr>
        <p:spPr bwMode="auto">
          <a:xfrm>
            <a:off x="2010875" y="980728"/>
            <a:ext cx="4000528" cy="2071702"/>
          </a:xfrm>
          <a:prstGeom prst="rect">
            <a:avLst/>
          </a:prstGeom>
          <a:solidFill>
            <a:srgbClr val="99CCFF"/>
          </a:solidFill>
          <a:ln w="9525">
            <a:solidFill>
              <a:schemeClr val="tx1"/>
            </a:solidFill>
            <a:miter lim="800000"/>
          </a:ln>
          <a:effectLst/>
        </p:spPr>
        <p:txBody>
          <a:bodyPr wrap="none" anchor="ctr"/>
          <a:lstStyle/>
          <a:p>
            <a:pPr marL="457200" indent="-457200">
              <a:buAutoNum type="arabicPeriod"/>
            </a:pPr>
            <a:r>
              <a:rPr lang="ru-RU" sz="2400" b="1"/>
              <a:t>Региональный </a:t>
            </a:r>
          </a:p>
          <a:p>
            <a:r>
              <a:rPr lang="ru-RU" sz="2400" b="1"/>
              <a:t>компонент </a:t>
            </a:r>
          </a:p>
          <a:p>
            <a:r>
              <a:rPr lang="ru-RU" sz="2400" b="1"/>
              <a:t>программы</a:t>
            </a:r>
          </a:p>
        </p:txBody>
      </p:sp>
      <p:sp>
        <p:nvSpPr>
          <p:cNvPr id="24585" name="Rectangle 9"/>
          <p:cNvSpPr>
            <a:spLocks noChangeArrowheads="1"/>
          </p:cNvSpPr>
          <p:nvPr/>
        </p:nvSpPr>
        <p:spPr bwMode="auto">
          <a:xfrm>
            <a:off x="6312024" y="980728"/>
            <a:ext cx="3787924" cy="2071702"/>
          </a:xfrm>
          <a:prstGeom prst="rect">
            <a:avLst/>
          </a:prstGeom>
          <a:solidFill>
            <a:srgbClr val="99CCFF"/>
          </a:solidFill>
          <a:ln w="9525">
            <a:solidFill>
              <a:schemeClr val="tx1"/>
            </a:solidFill>
            <a:miter lim="800000"/>
          </a:ln>
          <a:effectLst/>
        </p:spPr>
        <p:txBody>
          <a:bodyPr wrap="none" anchor="ctr"/>
          <a:lstStyle/>
          <a:p>
            <a:r>
              <a:rPr lang="ru-RU" sz="2400" b="1"/>
              <a:t> 2. Освоение новых </a:t>
            </a:r>
          </a:p>
          <a:p>
            <a:r>
              <a:rPr lang="ru-RU" sz="2400" b="1"/>
              <a:t>образовательных </a:t>
            </a:r>
          </a:p>
          <a:p>
            <a:r>
              <a:rPr lang="ru-RU" sz="2400" b="1"/>
              <a:t>технологий</a:t>
            </a:r>
          </a:p>
        </p:txBody>
      </p:sp>
      <p:sp>
        <p:nvSpPr>
          <p:cNvPr id="24587" name="Rectangle 11"/>
          <p:cNvSpPr>
            <a:spLocks noChangeArrowheads="1"/>
          </p:cNvSpPr>
          <p:nvPr/>
        </p:nvSpPr>
        <p:spPr bwMode="auto">
          <a:xfrm>
            <a:off x="2005716" y="3212976"/>
            <a:ext cx="4000528" cy="2376264"/>
          </a:xfrm>
          <a:prstGeom prst="rect">
            <a:avLst/>
          </a:prstGeom>
          <a:solidFill>
            <a:srgbClr val="99CCFF"/>
          </a:solidFill>
          <a:ln w="9525">
            <a:solidFill>
              <a:schemeClr val="tx1"/>
            </a:solidFill>
            <a:miter lim="800000"/>
          </a:ln>
          <a:effectLst/>
        </p:spPr>
        <p:txBody>
          <a:bodyPr wrap="none" anchor="ctr"/>
          <a:lstStyle/>
          <a:p>
            <a:r>
              <a:rPr lang="ru-RU" sz="2400" b="1"/>
              <a:t>3. Реализация </a:t>
            </a:r>
          </a:p>
          <a:p>
            <a:r>
              <a:rPr lang="ru-RU" sz="2400" b="1"/>
              <a:t>парциальных программ</a:t>
            </a:r>
          </a:p>
        </p:txBody>
      </p:sp>
      <p:sp>
        <p:nvSpPr>
          <p:cNvPr id="7" name="Rectangle 11"/>
          <p:cNvSpPr>
            <a:spLocks noChangeArrowheads="1"/>
          </p:cNvSpPr>
          <p:nvPr/>
        </p:nvSpPr>
        <p:spPr bwMode="auto">
          <a:xfrm>
            <a:off x="6278860" y="3212976"/>
            <a:ext cx="3787924" cy="2376264"/>
          </a:xfrm>
          <a:prstGeom prst="rect">
            <a:avLst/>
          </a:prstGeom>
          <a:solidFill>
            <a:srgbClr val="99CCFF"/>
          </a:solidFill>
          <a:ln w="9525">
            <a:solidFill>
              <a:schemeClr val="tx1"/>
            </a:solidFill>
            <a:miter lim="800000"/>
          </a:ln>
          <a:effectLst/>
        </p:spPr>
        <p:txBody>
          <a:bodyPr wrap="none" anchor="ctr"/>
          <a:lstStyle/>
          <a:p>
            <a:r>
              <a:rPr lang="ru-RU" sz="2400" b="1"/>
              <a:t>4. Организация </a:t>
            </a:r>
          </a:p>
          <a:p>
            <a:r>
              <a:rPr lang="ru-RU" sz="2400" b="1"/>
              <a:t>кружковой </a:t>
            </a:r>
          </a:p>
          <a:p>
            <a:r>
              <a:rPr lang="ru-RU" sz="2400" b="1"/>
              <a:t>работы в рамках ООП</a:t>
            </a:r>
          </a:p>
        </p:txBody>
      </p:sp>
      <p:sp>
        <p:nvSpPr>
          <p:cNvPr id="2" name="Овал 1"/>
          <p:cNvSpPr/>
          <p:nvPr/>
        </p:nvSpPr>
        <p:spPr>
          <a:xfrm>
            <a:off x="9552384" y="5705036"/>
            <a:ext cx="766428" cy="819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19</a:t>
            </a:r>
            <a:endParaRPr lang="ru-RU"/>
          </a:p>
        </p:txBody>
      </p:sp>
    </p:spTree>
    <p:extLst>
      <p:ext uri="{BB962C8B-B14F-4D97-AF65-F5344CB8AC3E}">
        <p14:creationId xmlns:p14="http://schemas.microsoft.com/office/powerpoint/2010/main" val="1807500141"/>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33984" y="408374"/>
            <a:ext cx="11058144" cy="1143000"/>
          </a:xfrm>
        </p:spPr>
        <p:txBody>
          <a:bodyPr>
            <a:normAutofit/>
          </a:bodyPr>
          <a:lstStyle/>
          <a:p>
            <a:r>
              <a:rPr lang="ru-RU" sz="2400" b="1" dirty="0">
                <a:solidFill>
                  <a:schemeClr val="tx1"/>
                </a:solidFill>
                <a:latin typeface="Times New Roman" pitchFamily="18" charset="0"/>
                <a:cs typeface="Times New Roman" pitchFamily="18" charset="0"/>
              </a:rPr>
              <a:t>Образовательные </a:t>
            </a:r>
            <a:r>
              <a:rPr lang="ru-RU" sz="2400" b="1" dirty="0" smtClean="0">
                <a:solidFill>
                  <a:schemeClr val="tx1"/>
                </a:solidFill>
                <a:latin typeface="Times New Roman" pitchFamily="18" charset="0"/>
                <a:cs typeface="Times New Roman" pitchFamily="18" charset="0"/>
              </a:rPr>
              <a:t>области согласно </a:t>
            </a:r>
            <a:r>
              <a:rPr lang="ru-RU" sz="2400" b="1" dirty="0">
                <a:solidFill>
                  <a:schemeClr val="tx1"/>
                </a:solidFill>
                <a:latin typeface="Times New Roman" pitchFamily="18" charset="0"/>
                <a:cs typeface="Times New Roman" pitchFamily="18" charset="0"/>
              </a:rPr>
              <a:t>ФГОС </a:t>
            </a:r>
            <a:r>
              <a:rPr lang="ru-RU" sz="2400" b="1" dirty="0" smtClean="0">
                <a:solidFill>
                  <a:schemeClr val="tx1"/>
                </a:solidFill>
                <a:latin typeface="Times New Roman" pitchFamily="18" charset="0"/>
                <a:cs typeface="Times New Roman" pitchFamily="18" charset="0"/>
              </a:rPr>
              <a:t>ДО, </a:t>
            </a:r>
            <a:r>
              <a:rPr lang="ru-RU" sz="2400" b="1" dirty="0">
                <a:solidFill>
                  <a:schemeClr val="tx1"/>
                </a:solidFill>
                <a:latin typeface="Times New Roman" pitchFamily="18" charset="0"/>
                <a:cs typeface="Times New Roman" pitchFamily="18" charset="0"/>
              </a:rPr>
              <a:t>обеспечивающие разностороннее развитие детей 5</a:t>
            </a:r>
            <a:r>
              <a:rPr lang="ru-RU" sz="2400" b="1" dirty="0" smtClean="0">
                <a:solidFill>
                  <a:schemeClr val="tx1"/>
                </a:solidFill>
                <a:latin typeface="Times New Roman" pitchFamily="18" charset="0"/>
                <a:cs typeface="Times New Roman" pitchFamily="18" charset="0"/>
              </a:rPr>
              <a:t> -6 лет – возраст старший дошкольный</a:t>
            </a:r>
            <a:endParaRPr lang="ru-RU" sz="2400" b="1" dirty="0">
              <a:solidFill>
                <a:schemeClr val="tx1"/>
              </a:solidFill>
              <a:latin typeface="Times New Roman" pitchFamily="18" charset="0"/>
              <a:cs typeface="Times New Roman" pitchFamily="18" charset="0"/>
            </a:endParaRPr>
          </a:p>
        </p:txBody>
      </p:sp>
      <p:sp>
        <p:nvSpPr>
          <p:cNvPr id="24580" name="Rectangle 4"/>
          <p:cNvSpPr>
            <a:spLocks noChangeArrowheads="1"/>
          </p:cNvSpPr>
          <p:nvPr/>
        </p:nvSpPr>
        <p:spPr bwMode="auto">
          <a:xfrm>
            <a:off x="4151785" y="1497795"/>
            <a:ext cx="3817019" cy="719138"/>
          </a:xfrm>
          <a:prstGeom prst="rect">
            <a:avLst/>
          </a:prstGeom>
          <a:solidFill>
            <a:srgbClr val="99CCFF"/>
          </a:solidFill>
          <a:ln w="9525">
            <a:solidFill>
              <a:schemeClr val="tx1"/>
            </a:solidFill>
            <a:miter lim="800000"/>
          </a:ln>
          <a:effectLst/>
        </p:spPr>
        <p:txBody>
          <a:bodyPr wrap="none" anchor="ctr"/>
          <a:lstStyle/>
          <a:p>
            <a:pPr algn="ctr"/>
            <a:r>
              <a:rPr lang="ru-RU" sz="2400" b="1"/>
              <a:t>Физическое развитие</a:t>
            </a:r>
          </a:p>
        </p:txBody>
      </p:sp>
      <p:sp>
        <p:nvSpPr>
          <p:cNvPr id="24584" name="Rectangle 8"/>
          <p:cNvSpPr>
            <a:spLocks noChangeArrowheads="1"/>
          </p:cNvSpPr>
          <p:nvPr/>
        </p:nvSpPr>
        <p:spPr bwMode="auto">
          <a:xfrm>
            <a:off x="6822385" y="4798302"/>
            <a:ext cx="2714644" cy="1223963"/>
          </a:xfrm>
          <a:prstGeom prst="rect">
            <a:avLst/>
          </a:prstGeom>
          <a:solidFill>
            <a:srgbClr val="99CCFF"/>
          </a:solidFill>
          <a:ln w="9525">
            <a:solidFill>
              <a:schemeClr val="tx1"/>
            </a:solidFill>
            <a:miter lim="800000"/>
          </a:ln>
          <a:effectLst/>
        </p:spPr>
        <p:txBody>
          <a:bodyPr wrap="none" anchor="ctr"/>
          <a:lstStyle/>
          <a:p>
            <a:pPr algn="ctr"/>
            <a:r>
              <a:rPr lang="ru-RU" sz="2400" b="1"/>
              <a:t>Художественно-</a:t>
            </a:r>
          </a:p>
          <a:p>
            <a:pPr algn="ctr"/>
            <a:r>
              <a:rPr lang="ru-RU" sz="2400" b="1"/>
              <a:t>эстетическое </a:t>
            </a:r>
          </a:p>
          <a:p>
            <a:pPr algn="ctr"/>
            <a:r>
              <a:rPr lang="ru-RU" sz="2400" b="1"/>
              <a:t>развитие</a:t>
            </a:r>
          </a:p>
        </p:txBody>
      </p:sp>
      <p:sp>
        <p:nvSpPr>
          <p:cNvPr id="24585" name="Rectangle 9"/>
          <p:cNvSpPr>
            <a:spLocks noChangeArrowheads="1"/>
          </p:cNvSpPr>
          <p:nvPr/>
        </p:nvSpPr>
        <p:spPr bwMode="auto">
          <a:xfrm>
            <a:off x="6524629" y="2821777"/>
            <a:ext cx="3446469" cy="1226426"/>
          </a:xfrm>
          <a:prstGeom prst="rect">
            <a:avLst/>
          </a:prstGeom>
          <a:solidFill>
            <a:srgbClr val="99CCFF"/>
          </a:solidFill>
          <a:ln w="9525">
            <a:solidFill>
              <a:schemeClr val="tx1"/>
            </a:solidFill>
            <a:miter lim="800000"/>
          </a:ln>
          <a:effectLst/>
        </p:spPr>
        <p:txBody>
          <a:bodyPr wrap="none" anchor="ctr"/>
          <a:lstStyle/>
          <a:p>
            <a:pPr algn="ctr"/>
            <a:r>
              <a:rPr lang="ru-RU"/>
              <a:t> </a:t>
            </a:r>
            <a:r>
              <a:rPr lang="ru-RU" sz="2400" b="1"/>
              <a:t>Познавательное </a:t>
            </a:r>
          </a:p>
          <a:p>
            <a:pPr algn="ctr"/>
            <a:r>
              <a:rPr lang="ru-RU" sz="2400" b="1"/>
              <a:t>развитие</a:t>
            </a:r>
          </a:p>
        </p:txBody>
      </p:sp>
      <p:sp>
        <p:nvSpPr>
          <p:cNvPr id="24586" name="Rectangle 10"/>
          <p:cNvSpPr>
            <a:spLocks noChangeArrowheads="1"/>
          </p:cNvSpPr>
          <p:nvPr/>
        </p:nvSpPr>
        <p:spPr bwMode="auto">
          <a:xfrm>
            <a:off x="2850839" y="4798301"/>
            <a:ext cx="2862737" cy="1223964"/>
          </a:xfrm>
          <a:prstGeom prst="rect">
            <a:avLst/>
          </a:prstGeom>
          <a:solidFill>
            <a:srgbClr val="99CCFF"/>
          </a:solidFill>
          <a:ln w="9525">
            <a:solidFill>
              <a:schemeClr val="tx1"/>
            </a:solidFill>
            <a:miter lim="800000"/>
          </a:ln>
          <a:effectLst/>
        </p:spPr>
        <p:txBody>
          <a:bodyPr wrap="none" anchor="ctr"/>
          <a:lstStyle/>
          <a:p>
            <a:pPr algn="ctr"/>
            <a:r>
              <a:rPr lang="ru-RU" sz="2400" b="1"/>
              <a:t>Речевое </a:t>
            </a:r>
          </a:p>
          <a:p>
            <a:pPr algn="ctr"/>
            <a:r>
              <a:rPr lang="ru-RU" sz="2400" b="1"/>
              <a:t>развитие</a:t>
            </a:r>
          </a:p>
        </p:txBody>
      </p:sp>
      <p:sp>
        <p:nvSpPr>
          <p:cNvPr id="24587" name="Rectangle 11"/>
          <p:cNvSpPr>
            <a:spLocks noChangeArrowheads="1"/>
          </p:cNvSpPr>
          <p:nvPr/>
        </p:nvSpPr>
        <p:spPr bwMode="auto">
          <a:xfrm>
            <a:off x="1916877" y="2863603"/>
            <a:ext cx="3357586" cy="1220790"/>
          </a:xfrm>
          <a:prstGeom prst="rect">
            <a:avLst/>
          </a:prstGeom>
          <a:solidFill>
            <a:srgbClr val="99CCFF"/>
          </a:solidFill>
          <a:ln w="9525">
            <a:solidFill>
              <a:schemeClr val="tx1"/>
            </a:solidFill>
            <a:miter lim="800000"/>
          </a:ln>
          <a:effectLst/>
        </p:spPr>
        <p:txBody>
          <a:bodyPr wrap="none" anchor="ctr"/>
          <a:lstStyle/>
          <a:p>
            <a:pPr algn="ctr"/>
            <a:r>
              <a:rPr lang="ru-RU" sz="2400" b="1"/>
              <a:t>Социально-</a:t>
            </a:r>
          </a:p>
          <a:p>
            <a:pPr algn="ctr"/>
            <a:r>
              <a:rPr lang="ru-RU" sz="2400" b="1"/>
              <a:t>коммуникативное </a:t>
            </a:r>
          </a:p>
          <a:p>
            <a:pPr algn="ctr"/>
            <a:r>
              <a:rPr lang="ru-RU" sz="2400" b="1"/>
              <a:t>развитие</a:t>
            </a:r>
          </a:p>
        </p:txBody>
      </p:sp>
      <p:cxnSp>
        <p:nvCxnSpPr>
          <p:cNvPr id="24588" name="AutoShape 12"/>
          <p:cNvCxnSpPr>
            <a:cxnSpLocks noChangeShapeType="1"/>
            <a:stCxn id="24580" idx="1"/>
          </p:cNvCxnSpPr>
          <p:nvPr/>
        </p:nvCxnSpPr>
        <p:spPr bwMode="auto">
          <a:xfrm flipH="1">
            <a:off x="2505076" y="1857365"/>
            <a:ext cx="1646708" cy="1006239"/>
          </a:xfrm>
          <a:prstGeom prst="straightConnector1">
            <a:avLst/>
          </a:prstGeom>
          <a:noFill/>
          <a:ln w="9525">
            <a:solidFill>
              <a:schemeClr val="tx1"/>
            </a:solidFill>
            <a:round/>
            <a:headEnd type="triangle" w="med" len="med"/>
            <a:tailEnd type="triangle" w="med" len="med"/>
          </a:ln>
          <a:effectLst/>
        </p:spPr>
      </p:cxnSp>
      <p:cxnSp>
        <p:nvCxnSpPr>
          <p:cNvPr id="24590" name="AutoShape 14"/>
          <p:cNvCxnSpPr>
            <a:cxnSpLocks noChangeShapeType="1"/>
            <a:stCxn id="24580" idx="2"/>
            <a:endCxn id="24580" idx="2"/>
          </p:cNvCxnSpPr>
          <p:nvPr/>
        </p:nvCxnSpPr>
        <p:spPr bwMode="auto">
          <a:xfrm flipH="1">
            <a:off x="6060294" y="2216933"/>
            <a:ext cx="0" cy="0"/>
          </a:xfrm>
          <a:prstGeom prst="straightConnector1">
            <a:avLst/>
          </a:prstGeom>
          <a:noFill/>
          <a:ln w="9525">
            <a:solidFill>
              <a:schemeClr val="tx1"/>
            </a:solidFill>
            <a:round/>
            <a:headEnd type="triangle" w="med" len="med"/>
            <a:tailEnd type="triangle" w="med" len="med"/>
          </a:ln>
          <a:effectLst/>
        </p:spPr>
      </p:cxnSp>
      <p:cxnSp>
        <p:nvCxnSpPr>
          <p:cNvPr id="24592" name="AutoShape 16"/>
          <p:cNvCxnSpPr>
            <a:cxnSpLocks noChangeShapeType="1"/>
            <a:stCxn id="24580" idx="3"/>
          </p:cNvCxnSpPr>
          <p:nvPr/>
        </p:nvCxnSpPr>
        <p:spPr bwMode="auto">
          <a:xfrm>
            <a:off x="7968804" y="1857365"/>
            <a:ext cx="1295549" cy="952433"/>
          </a:xfrm>
          <a:prstGeom prst="straightConnector1">
            <a:avLst/>
          </a:prstGeom>
          <a:noFill/>
          <a:ln w="9525">
            <a:solidFill>
              <a:schemeClr val="tx1"/>
            </a:solidFill>
            <a:round/>
            <a:headEnd type="triangle" w="med" len="med"/>
            <a:tailEnd type="triangle" w="med" len="med"/>
          </a:ln>
          <a:effectLst/>
        </p:spPr>
      </p:cxnSp>
      <p:cxnSp>
        <p:nvCxnSpPr>
          <p:cNvPr id="24593" name="AutoShape 17"/>
          <p:cNvCxnSpPr>
            <a:cxnSpLocks noChangeShapeType="1"/>
            <a:endCxn id="24586" idx="0"/>
          </p:cNvCxnSpPr>
          <p:nvPr/>
        </p:nvCxnSpPr>
        <p:spPr bwMode="auto">
          <a:xfrm>
            <a:off x="2402549" y="4096373"/>
            <a:ext cx="1879659" cy="701928"/>
          </a:xfrm>
          <a:prstGeom prst="straightConnector1">
            <a:avLst/>
          </a:prstGeom>
          <a:noFill/>
          <a:ln w="9525">
            <a:solidFill>
              <a:schemeClr val="tx1"/>
            </a:solidFill>
            <a:round/>
            <a:headEnd type="triangle" w="med" len="med"/>
            <a:tailEnd type="triangle" w="med" len="med"/>
          </a:ln>
          <a:effectLst/>
        </p:spPr>
      </p:cxnSp>
      <p:cxnSp>
        <p:nvCxnSpPr>
          <p:cNvPr id="24594" name="AutoShape 18"/>
          <p:cNvCxnSpPr>
            <a:cxnSpLocks noChangeShapeType="1"/>
            <a:endCxn id="24584" idx="1"/>
          </p:cNvCxnSpPr>
          <p:nvPr/>
        </p:nvCxnSpPr>
        <p:spPr bwMode="auto">
          <a:xfrm flipV="1">
            <a:off x="5740985" y="5410284"/>
            <a:ext cx="1081401" cy="14299"/>
          </a:xfrm>
          <a:prstGeom prst="straightConnector1">
            <a:avLst/>
          </a:prstGeom>
          <a:noFill/>
          <a:ln w="9525">
            <a:solidFill>
              <a:schemeClr val="tx1"/>
            </a:solidFill>
            <a:round/>
            <a:headEnd type="triangle" w="med" len="med"/>
            <a:tailEnd type="triangle" w="med" len="med"/>
          </a:ln>
          <a:effectLst/>
        </p:spPr>
      </p:cxnSp>
      <p:cxnSp>
        <p:nvCxnSpPr>
          <p:cNvPr id="24595" name="AutoShape 19"/>
          <p:cNvCxnSpPr>
            <a:cxnSpLocks noChangeShapeType="1"/>
            <a:stCxn id="24584" idx="0"/>
          </p:cNvCxnSpPr>
          <p:nvPr/>
        </p:nvCxnSpPr>
        <p:spPr bwMode="auto">
          <a:xfrm flipV="1">
            <a:off x="8179707" y="4048203"/>
            <a:ext cx="1742442" cy="750098"/>
          </a:xfrm>
          <a:prstGeom prst="straightConnector1">
            <a:avLst/>
          </a:prstGeom>
          <a:noFill/>
          <a:ln w="9525">
            <a:solidFill>
              <a:schemeClr val="tx1"/>
            </a:solidFill>
            <a:round/>
            <a:headEnd type="triangle" w="med" len="med"/>
            <a:tailEnd type="triangle" w="med" len="med"/>
          </a:ln>
          <a:effectLst/>
        </p:spPr>
      </p:cxnSp>
      <p:sp>
        <p:nvSpPr>
          <p:cNvPr id="25" name="Овал 24"/>
          <p:cNvSpPr/>
          <p:nvPr/>
        </p:nvSpPr>
        <p:spPr>
          <a:xfrm>
            <a:off x="9696400" y="5644710"/>
            <a:ext cx="792088" cy="7551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11.</a:t>
            </a:r>
            <a:endParaRPr lang="ru-RU"/>
          </a:p>
        </p:txBody>
      </p:sp>
    </p:spTree>
    <p:extLst>
      <p:ext uri="{BB962C8B-B14F-4D97-AF65-F5344CB8AC3E}">
        <p14:creationId xmlns:p14="http://schemas.microsoft.com/office/powerpoint/2010/main" val="1877436741"/>
      </p:ext>
    </p:extLst>
  </p:cSld>
  <p:clrMapOvr>
    <a:masterClrMapping/>
  </p:clrMapOvr>
  <mc:AlternateContent xmlns:mc="http://schemas.openxmlformats.org/markup-compatibility/2006" xmlns:p14="http://schemas.microsoft.com/office/powerpoint/2010/main">
    <mc:Choice Requires="p14">
      <p:transition spd="slow" p14:dur="2000"/>
    </mc:Choice>
    <mc:Fallback xmlns="" xmlns:a14="http://schemas.microsoft.com/office/drawing/2010/main" xmlns:p15="http://schemas.microsoft.com/office/powerpoint/2012/main" xmlns:p159="http://schemas.microsoft.com/office/powerpoint/2015/09/main">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Arial"/>
        <a:cs typeface="Arial"/>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683</TotalTime>
  <Words>2701</Words>
  <Application>Microsoft Office PowerPoint</Application>
  <PresentationFormat>Широкоэкранный</PresentationFormat>
  <Paragraphs>491</Paragraphs>
  <Slides>24</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24</vt:i4>
      </vt:variant>
    </vt:vector>
  </HeadingPairs>
  <TitlesOfParts>
    <vt:vector size="32" baseType="lpstr">
      <vt:lpstr>Arial</vt:lpstr>
      <vt:lpstr>Calibri</vt:lpstr>
      <vt:lpstr>Garamond</vt:lpstr>
      <vt:lpstr>Symbol</vt:lpstr>
      <vt:lpstr>Times New Roman</vt:lpstr>
      <vt:lpstr>Times New Roman CYR</vt:lpstr>
      <vt:lpstr>Wingdings</vt:lpstr>
      <vt:lpstr>Натуральные материалы</vt:lpstr>
      <vt:lpstr>  Педагоги: Двинова М.Е.                                                  Кивенко Е.А. </vt:lpstr>
      <vt:lpstr>Презентация PowerPoint</vt:lpstr>
      <vt:lpstr>         Рабочая программа - дошкольного образования МДОУ «Оршинский детский сад» группа – старшая (далее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 Нормативно-правовой основой для разработки Программы являются следующие нормативно-правовые документы: - Указ Президента Российской Федерации от 7 мая 2018 г. № 204 «О национальных целях и стратегических задачах развития Российской Федерации на период до 2024 года»; - Указ Президента Российской Федерации от 21 июля 2020 г. № 474 «О национальных целях развития Российской Федерации на период до 2030 года»; -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 - Федеральный закон от 29 декабря 2012 г. № 273-ФЗ «Об образовании в Российской Федерации»; -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 -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 - Федеральный государственный образовательный стандарт дошкольного образования (утвержден приказом Минобрнауки России от 17 октября 2013 г. № 1155, зарегистрировано в Минюсте России 14 ноября 2013 г., регистрационный № 30384; в редакции приказа Минпросвещения России от 8 ноября 2022 г. № 955, зарегистрировано в Минюсте России 6 февраля 2023 г., регистрационный № 72264); - Федеральная образовательная программа дошкольного образования (утверждена приказом Минпросвещения России от 25 ноября 2022 г. № 1028, зарегистрировано в Минюсте России 28 декабря 2022 г., регистрационный № 71847); -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Минпросвещения России от 31 июля 2020 года № 373, зарегистрировано в Минюсте России 31 августа 2020 г., регистрационный № 59599); - "Санитарно-эпидемиологические требования к организации общественного питания населения" СанПиН 2.3/2.4.3590-20. -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 -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 -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 Конституцией Российской Федерации; Конвенцией о правах ребенка (одобрена Генеральной Ассамблеей ООН 20.11.1989 г., ратифицированной Постановлением Верховного Совета СССР от 13 июня 1990. Региональные документы:  Устав муниципального дошкольного образовательного учреждения «Оршинский детский сад»;  Положение об основной программе образовательной программе в МДОУ «Оршинский детский сад» (Протокол №28 от 19.02.2021 г.).  Программа развития МДОУ «Оршинский детский сад»; ООП МДОУ «Оршинский детский сад» - Приказ МДОУ «Оршинский детский сад» №55 -од от 31.08.2023 г. Обязательная часть Программы соответствует Федеральной программе, ее объем в соответствии с ФГОС ДО составляет не менее 60% от общего объема Программы.  </vt:lpstr>
      <vt:lpstr>Презентация PowerPoint</vt:lpstr>
      <vt:lpstr>Презентация PowerPoint</vt:lpstr>
      <vt:lpstr> Рабочая программа включает три основных раздела</vt:lpstr>
      <vt:lpstr>Презентация PowerPoint</vt:lpstr>
      <vt:lpstr>НАПРАВЛЕНИЯ ВАРИАТИВНОЙ ЧАСТИ ПРОГРАММЫ</vt:lpstr>
      <vt:lpstr>Образовательные области согласно ФГОС ДО, обеспечивающие разностороннее развитие детей 5 -6 лет – возраст старший дошкольный</vt:lpstr>
      <vt:lpstr>Презентация PowerPoint</vt:lpstr>
      <vt:lpstr>Презентация PowerPoint</vt:lpstr>
      <vt:lpstr>Особенности контингента детей, воспитывающихся в старшей группе  МДОУ «Оршинский детский сад»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ОСОБЕННОСТИ ТРАДИЦИОННЫХ СОБЫТИЙ, ПРАЗДНИКОВ, МЕРОПРИЯТИЙ</vt:lpstr>
      <vt:lpstr>Презентация PowerPoint</vt:lpstr>
      <vt:lpstr>Презентация PowerPoint</vt:lpstr>
      <vt:lpstr>МАТЕРИАЛЬНО – ТЕХНИЧЕСКОЕ ОСНАЩЕНИЕ</vt:lpstr>
      <vt:lpstr>МАТЕРИАЛЬНО – ТЕХНИЧЕСКОЕ ОСНАЩЕНИЕ</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Ulmart</dc:creator>
  <cp:lastModifiedBy>RePack by Diakov</cp:lastModifiedBy>
  <cp:revision>133</cp:revision>
  <dcterms:created xsi:type="dcterms:W3CDTF">2016-10-18T06:25:57Z</dcterms:created>
  <dcterms:modified xsi:type="dcterms:W3CDTF">2025-08-25T13:51:33Z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1143139</vt:lpwstr>
  </property>
  <property fmtid="{D5CDD505-2E9C-101B-9397-08002B2CF9AE}" pid="3" name="NXPowerLiteSettings">
    <vt:lpwstr>F7000400038000</vt:lpwstr>
  </property>
  <property fmtid="{D5CDD505-2E9C-101B-9397-08002B2CF9AE}" pid="4" name="NXPowerLiteVersion">
    <vt:lpwstr>S10.0.0</vt:lpwstr>
  </property>
</Properties>
</file>