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84" r:id="rId2"/>
    <p:sldId id="298" r:id="rId3"/>
    <p:sldId id="299" r:id="rId4"/>
    <p:sldId id="261" r:id="rId5"/>
    <p:sldId id="287" r:id="rId6"/>
    <p:sldId id="302" r:id="rId7"/>
    <p:sldId id="300" r:id="rId8"/>
    <p:sldId id="285" r:id="rId9"/>
    <p:sldId id="303" r:id="rId10"/>
    <p:sldId id="304" r:id="rId11"/>
    <p:sldId id="306" r:id="rId12"/>
    <p:sldId id="312" r:id="rId13"/>
    <p:sldId id="265" r:id="rId14"/>
    <p:sldId id="307" r:id="rId15"/>
    <p:sldId id="305" r:id="rId16"/>
    <p:sldId id="308" r:id="rId17"/>
    <p:sldId id="296" r:id="rId18"/>
    <p:sldId id="301" r:id="rId19"/>
    <p:sldId id="310" r:id="rId20"/>
    <p:sldId id="314" r:id="rId21"/>
    <p:sldId id="315" r:id="rId22"/>
    <p:sldId id="311" r:id="rId23"/>
    <p:sldId id="313" r:id="rId24"/>
    <p:sldId id="316" r:id="rId25"/>
  </p:sldIdLst>
  <p:sldSz cx="12192000" cy="6858000"/>
  <p:notesSz cx="6858000" cy="9144000"/>
  <p:custDataLst>
    <p:tags r:id="rId27"/>
  </p:custDataLst>
  <p:defaultTextStyle>
    <a:defPPr>
      <a:defRPr lang="ru-RU"/>
    </a:defPPr>
    <a:lvl1pPr algn="l" rtl="0" fontAlgn="base">
      <a:spcBef>
        <a:spcPct val="0"/>
      </a:spcBef>
      <a:spcAft>
        <a:spcPct val="0"/>
      </a:spcAft>
      <a:defRPr kern="1200">
        <a:solidFill>
          <a:schemeClr val="tx1"/>
        </a:solidFill>
        <a:latin typeface="Arial"/>
        <a:ea typeface="+mn-ea"/>
        <a:cs typeface="+mn-cs"/>
      </a:defRPr>
    </a:lvl1pPr>
    <a:lvl2pPr marL="457200" algn="l" rtl="0" fontAlgn="base">
      <a:spcBef>
        <a:spcPct val="0"/>
      </a:spcBef>
      <a:spcAft>
        <a:spcPct val="0"/>
      </a:spcAft>
      <a:defRPr kern="1200">
        <a:solidFill>
          <a:schemeClr val="tx1"/>
        </a:solidFill>
        <a:latin typeface="Arial"/>
        <a:ea typeface="+mn-ea"/>
        <a:cs typeface="+mn-cs"/>
      </a:defRPr>
    </a:lvl2pPr>
    <a:lvl3pPr marL="914400" algn="l" rtl="0" fontAlgn="base">
      <a:spcBef>
        <a:spcPct val="0"/>
      </a:spcBef>
      <a:spcAft>
        <a:spcPct val="0"/>
      </a:spcAft>
      <a:defRPr kern="1200">
        <a:solidFill>
          <a:schemeClr val="tx1"/>
        </a:solidFill>
        <a:latin typeface="Arial"/>
        <a:ea typeface="+mn-ea"/>
        <a:cs typeface="+mn-cs"/>
      </a:defRPr>
    </a:lvl3pPr>
    <a:lvl4pPr marL="1371600" algn="l" rtl="0" fontAlgn="base">
      <a:spcBef>
        <a:spcPct val="0"/>
      </a:spcBef>
      <a:spcAft>
        <a:spcPct val="0"/>
      </a:spcAft>
      <a:defRPr kern="1200">
        <a:solidFill>
          <a:schemeClr val="tx1"/>
        </a:solidFill>
        <a:latin typeface="Arial"/>
        <a:ea typeface="+mn-ea"/>
        <a:cs typeface="+mn-cs"/>
      </a:defRPr>
    </a:lvl4pPr>
    <a:lvl5pPr marL="1828800" algn="l" rtl="0" fontAlgn="base">
      <a:spcBef>
        <a:spcPct val="0"/>
      </a:spcBef>
      <a:spcAft>
        <a:spcPct val="0"/>
      </a:spcAft>
      <a:defRPr kern="1200">
        <a:solidFill>
          <a:schemeClr val="tx1"/>
        </a:solidFill>
        <a:latin typeface="Arial"/>
        <a:ea typeface="+mn-ea"/>
        <a:cs typeface="+mn-cs"/>
      </a:defRPr>
    </a:lvl5pPr>
    <a:lvl6pPr marL="2286000" algn="l" defTabSz="914400" rtl="0" eaLnBrk="1" latinLnBrk="0" hangingPunct="1">
      <a:defRPr kern="1200">
        <a:solidFill>
          <a:schemeClr val="tx1"/>
        </a:solidFill>
        <a:latin typeface="Arial"/>
        <a:ea typeface="+mn-ea"/>
        <a:cs typeface="+mn-cs"/>
      </a:defRPr>
    </a:lvl6pPr>
    <a:lvl7pPr marL="2743200" algn="l" defTabSz="914400" rtl="0" eaLnBrk="1" latinLnBrk="0" hangingPunct="1">
      <a:defRPr kern="1200">
        <a:solidFill>
          <a:schemeClr val="tx1"/>
        </a:solidFill>
        <a:latin typeface="Arial"/>
        <a:ea typeface="+mn-ea"/>
        <a:cs typeface="+mn-cs"/>
      </a:defRPr>
    </a:lvl7pPr>
    <a:lvl8pPr marL="3200400" algn="l" defTabSz="914400" rtl="0" eaLnBrk="1" latinLnBrk="0" hangingPunct="1">
      <a:defRPr kern="1200">
        <a:solidFill>
          <a:schemeClr val="tx1"/>
        </a:solidFill>
        <a:latin typeface="Arial"/>
        <a:ea typeface="+mn-ea"/>
        <a:cs typeface="+mn-cs"/>
      </a:defRPr>
    </a:lvl8pPr>
    <a:lvl9pPr marL="3657600" algn="l" defTabSz="914400" rtl="0" eaLnBrk="1" latinLnBrk="0" hangingPunct="1">
      <a:defRPr kern="1200">
        <a:solidFill>
          <a:schemeClr val="tx1"/>
        </a:solidFill>
        <a:latin typeface="Arial"/>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9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9822" autoAdjust="0"/>
  </p:normalViewPr>
  <p:slideViewPr>
    <p:cSldViewPr snapToGrid="0">
      <p:cViewPr>
        <p:scale>
          <a:sx n="81" d="100"/>
          <a:sy n="81" d="100"/>
        </p:scale>
        <p:origin x="-1596" y="-846"/>
      </p:cViewPr>
      <p:guideLst>
        <p:guide orient="horz" pos="2160"/>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7486E6-5F7D-4637-965A-9321CA94C2B3}" type="datetimeFigureOut">
              <a:rPr lang="ru-RU" smtClean="0"/>
              <a:pPr/>
              <a:t>28.08.2025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79C60F-F90A-48A5-96A7-A0CCA7CF1697}" type="slidenum">
              <a:rPr lang="ru-RU" smtClean="0"/>
              <a:pPr/>
              <a:t>‹#›</a:t>
            </a:fld>
            <a:endParaRPr lang="ru-RU"/>
          </a:p>
        </p:txBody>
      </p:sp>
    </p:spTree>
    <p:extLst>
      <p:ext uri="{BB962C8B-B14F-4D97-AF65-F5344CB8AC3E}">
        <p14:creationId xmlns:p14="http://schemas.microsoft.com/office/powerpoint/2010/main" xmlns="" val="3696673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F5B87133-57A8-4398-BC2F-A0D082894513}" type="slidenum">
              <a:rPr lang="en-US" altLang="ru-RU"/>
              <a:pPr/>
              <a:t>6</a:t>
            </a:fld>
            <a:endParaRPr lang="en-US" altLang="ru-RU"/>
          </a:p>
        </p:txBody>
      </p:sp>
      <p:sp>
        <p:nvSpPr>
          <p:cNvPr id="10242" name="Rectangle 2"/>
          <p:cNvSpPr>
            <a:spLocks noGrp="1" noRot="1" noChangeAspect="1" noChangeArrowheads="1" noTextEdit="1"/>
          </p:cNvSpPr>
          <p:nvPr>
            <p:ph type="sldImg"/>
          </p:nvPr>
        </p:nvSpPr>
        <p:spPr>
          <a:xfrm>
            <a:off x="382588" y="685800"/>
            <a:ext cx="6096000" cy="3429000"/>
          </a:xfrm>
        </p:spPr>
      </p:sp>
      <p:sp>
        <p:nvSpPr>
          <p:cNvPr id="10243" name="Rectangle 3"/>
          <p:cNvSpPr>
            <a:spLocks noGrp="1" noChangeArrowheads="1"/>
          </p:cNvSpPr>
          <p:nvPr>
            <p:ph type="body" idx="1"/>
          </p:nvPr>
        </p:nvSpPr>
        <p:spPr/>
        <p:txBody>
          <a:bodyPr/>
          <a:lstStyle/>
          <a:p>
            <a:r>
              <a:rPr lang="en-US" altLang="ru-RU"/>
              <a:t>Content Layouts</a:t>
            </a:r>
          </a:p>
        </p:txBody>
      </p:sp>
    </p:spTree>
    <p:extLst>
      <p:ext uri="{BB962C8B-B14F-4D97-AF65-F5344CB8AC3E}">
        <p14:creationId xmlns:p14="http://schemas.microsoft.com/office/powerpoint/2010/main" xmlns="" val="1788140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6"/>
          <p:cNvGrpSpPr/>
          <p:nvPr/>
        </p:nvGrpSpPr>
        <p:grpSpPr>
          <a:xfrm>
            <a:off x="-17463" y="0"/>
            <a:ext cx="12231688" cy="6856413"/>
            <a:chOff x="-16934" y="0"/>
            <a:chExt cx="12231160" cy="6856214"/>
          </a:xfrm>
        </p:grpSpPr>
        <p:pic>
          <p:nvPicPr>
            <p:cNvPr id="5" name="Picture 15" descr="HD-PanelTitleR1.png"/>
            <p:cNvPicPr>
              <a:picLocks noChangeAspect="1"/>
            </p:cNvPicPr>
            <p:nvPr/>
          </p:nvPicPr>
          <p:blipFill>
            <a:blip r:embed="rId2" cstate="print"/>
            <a:stretch>
              <a:fillRect/>
            </a:stretch>
          </p:blipFill>
          <p:spPr bwMode="auto">
            <a:xfrm>
              <a:off x="0" y="0"/>
              <a:ext cx="12188825" cy="6856214"/>
            </a:xfrm>
            <a:prstGeom prst="rect">
              <a:avLst/>
            </a:prstGeom>
            <a:noFill/>
            <a:ln w="9525">
              <a:noFill/>
              <a:miter lim="800000"/>
            </a:ln>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a:p>
          </p:txBody>
        </p:sp>
        <p:pic>
          <p:nvPicPr>
            <p:cNvPr id="7" name="Picture 16" descr="HDRibbonTitle-UniformTrim.png"/>
            <p:cNvPicPr>
              <a:picLocks noChangeAspect="1"/>
            </p:cNvPicPr>
            <p:nvPr/>
          </p:nvPicPr>
          <p:blipFill>
            <a:blip r:embed="rId3" cstate="print"/>
            <a:stretch>
              <a:fillRect/>
            </a:stretch>
          </p:blipFill>
          <p:spPr bwMode="auto">
            <a:xfrm>
              <a:off x="-16934" y="3147609"/>
              <a:ext cx="2478024" cy="612648"/>
            </a:xfrm>
            <a:prstGeom prst="rect">
              <a:avLst/>
            </a:prstGeom>
            <a:noFill/>
            <a:ln w="9525">
              <a:noFill/>
              <a:miter lim="800000"/>
            </a:ln>
          </p:spPr>
        </p:pic>
        <p:pic>
          <p:nvPicPr>
            <p:cNvPr id="8" name="Picture 19" descr="HDRibbonTitle-UniformTrim.png"/>
            <p:cNvPicPr>
              <a:picLocks noChangeAspect="1"/>
            </p:cNvPicPr>
            <p:nvPr/>
          </p:nvPicPr>
          <p:blipFill>
            <a:blip r:embed="rId3" cstate="print"/>
            <a:stretch>
              <a:fillRect/>
            </a:stretch>
          </p:blipFill>
          <p:spPr bwMode="auto">
            <a:xfrm>
              <a:off x="9736202" y="3147609"/>
              <a:ext cx="2478024" cy="612648"/>
            </a:xfrm>
            <a:prstGeom prst="rect">
              <a:avLst/>
            </a:prstGeom>
            <a:noFill/>
            <a:ln w="9525">
              <a:noFill/>
              <a:miter lim="800000"/>
            </a:ln>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fld id="{08BCA7C0-C634-41F8-A218-0501DDF9D922}" type="datetimeFigureOut">
              <a:rPr lang="ru-RU"/>
              <a:pPr>
                <a:defRPr/>
              </a:pPr>
              <a:t>28.08.2025</a:t>
            </a:fld>
            <a:endParaRPr lang="ru-RU"/>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ru-RU"/>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pPr>
              <a:defRPr/>
            </a:pPr>
            <a:fld id="{25BF7CF9-E05C-41E5-B29C-14F5261EA303}" type="slidenum">
              <a:rPr lang="ru-RU"/>
              <a:pPr>
                <a:defRPr/>
              </a:pPr>
              <a:t>‹#›</a:t>
            </a:fld>
            <a:endParaRPr lang="ru-R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fld id="{B9449703-AC55-4D12-BEE1-46F4EE7ED1D5}" type="datetimeFigureOut">
              <a:rPr lang="ru-RU"/>
              <a:pPr>
                <a:defRPr/>
              </a:pPr>
              <a:t>28.08.2025</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6F04EBD8-93B5-4591-B2CB-67CCCCDD34EC}" type="slidenum">
              <a:rPr lang="ru-RU"/>
              <a:pPr>
                <a:defRPr/>
              </a:pPr>
              <a:t>‹#›</a:t>
            </a:fld>
            <a:endParaRPr 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a:p>
        </p:txBody>
      </p:sp>
      <p:sp>
        <p:nvSpPr>
          <p:cNvPr id="4" name="Date Placeholder 2"/>
          <p:cNvSpPr>
            <a:spLocks noGrp="1"/>
          </p:cNvSpPr>
          <p:nvPr>
            <p:ph type="dt" sz="half" idx="10"/>
          </p:nvPr>
        </p:nvSpPr>
        <p:spPr/>
        <p:txBody>
          <a:bodyPr/>
          <a:lstStyle>
            <a:lvl1pPr>
              <a:defRPr/>
            </a:lvl1pPr>
          </a:lstStyle>
          <a:p>
            <a:pPr>
              <a:defRPr/>
            </a:pPr>
            <a:fld id="{9C5D8794-C7F4-4B35-9B9A-BCEDC9CC4A53}" type="datetimeFigureOut">
              <a:rPr lang="ru-RU"/>
              <a:pPr>
                <a:defRPr/>
              </a:pPr>
              <a:t>28.08.2025</a:t>
            </a:fld>
            <a:endParaRPr lang="ru-RU"/>
          </a:p>
        </p:txBody>
      </p:sp>
      <p:sp>
        <p:nvSpPr>
          <p:cNvPr id="5" name="Footer Placeholder 3"/>
          <p:cNvSpPr>
            <a:spLocks noGrp="1"/>
          </p:cNvSpPr>
          <p:nvPr>
            <p:ph type="ftr" sz="quarter" idx="11"/>
          </p:nvPr>
        </p:nvSpPr>
        <p:spPr/>
        <p:txBody>
          <a:bodyPr/>
          <a:lstStyle>
            <a:lvl1pPr>
              <a:defRPr/>
            </a:lvl1pPr>
          </a:lstStyle>
          <a:p>
            <a:pPr>
              <a:defRPr/>
            </a:pPr>
            <a:endParaRPr lang="ru-RU"/>
          </a:p>
        </p:txBody>
      </p:sp>
      <p:sp>
        <p:nvSpPr>
          <p:cNvPr id="6" name="Slide Number Placeholder 4"/>
          <p:cNvSpPr>
            <a:spLocks noGrp="1"/>
          </p:cNvSpPr>
          <p:nvPr>
            <p:ph type="sldNum" sz="quarter" idx="12"/>
          </p:nvPr>
        </p:nvSpPr>
        <p:spPr/>
        <p:txBody>
          <a:bodyPr/>
          <a:lstStyle>
            <a:lvl1pPr>
              <a:defRPr/>
            </a:lvl1pPr>
          </a:lstStyle>
          <a:p>
            <a:pPr>
              <a:defRPr/>
            </a:pPr>
            <a:fld id="{D6567319-7AE8-46EB-AA98-FC912B0079B9}" type="slidenum">
              <a:rPr lang="ru-RU"/>
              <a:pPr>
                <a:defRPr/>
              </a:pPr>
              <a:t>‹#›</a:t>
            </a:fld>
            <a:endParaRPr 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404330C-A69C-451D-8A6C-7894C1BBE4BD}" type="datetimeFigureOut">
              <a:rPr lang="ru-RU"/>
              <a:pPr>
                <a:defRPr/>
              </a:pPr>
              <a:t>28.08.2025</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7E8DB770-8D4B-4637-BE5B-5D28267C79FA}" type="slidenum">
              <a:rPr lang="ru-RU"/>
              <a:pPr>
                <a:defRPr/>
              </a:pPr>
              <a:t>‹#›</a:t>
            </a:fld>
            <a:endParaRPr lang="ru-RU"/>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1026" name="Group 6"/>
          <p:cNvGrpSpPr/>
          <p:nvPr/>
        </p:nvGrpSpPr>
        <p:grpSpPr>
          <a:xfrm>
            <a:off x="-15875" y="0"/>
            <a:ext cx="12230100" cy="6856413"/>
            <a:chOff x="-15736" y="0"/>
            <a:chExt cx="12229962" cy="6856214"/>
          </a:xfrm>
        </p:grpSpPr>
        <p:pic>
          <p:nvPicPr>
            <p:cNvPr id="1032" name="Picture 7" descr="HD-PanelContent.png"/>
            <p:cNvPicPr>
              <a:picLocks noChangeAspect="1"/>
            </p:cNvPicPr>
            <p:nvPr/>
          </p:nvPicPr>
          <p:blipFill>
            <a:blip r:embed="rId6" cstate="print"/>
            <a:stretch>
              <a:fillRect/>
            </a:stretch>
          </p:blipFill>
          <p:spPr bwMode="auto">
            <a:xfrm>
              <a:off x="0" y="0"/>
              <a:ext cx="12188825" cy="6856214"/>
            </a:xfrm>
            <a:prstGeom prst="rect">
              <a:avLst/>
            </a:prstGeom>
            <a:noFill/>
            <a:ln w="9525">
              <a:noFill/>
              <a:miter lim="800000"/>
            </a:ln>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a:p>
          </p:txBody>
        </p:sp>
        <p:pic>
          <p:nvPicPr>
            <p:cNvPr id="1036" name="Picture 9" descr="HDRibbonContent-UniformTrim.png"/>
            <p:cNvPicPr>
              <a:picLocks noChangeAspect="1"/>
            </p:cNvPicPr>
            <p:nvPr/>
          </p:nvPicPr>
          <p:blipFill>
            <a:blip r:embed="rId7" cstate="print"/>
            <a:stretch>
              <a:fillRect/>
            </a:stretch>
          </p:blipFill>
          <p:spPr bwMode="auto">
            <a:xfrm>
              <a:off x="-15736" y="3153832"/>
              <a:ext cx="777240" cy="606425"/>
            </a:xfrm>
            <a:prstGeom prst="rect">
              <a:avLst/>
            </a:prstGeom>
            <a:noFill/>
            <a:ln w="9525">
              <a:noFill/>
              <a:miter lim="800000"/>
            </a:ln>
          </p:spPr>
        </p:pic>
        <p:pic>
          <p:nvPicPr>
            <p:cNvPr id="1037" name="Picture 10" descr="HDRibbonContent-UniformTrim.png"/>
            <p:cNvPicPr>
              <a:picLocks noChangeAspect="1"/>
            </p:cNvPicPr>
            <p:nvPr/>
          </p:nvPicPr>
          <p:blipFill>
            <a:blip r:embed="rId7" cstate="print"/>
            <a:stretch>
              <a:fillRect/>
            </a:stretch>
          </p:blipFill>
          <p:spPr bwMode="auto">
            <a:xfrm>
              <a:off x="11436986" y="3153832"/>
              <a:ext cx="777240" cy="606425"/>
            </a:xfrm>
            <a:prstGeom prst="rect">
              <a:avLst/>
            </a:prstGeom>
            <a:noFill/>
            <a:ln w="9525">
              <a:noFill/>
              <a:miter lim="800000"/>
            </a:ln>
          </p:spPr>
        </p:pic>
      </p:grpSp>
      <p:sp>
        <p:nvSpPr>
          <p:cNvPr id="1027" name="Title Placeholder 1"/>
          <p:cNvSpPr>
            <a:spLocks noGrp="1"/>
          </p:cNvSpPr>
          <p:nvPr>
            <p:ph type="title"/>
          </p:nvPr>
        </p:nvSpPr>
        <p:spPr bwMode="auto">
          <a:xfrm>
            <a:off x="1295400" y="982663"/>
            <a:ext cx="9601200" cy="1303337"/>
          </a:xfrm>
          <a:prstGeom prst="rect">
            <a:avLst/>
          </a:prstGeom>
          <a:noFill/>
          <a:ln w="9525">
            <a:noFill/>
            <a:miter lim="800000"/>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8" name="Text Placeholder 2"/>
          <p:cNvSpPr>
            <a:spLocks noGrp="1"/>
          </p:cNvSpPr>
          <p:nvPr>
            <p:ph type="body" idx="1"/>
          </p:nvPr>
        </p:nvSpPr>
        <p:spPr bwMode="auto">
          <a:xfrm>
            <a:off x="1295400" y="2557463"/>
            <a:ext cx="9601200" cy="3317875"/>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fontAlgn="auto">
              <a:spcBef>
                <a:spcPct val="0"/>
              </a:spcBef>
              <a:spcAft>
                <a:spcPct val="0"/>
              </a:spcAft>
              <a:defRPr sz="1000" b="0" i="0">
                <a:solidFill>
                  <a:schemeClr val="tx1"/>
                </a:solidFill>
                <a:effectLst/>
                <a:latin typeface="+mn-lt"/>
              </a:defRPr>
            </a:lvl1pPr>
          </a:lstStyle>
          <a:p>
            <a:pPr>
              <a:defRPr/>
            </a:pPr>
            <a:fld id="{0DE1BFFF-9853-42C5-8322-CF7777F2AF0B}" type="datetimeFigureOut">
              <a:rPr lang="ru-RU"/>
              <a:pPr>
                <a:defRPr/>
              </a:pPr>
              <a:t>28.08.2025</a:t>
            </a:fld>
            <a:endParaRPr lang="ru-RU"/>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fontAlgn="auto">
              <a:spcBef>
                <a:spcPct val="0"/>
              </a:spcBef>
              <a:spcAft>
                <a:spcPct val="0"/>
              </a:spcAft>
              <a:defRPr sz="1000" b="0" i="0">
                <a:solidFill>
                  <a:schemeClr val="tx1"/>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lIns="91440" tIns="45720" rIns="91440" bIns="45720" rtlCol="0" anchor="ctr"/>
          <a:lstStyle>
            <a:lvl1pPr algn="r" fontAlgn="auto">
              <a:spcBef>
                <a:spcPct val="0"/>
              </a:spcBef>
              <a:spcAft>
                <a:spcPct val="0"/>
              </a:spcAft>
              <a:defRPr sz="1000" b="0" i="0">
                <a:solidFill>
                  <a:schemeClr val="tx1"/>
                </a:solidFill>
                <a:effectLst/>
                <a:latin typeface="+mn-lt"/>
              </a:defRPr>
            </a:lvl1pPr>
          </a:lstStyle>
          <a:p>
            <a:pPr>
              <a:defRPr/>
            </a:pPr>
            <a:fld id="{0A979516-E568-4BCA-B22A-3450D5F49904}"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3" r:id="rId3"/>
    <p:sldLayoutId id="2147483677" r:id="rId4"/>
  </p:sldLayoutIdLst>
  <p:transition/>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itchFamily="18" charset="0"/>
        </a:defRPr>
      </a:lvl2pPr>
      <a:lvl3pPr algn="ctr" defTabSz="457200" rtl="0" eaLnBrk="0" fontAlgn="base" hangingPunct="0">
        <a:spcBef>
          <a:spcPct val="0"/>
        </a:spcBef>
        <a:spcAft>
          <a:spcPct val="0"/>
        </a:spcAft>
        <a:defRPr sz="4400">
          <a:solidFill>
            <a:srgbClr val="262626"/>
          </a:solidFill>
          <a:latin typeface="Garamond" pitchFamily="18" charset="0"/>
        </a:defRPr>
      </a:lvl3pPr>
      <a:lvl4pPr algn="ctr" defTabSz="457200" rtl="0" eaLnBrk="0" fontAlgn="base" hangingPunct="0">
        <a:spcBef>
          <a:spcPct val="0"/>
        </a:spcBef>
        <a:spcAft>
          <a:spcPct val="0"/>
        </a:spcAft>
        <a:defRPr sz="4400">
          <a:solidFill>
            <a:srgbClr val="262626"/>
          </a:solidFill>
          <a:latin typeface="Garamond" pitchFamily="18" charset="0"/>
        </a:defRPr>
      </a:lvl4pPr>
      <a:lvl5pPr algn="ctr" defTabSz="457200" rtl="0" eaLnBrk="0" fontAlgn="base" hangingPunct="0">
        <a:spcBef>
          <a:spcPct val="0"/>
        </a:spcBef>
        <a:spcAft>
          <a:spcPct val="0"/>
        </a:spcAft>
        <a:defRPr sz="4400">
          <a:solidFill>
            <a:srgbClr val="262626"/>
          </a:solidFill>
          <a:latin typeface="Garamond"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a:buChar char="•"/>
        <a:defRPr sz="2400"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767328" y="1618594"/>
            <a:ext cx="6571488" cy="3815254"/>
          </a:xfrm>
        </p:spPr>
        <p:txBody>
          <a:bodyPr/>
          <a:lstStyle/>
          <a:p>
            <a:pPr lvl="0" defTabSz="914400" eaLnBrk="1" hangingPunct="1"/>
            <a:r>
              <a:rPr lang="ru-RU" sz="2400" b="1" dirty="0">
                <a:ln>
                  <a:noFill/>
                </a:ln>
                <a:solidFill>
                  <a:srgbClr val="A45A1D"/>
                </a:solidFill>
                <a:latin typeface="Times New Roman" pitchFamily="18" charset="0"/>
                <a:ea typeface="+mn-ea"/>
                <a:cs typeface="Times New Roman" pitchFamily="18" charset="0"/>
              </a:rPr>
              <a:t> </a:t>
            </a:r>
            <a:r>
              <a:rPr lang="ru-RU" sz="2400" b="1" dirty="0" smtClean="0">
                <a:ln>
                  <a:noFill/>
                </a:ln>
                <a:solidFill>
                  <a:srgbClr val="A45A1D"/>
                </a:solidFill>
                <a:latin typeface="Times New Roman" pitchFamily="18" charset="0"/>
                <a:ea typeface="+mn-ea"/>
                <a:cs typeface="Times New Roman" pitchFamily="18" charset="0"/>
              </a:rPr>
              <a:t>                           </a:t>
            </a:r>
            <a:r>
              <a:rPr lang="ru-RU" sz="2000" b="1" dirty="0" smtClean="0">
                <a:ln>
                  <a:noFill/>
                </a:ln>
                <a:solidFill>
                  <a:schemeClr val="tx1"/>
                </a:solidFill>
                <a:latin typeface="Times New Roman" pitchFamily="18" charset="0"/>
                <a:ea typeface="+mn-ea"/>
                <a:cs typeface="Times New Roman" pitchFamily="18" charset="0"/>
              </a:rPr>
              <a:t>Педагоги: </a:t>
            </a:r>
            <a:r>
              <a:rPr lang="ru-RU" sz="2000" dirty="0" smtClean="0">
                <a:ln>
                  <a:noFill/>
                </a:ln>
                <a:solidFill>
                  <a:schemeClr val="tx1"/>
                </a:solidFill>
                <a:latin typeface="Times New Roman" pitchFamily="18" charset="0"/>
                <a:ea typeface="+mn-ea"/>
                <a:cs typeface="Times New Roman" pitchFamily="18" charset="0"/>
              </a:rPr>
              <a:t>Маркович А.А.</a:t>
            </a:r>
            <a:r>
              <a:rPr lang="ru-RU" sz="2000" b="1" dirty="0" smtClean="0">
                <a:ln>
                  <a:noFill/>
                </a:ln>
                <a:solidFill>
                  <a:schemeClr val="tx1"/>
                </a:solidFill>
                <a:latin typeface="Times New Roman" pitchFamily="18" charset="0"/>
                <a:ea typeface="+mn-ea"/>
                <a:cs typeface="Times New Roman" pitchFamily="18" charset="0"/>
              </a:rPr>
              <a:t>                                                       </a:t>
            </a:r>
            <a:r>
              <a:rPr lang="ru-RU" sz="2000" b="1" dirty="0" smtClean="0">
                <a:ln>
                  <a:noFill/>
                </a:ln>
                <a:solidFill>
                  <a:schemeClr val="tx1"/>
                </a:solidFill>
                <a:latin typeface="Times New Roman" pitchFamily="18" charset="0"/>
                <a:ea typeface="+mn-ea"/>
                <a:cs typeface="Times New Roman" pitchFamily="18" charset="0"/>
              </a:rPr>
              <a:t>               			     </a:t>
            </a:r>
            <a:r>
              <a:rPr lang="ru-RU" sz="2000" dirty="0" err="1" smtClean="0">
                <a:ln>
                  <a:noFill/>
                </a:ln>
                <a:solidFill>
                  <a:schemeClr val="tx1"/>
                </a:solidFill>
                <a:latin typeface="Times New Roman" pitchFamily="18" charset="0"/>
                <a:ea typeface="+mn-ea"/>
                <a:cs typeface="Times New Roman" pitchFamily="18" charset="0"/>
              </a:rPr>
              <a:t>Камнева</a:t>
            </a:r>
            <a:r>
              <a:rPr lang="ru-RU" sz="2000" dirty="0" smtClean="0">
                <a:ln>
                  <a:noFill/>
                </a:ln>
                <a:solidFill>
                  <a:schemeClr val="tx1"/>
                </a:solidFill>
                <a:latin typeface="Times New Roman" pitchFamily="18" charset="0"/>
                <a:ea typeface="+mn-ea"/>
                <a:cs typeface="Times New Roman" pitchFamily="18" charset="0"/>
              </a:rPr>
              <a:t> </a:t>
            </a:r>
            <a:r>
              <a:rPr lang="ru-RU" sz="2000" dirty="0" smtClean="0">
                <a:ln>
                  <a:noFill/>
                </a:ln>
                <a:solidFill>
                  <a:schemeClr val="tx1"/>
                </a:solidFill>
                <a:latin typeface="Times New Roman" pitchFamily="18" charset="0"/>
                <a:ea typeface="+mn-ea"/>
                <a:cs typeface="Times New Roman" pitchFamily="18" charset="0"/>
              </a:rPr>
              <a:t>О.В.</a:t>
            </a:r>
            <a:endParaRPr lang="ru-RU" sz="2000" dirty="0">
              <a:solidFill>
                <a:schemeClr val="tx1"/>
              </a:solidFill>
            </a:endParaRPr>
          </a:p>
        </p:txBody>
      </p:sp>
      <p:sp>
        <p:nvSpPr>
          <p:cNvPr id="3" name="AutoShape 5"/>
          <p:cNvSpPr>
            <a:spLocks noChangeArrowheads="1"/>
          </p:cNvSpPr>
          <p:nvPr/>
        </p:nvSpPr>
        <p:spPr bwMode="auto">
          <a:xfrm>
            <a:off x="402024" y="0"/>
            <a:ext cx="11396416" cy="1428760"/>
          </a:xfrm>
          <a:prstGeom prst="horizontalScroll">
            <a:avLst>
              <a:gd name="adj" fmla="val 12500"/>
            </a:avLst>
          </a:prstGeom>
          <a:solidFill>
            <a:srgbClr val="FFFFFF">
              <a:alpha val="0"/>
            </a:srgbClr>
          </a:solidFill>
          <a:ln w="15875">
            <a:solidFill>
              <a:srgbClr val="000000"/>
            </a:solidFill>
            <a:round/>
          </a:ln>
        </p:spPr>
        <p:txBody>
          <a:bodyPr/>
          <a:lstStyle/>
          <a:p>
            <a:pPr algn="ctr" eaLnBrk="0" hangingPunct="0">
              <a:tabLst>
                <a:tab pos="3819525" algn="l"/>
              </a:tabLst>
            </a:pPr>
            <a:r>
              <a:rPr lang="ru-RU" sz="2000" b="1" smtClean="0">
                <a:latin typeface="Times New Roman" pitchFamily="18" charset="0"/>
                <a:cs typeface="Times New Roman" pitchFamily="18" charset="0"/>
              </a:rPr>
              <a:t>Муниципальное дошкольное образовательное учреждение «Оршинский детский сад»</a:t>
            </a:r>
          </a:p>
        </p:txBody>
      </p:sp>
      <p:sp>
        <p:nvSpPr>
          <p:cNvPr id="4" name="TextBox 3"/>
          <p:cNvSpPr txBox="1"/>
          <p:nvPr/>
        </p:nvSpPr>
        <p:spPr>
          <a:xfrm>
            <a:off x="3377184" y="6096000"/>
            <a:ext cx="5925312" cy="369332"/>
          </a:xfrm>
          <a:prstGeom prst="rect">
            <a:avLst/>
          </a:prstGeom>
          <a:noFill/>
        </p:spPr>
        <p:txBody>
          <a:bodyPr wrap="square" rtlCol="0">
            <a:spAutoFit/>
          </a:bodyPr>
          <a:lstStyle/>
          <a:p>
            <a:r>
              <a:rPr lang="ru-RU" dirty="0" err="1" smtClean="0">
                <a:latin typeface="Times New Roman" pitchFamily="18" charset="0"/>
                <a:cs typeface="Times New Roman" pitchFamily="18" charset="0"/>
              </a:rPr>
              <a:t>Пгт</a:t>
            </a:r>
            <a:r>
              <a:rPr lang="ru-RU" dirty="0" smtClean="0">
                <a:latin typeface="Times New Roman" pitchFamily="18" charset="0"/>
                <a:cs typeface="Times New Roman" pitchFamily="18" charset="0"/>
              </a:rPr>
              <a:t>. Орша, Тверская обл., Калининский </a:t>
            </a:r>
            <a:r>
              <a:rPr lang="ru-RU" dirty="0" smtClean="0">
                <a:latin typeface="Times New Roman" pitchFamily="18" charset="0"/>
                <a:cs typeface="Times New Roman" pitchFamily="18" charset="0"/>
              </a:rPr>
              <a:t>округ</a:t>
            </a:r>
            <a:endParaRPr lang="ru-RU"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682240" y="1618594"/>
            <a:ext cx="6888480" cy="1384995"/>
          </a:xfrm>
          <a:prstGeom prst="rect">
            <a:avLst/>
          </a:prstGeom>
          <a:noFill/>
        </p:spPr>
        <p:txBody>
          <a:bodyPr wrap="square" rtlCol="0">
            <a:spAutoFit/>
          </a:bodyPr>
          <a:lstStyle/>
          <a:p>
            <a:pPr algn="ctr"/>
            <a:r>
              <a:rPr lang="ru-RU" sz="2800" b="1" dirty="0" smtClean="0">
                <a:latin typeface="Times New Roman" pitchFamily="18" charset="0"/>
                <a:cs typeface="Times New Roman" pitchFamily="18" charset="0"/>
              </a:rPr>
              <a:t>Краткая презентация рабочей программы дошкольного образования </a:t>
            </a:r>
          </a:p>
          <a:p>
            <a:pPr algn="ctr"/>
            <a:r>
              <a:rPr lang="ru-RU" sz="2800" b="1" dirty="0" smtClean="0">
                <a:latin typeface="Times New Roman" pitchFamily="18" charset="0"/>
                <a:cs typeface="Times New Roman" pitchFamily="18" charset="0"/>
              </a:rPr>
              <a:t>– группа средняя</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43804830"/>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33984" y="408374"/>
            <a:ext cx="11058144" cy="1143000"/>
          </a:xfrm>
        </p:spPr>
        <p:txBody>
          <a:bodyPr>
            <a:normAutofit/>
          </a:bodyPr>
          <a:lstStyle/>
          <a:p>
            <a:r>
              <a:rPr lang="ru-RU" sz="2400" b="1" dirty="0">
                <a:solidFill>
                  <a:schemeClr val="tx1"/>
                </a:solidFill>
                <a:latin typeface="Times New Roman" pitchFamily="18" charset="0"/>
                <a:cs typeface="Times New Roman" pitchFamily="18" charset="0"/>
              </a:rPr>
              <a:t>Образовательные </a:t>
            </a:r>
            <a:r>
              <a:rPr lang="ru-RU" sz="2400" b="1" dirty="0" smtClean="0">
                <a:solidFill>
                  <a:schemeClr val="tx1"/>
                </a:solidFill>
                <a:latin typeface="Times New Roman" pitchFamily="18" charset="0"/>
                <a:cs typeface="Times New Roman" pitchFamily="18" charset="0"/>
              </a:rPr>
              <a:t>области согласно </a:t>
            </a:r>
            <a:r>
              <a:rPr lang="ru-RU" sz="2400" b="1" dirty="0">
                <a:solidFill>
                  <a:schemeClr val="tx1"/>
                </a:solidFill>
                <a:latin typeface="Times New Roman" pitchFamily="18" charset="0"/>
                <a:cs typeface="Times New Roman" pitchFamily="18" charset="0"/>
              </a:rPr>
              <a:t>ФГОС </a:t>
            </a:r>
            <a:r>
              <a:rPr lang="ru-RU" sz="2400" b="1" dirty="0" smtClean="0">
                <a:solidFill>
                  <a:schemeClr val="tx1"/>
                </a:solidFill>
                <a:latin typeface="Times New Roman" pitchFamily="18" charset="0"/>
                <a:cs typeface="Times New Roman" pitchFamily="18" charset="0"/>
              </a:rPr>
              <a:t>ДО, </a:t>
            </a:r>
            <a:r>
              <a:rPr lang="ru-RU" sz="2400" b="1" dirty="0">
                <a:solidFill>
                  <a:schemeClr val="tx1"/>
                </a:solidFill>
                <a:latin typeface="Times New Roman" pitchFamily="18" charset="0"/>
                <a:cs typeface="Times New Roman" pitchFamily="18" charset="0"/>
              </a:rPr>
              <a:t>обеспечивающие разностороннее развитие детей </a:t>
            </a:r>
            <a:r>
              <a:rPr lang="ru-RU" sz="2400" b="1" dirty="0" smtClean="0">
                <a:solidFill>
                  <a:schemeClr val="tx1"/>
                </a:solidFill>
                <a:latin typeface="Times New Roman" pitchFamily="18" charset="0"/>
                <a:cs typeface="Times New Roman" pitchFamily="18" charset="0"/>
              </a:rPr>
              <a:t>4 - 5 лет – возраст средний дошкольный</a:t>
            </a:r>
            <a:endParaRPr lang="ru-RU" sz="2400" b="1" dirty="0">
              <a:solidFill>
                <a:schemeClr val="tx1"/>
              </a:solidFill>
              <a:latin typeface="Times New Roman" pitchFamily="18" charset="0"/>
              <a:cs typeface="Times New Roman" pitchFamily="18" charset="0"/>
            </a:endParaRPr>
          </a:p>
        </p:txBody>
      </p:sp>
      <p:sp>
        <p:nvSpPr>
          <p:cNvPr id="24580" name="Rectangle 4"/>
          <p:cNvSpPr>
            <a:spLocks noChangeArrowheads="1"/>
          </p:cNvSpPr>
          <p:nvPr/>
        </p:nvSpPr>
        <p:spPr bwMode="auto">
          <a:xfrm>
            <a:off x="4151785" y="1497795"/>
            <a:ext cx="3817019" cy="719138"/>
          </a:xfrm>
          <a:prstGeom prst="rect">
            <a:avLst/>
          </a:prstGeom>
          <a:solidFill>
            <a:srgbClr val="99CCFF"/>
          </a:solidFill>
          <a:ln w="9525">
            <a:solidFill>
              <a:schemeClr val="tx1"/>
            </a:solidFill>
            <a:miter lim="800000"/>
          </a:ln>
          <a:effectLst/>
        </p:spPr>
        <p:txBody>
          <a:bodyPr wrap="none" anchor="ctr"/>
          <a:lstStyle/>
          <a:p>
            <a:pPr algn="ctr"/>
            <a:r>
              <a:rPr lang="ru-RU" sz="2400" b="1"/>
              <a:t>Физическое развитие</a:t>
            </a:r>
          </a:p>
        </p:txBody>
      </p:sp>
      <p:sp>
        <p:nvSpPr>
          <p:cNvPr id="24584" name="Rectangle 8"/>
          <p:cNvSpPr>
            <a:spLocks noChangeArrowheads="1"/>
          </p:cNvSpPr>
          <p:nvPr/>
        </p:nvSpPr>
        <p:spPr bwMode="auto">
          <a:xfrm>
            <a:off x="6822385" y="4798302"/>
            <a:ext cx="2714644" cy="1223963"/>
          </a:xfrm>
          <a:prstGeom prst="rect">
            <a:avLst/>
          </a:prstGeom>
          <a:solidFill>
            <a:srgbClr val="99CCFF"/>
          </a:solidFill>
          <a:ln w="9525">
            <a:solidFill>
              <a:schemeClr val="tx1"/>
            </a:solidFill>
            <a:miter lim="800000"/>
          </a:ln>
          <a:effectLst/>
        </p:spPr>
        <p:txBody>
          <a:bodyPr wrap="none" anchor="ctr"/>
          <a:lstStyle/>
          <a:p>
            <a:pPr algn="ctr"/>
            <a:r>
              <a:rPr lang="ru-RU" sz="2400" b="1"/>
              <a:t>Художественно-</a:t>
            </a:r>
          </a:p>
          <a:p>
            <a:pPr algn="ctr"/>
            <a:r>
              <a:rPr lang="ru-RU" sz="2400" b="1"/>
              <a:t>эстетическое </a:t>
            </a:r>
          </a:p>
          <a:p>
            <a:pPr algn="ctr"/>
            <a:r>
              <a:rPr lang="ru-RU" sz="2400" b="1"/>
              <a:t>развитие</a:t>
            </a:r>
          </a:p>
        </p:txBody>
      </p:sp>
      <p:sp>
        <p:nvSpPr>
          <p:cNvPr id="24585" name="Rectangle 9"/>
          <p:cNvSpPr>
            <a:spLocks noChangeArrowheads="1"/>
          </p:cNvSpPr>
          <p:nvPr/>
        </p:nvSpPr>
        <p:spPr bwMode="auto">
          <a:xfrm>
            <a:off x="6524629" y="2821777"/>
            <a:ext cx="3446469" cy="1226426"/>
          </a:xfrm>
          <a:prstGeom prst="rect">
            <a:avLst/>
          </a:prstGeom>
          <a:solidFill>
            <a:srgbClr val="99CCFF"/>
          </a:solidFill>
          <a:ln w="9525">
            <a:solidFill>
              <a:schemeClr val="tx1"/>
            </a:solidFill>
            <a:miter lim="800000"/>
          </a:ln>
          <a:effectLst/>
        </p:spPr>
        <p:txBody>
          <a:bodyPr wrap="none" anchor="ctr"/>
          <a:lstStyle/>
          <a:p>
            <a:pPr algn="ctr"/>
            <a:r>
              <a:rPr lang="ru-RU"/>
              <a:t> </a:t>
            </a:r>
            <a:r>
              <a:rPr lang="ru-RU" sz="2400" b="1"/>
              <a:t>Познавательное </a:t>
            </a:r>
          </a:p>
          <a:p>
            <a:pPr algn="ctr"/>
            <a:r>
              <a:rPr lang="ru-RU" sz="2400" b="1"/>
              <a:t>развитие</a:t>
            </a:r>
          </a:p>
        </p:txBody>
      </p:sp>
      <p:sp>
        <p:nvSpPr>
          <p:cNvPr id="24586" name="Rectangle 10"/>
          <p:cNvSpPr>
            <a:spLocks noChangeArrowheads="1"/>
          </p:cNvSpPr>
          <p:nvPr/>
        </p:nvSpPr>
        <p:spPr bwMode="auto">
          <a:xfrm>
            <a:off x="2850839" y="4798301"/>
            <a:ext cx="2862737" cy="1285884"/>
          </a:xfrm>
          <a:prstGeom prst="rect">
            <a:avLst/>
          </a:prstGeom>
          <a:solidFill>
            <a:srgbClr val="99CCFF"/>
          </a:solidFill>
          <a:ln w="9525">
            <a:solidFill>
              <a:schemeClr val="tx1"/>
            </a:solidFill>
            <a:miter lim="800000"/>
          </a:ln>
          <a:effectLst/>
        </p:spPr>
        <p:txBody>
          <a:bodyPr wrap="none" anchor="ctr"/>
          <a:lstStyle/>
          <a:p>
            <a:pPr algn="ctr"/>
            <a:r>
              <a:rPr lang="ru-RU" sz="2400" b="1"/>
              <a:t>Речевое </a:t>
            </a:r>
          </a:p>
          <a:p>
            <a:pPr algn="ctr"/>
            <a:r>
              <a:rPr lang="ru-RU" sz="2400" b="1"/>
              <a:t>развитие</a:t>
            </a:r>
          </a:p>
        </p:txBody>
      </p:sp>
      <p:sp>
        <p:nvSpPr>
          <p:cNvPr id="24587" name="Rectangle 11"/>
          <p:cNvSpPr>
            <a:spLocks noChangeArrowheads="1"/>
          </p:cNvSpPr>
          <p:nvPr/>
        </p:nvSpPr>
        <p:spPr bwMode="auto">
          <a:xfrm>
            <a:off x="1916877" y="2863603"/>
            <a:ext cx="3357586" cy="1220790"/>
          </a:xfrm>
          <a:prstGeom prst="rect">
            <a:avLst/>
          </a:prstGeom>
          <a:solidFill>
            <a:srgbClr val="99CCFF"/>
          </a:solidFill>
          <a:ln w="9525">
            <a:solidFill>
              <a:schemeClr val="tx1"/>
            </a:solidFill>
            <a:miter lim="800000"/>
          </a:ln>
          <a:effectLst/>
        </p:spPr>
        <p:txBody>
          <a:bodyPr wrap="none" anchor="ctr"/>
          <a:lstStyle/>
          <a:p>
            <a:pPr algn="ctr"/>
            <a:r>
              <a:rPr lang="ru-RU" sz="2400" b="1"/>
              <a:t>Социально-</a:t>
            </a:r>
          </a:p>
          <a:p>
            <a:pPr algn="ctr"/>
            <a:r>
              <a:rPr lang="ru-RU" sz="2400" b="1"/>
              <a:t>коммуникативное </a:t>
            </a:r>
          </a:p>
          <a:p>
            <a:pPr algn="ctr"/>
            <a:r>
              <a:rPr lang="ru-RU" sz="2400" b="1"/>
              <a:t>развитие</a:t>
            </a:r>
          </a:p>
        </p:txBody>
      </p:sp>
      <p:cxnSp>
        <p:nvCxnSpPr>
          <p:cNvPr id="24588" name="AutoShape 12"/>
          <p:cNvCxnSpPr>
            <a:cxnSpLocks noChangeShapeType="1"/>
            <a:stCxn id="24580" idx="1"/>
          </p:cNvCxnSpPr>
          <p:nvPr/>
        </p:nvCxnSpPr>
        <p:spPr bwMode="auto">
          <a:xfrm flipH="1">
            <a:off x="2505076" y="1857365"/>
            <a:ext cx="1646708" cy="1006239"/>
          </a:xfrm>
          <a:prstGeom prst="straightConnector1">
            <a:avLst/>
          </a:prstGeom>
          <a:noFill/>
          <a:ln w="9525">
            <a:solidFill>
              <a:schemeClr val="tx1"/>
            </a:solidFill>
            <a:round/>
            <a:headEnd type="triangle" w="med" len="med"/>
            <a:tailEnd type="triangle" w="med" len="med"/>
          </a:ln>
          <a:effectLst/>
        </p:spPr>
      </p:cxnSp>
      <p:cxnSp>
        <p:nvCxnSpPr>
          <p:cNvPr id="24590" name="AutoShape 14"/>
          <p:cNvCxnSpPr>
            <a:cxnSpLocks noChangeShapeType="1"/>
            <a:stCxn id="24580" idx="2"/>
            <a:endCxn id="24580" idx="2"/>
          </p:cNvCxnSpPr>
          <p:nvPr/>
        </p:nvCxnSpPr>
        <p:spPr bwMode="auto">
          <a:xfrm flipH="1">
            <a:off x="6060294" y="2216933"/>
            <a:ext cx="0" cy="0"/>
          </a:xfrm>
          <a:prstGeom prst="straightConnector1">
            <a:avLst/>
          </a:prstGeom>
          <a:noFill/>
          <a:ln w="9525">
            <a:solidFill>
              <a:schemeClr val="tx1"/>
            </a:solidFill>
            <a:round/>
            <a:headEnd type="triangle" w="med" len="med"/>
            <a:tailEnd type="triangle" w="med" len="med"/>
          </a:ln>
          <a:effectLst/>
        </p:spPr>
      </p:cxnSp>
      <p:cxnSp>
        <p:nvCxnSpPr>
          <p:cNvPr id="24592" name="AutoShape 16"/>
          <p:cNvCxnSpPr>
            <a:cxnSpLocks noChangeShapeType="1"/>
            <a:stCxn id="24580" idx="3"/>
          </p:cNvCxnSpPr>
          <p:nvPr/>
        </p:nvCxnSpPr>
        <p:spPr bwMode="auto">
          <a:xfrm>
            <a:off x="7968804" y="1857365"/>
            <a:ext cx="1295549" cy="952433"/>
          </a:xfrm>
          <a:prstGeom prst="straightConnector1">
            <a:avLst/>
          </a:prstGeom>
          <a:noFill/>
          <a:ln w="9525">
            <a:solidFill>
              <a:schemeClr val="tx1"/>
            </a:solidFill>
            <a:round/>
            <a:headEnd type="triangle" w="med" len="med"/>
            <a:tailEnd type="triangle" w="med" len="med"/>
          </a:ln>
          <a:effectLst/>
        </p:spPr>
      </p:cxnSp>
      <p:cxnSp>
        <p:nvCxnSpPr>
          <p:cNvPr id="24593" name="AutoShape 17"/>
          <p:cNvCxnSpPr>
            <a:cxnSpLocks noChangeShapeType="1"/>
            <a:endCxn id="24586" idx="0"/>
          </p:cNvCxnSpPr>
          <p:nvPr/>
        </p:nvCxnSpPr>
        <p:spPr bwMode="auto">
          <a:xfrm>
            <a:off x="2402549" y="4096373"/>
            <a:ext cx="1879659" cy="701928"/>
          </a:xfrm>
          <a:prstGeom prst="straightConnector1">
            <a:avLst/>
          </a:prstGeom>
          <a:noFill/>
          <a:ln w="9525">
            <a:solidFill>
              <a:schemeClr val="tx1"/>
            </a:solidFill>
            <a:round/>
            <a:headEnd type="triangle" w="med" len="med"/>
            <a:tailEnd type="triangle" w="med" len="med"/>
          </a:ln>
          <a:effectLst/>
        </p:spPr>
      </p:cxnSp>
      <p:cxnSp>
        <p:nvCxnSpPr>
          <p:cNvPr id="24594" name="AutoShape 18"/>
          <p:cNvCxnSpPr>
            <a:cxnSpLocks noChangeShapeType="1"/>
            <a:endCxn id="24584" idx="1"/>
          </p:cNvCxnSpPr>
          <p:nvPr/>
        </p:nvCxnSpPr>
        <p:spPr bwMode="auto">
          <a:xfrm flipV="1">
            <a:off x="5740985" y="5410284"/>
            <a:ext cx="1081401" cy="14299"/>
          </a:xfrm>
          <a:prstGeom prst="straightConnector1">
            <a:avLst/>
          </a:prstGeom>
          <a:noFill/>
          <a:ln w="9525">
            <a:solidFill>
              <a:schemeClr val="tx1"/>
            </a:solidFill>
            <a:round/>
            <a:headEnd type="triangle" w="med" len="med"/>
            <a:tailEnd type="triangle" w="med" len="med"/>
          </a:ln>
          <a:effectLst/>
        </p:spPr>
      </p:cxnSp>
      <p:cxnSp>
        <p:nvCxnSpPr>
          <p:cNvPr id="24595" name="AutoShape 19"/>
          <p:cNvCxnSpPr>
            <a:cxnSpLocks noChangeShapeType="1"/>
            <a:stCxn id="24584" idx="0"/>
          </p:cNvCxnSpPr>
          <p:nvPr/>
        </p:nvCxnSpPr>
        <p:spPr bwMode="auto">
          <a:xfrm flipV="1">
            <a:off x="8179707" y="4048203"/>
            <a:ext cx="1742442" cy="750098"/>
          </a:xfrm>
          <a:prstGeom prst="straightConnector1">
            <a:avLst/>
          </a:prstGeom>
          <a:noFill/>
          <a:ln w="9525">
            <a:solidFill>
              <a:schemeClr val="tx1"/>
            </a:solidFill>
            <a:round/>
            <a:headEnd type="triangle" w="med" len="med"/>
            <a:tailEnd type="triangle" w="med" len="med"/>
          </a:ln>
          <a:effectLst/>
        </p:spPr>
      </p:cxnSp>
      <p:sp>
        <p:nvSpPr>
          <p:cNvPr id="25" name="Овал 24"/>
          <p:cNvSpPr/>
          <p:nvPr/>
        </p:nvSpPr>
        <p:spPr>
          <a:xfrm>
            <a:off x="9696400" y="5644710"/>
            <a:ext cx="792088" cy="7551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11.</a:t>
            </a:r>
            <a:endParaRPr lang="ru-RU"/>
          </a:p>
        </p:txBody>
      </p:sp>
    </p:spTree>
    <p:extLst>
      <p:ext uri="{BB962C8B-B14F-4D97-AF65-F5344CB8AC3E}">
        <p14:creationId xmlns:p14="http://schemas.microsoft.com/office/powerpoint/2010/main" xmlns="" val="187743674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0560" y="572433"/>
            <a:ext cx="10692384" cy="5384423"/>
          </a:xfrm>
          <a:prstGeom prst="rect">
            <a:avLst/>
          </a:prstGeom>
        </p:spPr>
        <p:txBody>
          <a:bodyPr wrap="square">
            <a:spAutoFit/>
          </a:bodyPr>
          <a:lstStyle/>
          <a:p>
            <a:pPr indent="457200" algn="just">
              <a:lnSpc>
                <a:spcPct val="115000"/>
              </a:lnSpc>
              <a:spcAft>
                <a:spcPct val="0"/>
              </a:spcAft>
            </a:pPr>
            <a:r>
              <a:rPr lang="ru-RU" sz="1200" b="1">
                <a:latin typeface="Times New Roman CYR" panose="02020603050405020304" pitchFamily="18" charset="0"/>
                <a:ea typeface="Times New Roman" panose="02020603050405020304" pitchFamily="18" charset="0"/>
                <a:cs typeface="Times New Roman" pitchFamily="18" charset="0"/>
              </a:rPr>
              <a:t>Содержание и планируемые результаты Программы не ниже соответствующих содержания и планируемых результатов Федеральной программы</a:t>
            </a:r>
            <a:r>
              <a:rPr lang="ru-RU" sz="1200" b="1">
                <a:solidFill>
                  <a:srgbClr val="FF0000"/>
                </a:solidFill>
                <a:latin typeface="Times New Roman CYR" panose="02020603050405020304" pitchFamily="18" charset="0"/>
                <a:ea typeface="Calibri" panose="020F0502020204030204" pitchFamily="34" charset="0"/>
                <a:cs typeface="Times New Roman" pitchFamily="18" charset="0"/>
              </a:rPr>
              <a:t> </a:t>
            </a:r>
            <a:r>
              <a:rPr lang="ru-RU" sz="1200" b="1">
                <a:latin typeface="Times New Roman CYR" panose="02020603050405020304" pitchFamily="18" charset="0"/>
                <a:ea typeface="Calibri" panose="020F0502020204030204" pitchFamily="34" charset="0"/>
                <a:cs typeface="Times New Roman" pitchFamily="18" charset="0"/>
              </a:rPr>
              <a:t>обязательная часть Программы согласно ФОП ДО</a:t>
            </a:r>
            <a:r>
              <a:rPr lang="ru-RU" sz="1200" b="1">
                <a:latin typeface="Times New Roman CYR" panose="02020603050405020304" pitchFamily="18" charset="0"/>
                <a:ea typeface="Times New Roman" panose="02020603050405020304" pitchFamily="18" charset="0"/>
                <a:cs typeface="Times New Roman" pitchFamily="18" charset="0"/>
              </a:rPr>
              <a:t>.</a:t>
            </a:r>
            <a:endParaRPr lang="ru-RU" sz="120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В соответствии с ФГОС ДО специфика дошкольного возраста и системные особенности ДО делают неправомерными требования от ребёнка дошкольного возраста конкретных образовательных достижений. Поэтому планируемые результаты освоения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endParaRPr lang="ru-RU" sz="120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a:t>
            </a:r>
            <a:endParaRPr lang="ru-RU" sz="120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 младенческий (первое и второе полугодия жизни), </a:t>
            </a:r>
            <a:endParaRPr lang="ru-RU" sz="120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 ранний (от одного года до трех лет),</a:t>
            </a:r>
            <a:endParaRPr lang="ru-RU" sz="120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 дошкольный возраст (от трех до семи лет).</a:t>
            </a:r>
            <a:endParaRPr lang="ru-RU" sz="1200">
              <a:latin typeface="Times New Roman" pitchFamily="18" charset="0"/>
              <a:ea typeface="Calibri" panose="020F0502020204030204" pitchFamily="34" charset="0"/>
              <a:cs typeface="Times New Roman" pitchFamily="18" charset="0"/>
            </a:endParaRPr>
          </a:p>
          <a:p>
            <a:pPr indent="457200"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Обозначенные в Программе возрастные ориентиры «к трем годам» и так далее имеют условный характер, что предполагает широкий возрастной диапазон для достижения ребёнком планируемых результатов. Это связано с неустойчивостью, гетерохронностью и индивидуальным темпом психического развития детей в дошкольном детстве, особенно при прохождении критических периодов. По этой причине ребёнок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a:t>
            </a:r>
            <a:endParaRPr lang="ru-RU" sz="1200">
              <a:latin typeface="Times New Roman" pitchFamily="18" charset="0"/>
              <a:ea typeface="Calibri" panose="020F0502020204030204" pitchFamily="34" charset="0"/>
              <a:cs typeface="Times New Roman" pitchFamily="18" charset="0"/>
            </a:endParaRPr>
          </a:p>
          <a:p>
            <a:pPr indent="540385"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группу.</a:t>
            </a:r>
            <a:endParaRPr lang="ru-RU" sz="1200">
              <a:latin typeface="Times New Roman" pitchFamily="18" charset="0"/>
              <a:ea typeface="Calibri" panose="020F0502020204030204" pitchFamily="34" charset="0"/>
              <a:cs typeface="Times New Roman" pitchFamily="18" charset="0"/>
            </a:endParaRPr>
          </a:p>
          <a:p>
            <a:pPr indent="269240" algn="just">
              <a:lnSpc>
                <a:spcPct val="115000"/>
              </a:lnSpc>
              <a:spcAft>
                <a:spcPct val="0"/>
              </a:spcAft>
            </a:pPr>
            <a:r>
              <a:rPr lang="ru-RU" sz="1200" b="1">
                <a:latin typeface="Times New Roman" pitchFamily="18" charset="0"/>
                <a:ea typeface="Times New Roman" panose="02020603050405020304" pitchFamily="18" charset="0"/>
                <a:cs typeface="Times New Roman" pitchFamily="18" charset="0"/>
              </a:rPr>
              <a:t>Настоящие требования являются ориентирами для:</a:t>
            </a:r>
            <a:endParaRPr lang="ru-RU" sz="120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а) решения задач    формирования программы; анализа профессиональной деятельности; взаимодействия с семьями воспитанников;</a:t>
            </a:r>
            <a:endParaRPr lang="ru-RU" sz="120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б) изучения характеристик образования детей в возрасте от 2 лет (Федеральный государственный образовательный стандарт дошкольного </a:t>
            </a:r>
            <a:r>
              <a:rPr lang="ru-RU" sz="1200" smtClean="0">
                <a:latin typeface="Times New Roman" pitchFamily="18" charset="0"/>
                <a:ea typeface="Times New Roman" panose="02020603050405020304" pitchFamily="18" charset="0"/>
                <a:cs typeface="Times New Roman" pitchFamily="18" charset="0"/>
              </a:rPr>
              <a:t>образования от </a:t>
            </a:r>
            <a:r>
              <a:rPr lang="ru-RU" sz="1200">
                <a:latin typeface="Times New Roman" pitchFamily="18" charset="0"/>
                <a:ea typeface="Times New Roman" panose="02020603050405020304" pitchFamily="18" charset="0"/>
                <a:cs typeface="Times New Roman" pitchFamily="18" charset="0"/>
              </a:rPr>
              <a:t>2 месяцев) до 8 лет;</a:t>
            </a:r>
            <a:endParaRPr lang="ru-RU" sz="120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200">
                <a:latin typeface="Times New Roman" pitchFamily="18" charset="0"/>
                <a:ea typeface="Times New Roman" panose="02020603050405020304" pitchFamily="18" charset="0"/>
                <a:cs typeface="Times New Roman" pitchFamily="18" charset="0"/>
              </a:rPr>
              <a:t>в) информирования родителей (законных представителей) и </a:t>
            </a:r>
            <a:r>
              <a:rPr lang="ru-RU" sz="1200" smtClean="0">
                <a:latin typeface="Times New Roman" pitchFamily="18" charset="0"/>
                <a:ea typeface="Times New Roman" panose="02020603050405020304" pitchFamily="18" charset="0"/>
                <a:cs typeface="Times New Roman" pitchFamily="18" charset="0"/>
              </a:rPr>
              <a:t>общественности относительно </a:t>
            </a:r>
            <a:r>
              <a:rPr lang="ru-RU" sz="1200">
                <a:latin typeface="Times New Roman" pitchFamily="18" charset="0"/>
                <a:ea typeface="Times New Roman" panose="02020603050405020304" pitchFamily="18" charset="0"/>
                <a:cs typeface="Times New Roman" pitchFamily="18" charset="0"/>
              </a:rPr>
              <a:t>целей дошкольного образования, общих для всего образовательного пространства Российской Федерации.</a:t>
            </a:r>
            <a:endParaRPr lang="ru-RU" sz="1200">
              <a:latin typeface="Times New Roman" pitchFamily="18" charset="0"/>
              <a:ea typeface="Calibri" panose="020F0502020204030204" pitchFamily="34" charset="0"/>
              <a:cs typeface="Times New Roman" pitchFamily="18" charset="0"/>
            </a:endParaRPr>
          </a:p>
          <a:p>
            <a:pPr marL="36195" indent="269240" algn="just">
              <a:lnSpc>
                <a:spcPct val="115000"/>
              </a:lnSpc>
              <a:spcAft>
                <a:spcPct val="0"/>
              </a:spcAft>
            </a:pPr>
            <a:r>
              <a:rPr lang="ru-RU" sz="1200">
                <a:latin typeface="Times New Roman" pitchFamily="18" charset="0"/>
                <a:ea typeface="Calibri" panose="020F0502020204030204" pitchFamily="34" charset="0"/>
                <a:cs typeface="Times New Roman" pitchFamily="18" charset="0"/>
              </a:rPr>
              <a:t>Планируемые результаты не используются для непосредственной оценки, в том числе в виде педагогической диагностики(мониторинга), и не являются основанием для их формального сравнения с реальными достижениями детей.</a:t>
            </a:r>
            <a:endParaRPr lang="ru-RU" sz="1200">
              <a:effectLst/>
              <a:latin typeface="Times New Roman" pitchFamily="18" charset="0"/>
              <a:ea typeface="Calibri" panose="020F0502020204030204" pitchFamily="34" charset="0"/>
              <a:cs typeface="Times New Roman" pitchFamily="18" charset="0"/>
            </a:endParaRPr>
          </a:p>
        </p:txBody>
      </p:sp>
      <p:sp>
        <p:nvSpPr>
          <p:cNvPr id="3" name="Прямоугольник 2"/>
          <p:cNvSpPr/>
          <p:nvPr/>
        </p:nvSpPr>
        <p:spPr>
          <a:xfrm>
            <a:off x="268224" y="0"/>
            <a:ext cx="11826240" cy="410882"/>
          </a:xfrm>
          <a:prstGeom prst="rect">
            <a:avLst/>
          </a:prstGeom>
        </p:spPr>
        <p:txBody>
          <a:bodyPr wrap="square">
            <a:spAutoFit/>
          </a:bodyPr>
          <a:lstStyle/>
          <a:p>
            <a:pPr marL="450215" marR="90170" indent="-450215" algn="just">
              <a:lnSpc>
                <a:spcPct val="115000"/>
              </a:lnSpc>
              <a:spcBef>
                <a:spcPts val="50"/>
              </a:spcBef>
              <a:spcAft>
                <a:spcPct val="0"/>
              </a:spcAft>
            </a:pPr>
            <a:r>
              <a:rPr lang="ru-RU" b="1" smtClean="0">
                <a:latin typeface="Times New Roman" pitchFamily="18" charset="0"/>
                <a:ea typeface="Times New Roman" panose="02020603050405020304" pitchFamily="18" charset="0"/>
                <a:cs typeface="Times New Roman" pitchFamily="18" charset="0"/>
              </a:rPr>
              <a:t>ПЛАНИРУЕМЫЕ  РЕЗУЛЬТАТЫ  ВЫПОЛНЕНИЯ  ПРОГРАММЫ (ДОШКОЛЬНЫЙ ВОЗРАСТ 3 – 4 ГОДА)</a:t>
            </a:r>
            <a:endParaRPr lang="ru-RU" sz="1600">
              <a:effectLst/>
              <a:latin typeface="Calibri" panose="020F0502020204030204" pitchFamily="34"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xmlns="" val="119845047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43712" y="-72359"/>
            <a:ext cx="10728960" cy="6930359"/>
          </a:xfrm>
          <a:prstGeom prst="rect">
            <a:avLst/>
          </a:prstGeom>
        </p:spPr>
        <p:txBody>
          <a:bodyPr wrap="square">
            <a:spAutoFit/>
          </a:bodyPr>
          <a:lstStyle/>
          <a:p>
            <a:pPr>
              <a:lnSpc>
                <a:spcPct val="115000"/>
              </a:lnSpc>
              <a:spcAft>
                <a:spcPct val="0"/>
              </a:spcAft>
            </a:pPr>
            <a:r>
              <a:rPr lang="ru-RU" sz="2000" b="1">
                <a:latin typeface="Times New Roman" pitchFamily="18" charset="0"/>
                <a:ea typeface="Times New Roman" panose="02020603050405020304" pitchFamily="18" charset="0"/>
                <a:cs typeface="Times New Roman" pitchFamily="18" charset="0"/>
              </a:rPr>
              <a:t> </a:t>
            </a:r>
            <a:endParaRPr lang="ru-RU" sz="1600">
              <a:latin typeface="Calibri" panose="020F0502020204030204" pitchFamily="34" charset="0"/>
              <a:ea typeface="Calibri" panose="020F0502020204030204" pitchFamily="34" charset="0"/>
              <a:cs typeface="Times New Roman" pitchFamily="18" charset="0"/>
            </a:endParaRPr>
          </a:p>
          <a:p>
            <a:pPr>
              <a:lnSpc>
                <a:spcPct val="115000"/>
              </a:lnSpc>
              <a:spcAft>
                <a:spcPct val="0"/>
              </a:spcAft>
            </a:pPr>
            <a:r>
              <a:rPr lang="ru-RU" sz="2000" b="1">
                <a:latin typeface="Times New Roman" pitchFamily="18" charset="0"/>
                <a:ea typeface="Times New Roman" panose="02020603050405020304" pitchFamily="18" charset="0"/>
                <a:cs typeface="Times New Roman" pitchFamily="18" charset="0"/>
              </a:rPr>
              <a:t> </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tabLst>
                <a:tab pos="1530350" algn="l"/>
              </a:tabLst>
            </a:pPr>
            <a:r>
              <a:rPr lang="ru-RU">
                <a:latin typeface="Times New Roman" pitchFamily="18" charset="0"/>
                <a:ea typeface="Times New Roman" panose="02020603050405020304" pitchFamily="18" charset="0"/>
                <a:cs typeface="Times New Roman" pitchFamily="18" charset="0"/>
              </a:rPr>
              <a:t>       </a:t>
            </a:r>
            <a:r>
              <a:rPr lang="ru-RU" sz="1350">
                <a:latin typeface="Times New Roman" pitchFamily="18" charset="0"/>
                <a:ea typeface="Times New Roman" panose="02020603050405020304" pitchFamily="18" charset="0"/>
                <a:cs typeface="Times New Roman" pitchFamily="18" charset="0"/>
              </a:rPr>
              <a:t>Оценивание качества образовательной деятельности по Программе осуществляется в форме педагогической диагностики. Концептуальные основания такой оценки определяются требованиями Федерального закона от 29 декабря 2012 г.» № 273-ФЗ «Об образовании в Российской Федерации», а также ФГОС ДО, в котором определены государственные гарантии качества образования.</a:t>
            </a:r>
            <a:endParaRPr lang="ru-RU" sz="135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ct val="0"/>
              </a:spcAft>
            </a:pPr>
            <a:r>
              <a:rPr lang="ru-RU" sz="1350" b="1">
                <a:latin typeface="Times New Roman" pitchFamily="18" charset="0"/>
                <a:ea typeface="Times New Roman" panose="02020603050405020304" pitchFamily="18" charset="0"/>
                <a:cs typeface="Times New Roman" pitchFamily="18" charset="0"/>
              </a:rPr>
              <a:t>	</a:t>
            </a:r>
            <a:r>
              <a:rPr lang="ru-RU" sz="1350" b="1" smtClean="0">
                <a:latin typeface="Times New Roman" pitchFamily="18" charset="0"/>
                <a:ea typeface="Times New Roman" panose="02020603050405020304" pitchFamily="18" charset="0"/>
                <a:cs typeface="Times New Roman" pitchFamily="18" charset="0"/>
              </a:rPr>
              <a:t>Педагогическая </a:t>
            </a:r>
            <a:r>
              <a:rPr lang="ru-RU" sz="1350" b="1">
                <a:latin typeface="Times New Roman" pitchFamily="18" charset="0"/>
                <a:ea typeface="Times New Roman" panose="02020603050405020304" pitchFamily="18" charset="0"/>
                <a:cs typeface="Times New Roman" pitchFamily="18" charset="0"/>
              </a:rPr>
              <a:t>диагностика достижений планируемых результатов направлена на</a:t>
            </a:r>
            <a:r>
              <a:rPr lang="ru-RU" sz="1350">
                <a:latin typeface="Times New Roman" pitchFamily="18" charset="0"/>
                <a:ea typeface="Times New Roman" panose="02020603050405020304" pitchFamily="18" charset="0"/>
                <a:cs typeface="Times New Roman" pitchFamily="18" charset="0"/>
              </a:rPr>
              <a:t> изучение деятельностных умений ребёнка, его интересов, предпочтений, склонностей, личностных особенностей, способов взаимодействия со взрослыми и сверстниками. Она позволяет выявлять особенности и динамику развития ребёнка, составлять на основе полученных данных индивидуальные образовательные маршруты освоения образовательной программы, своевременно вносить изменения в планирование, содержание и организацию образовательной деятельности.</a:t>
            </a:r>
            <a:endParaRPr lang="ru-RU" sz="1350">
              <a:latin typeface="Times New Roman" pitchFamily="18" charset="0"/>
              <a:ea typeface="Calibri" panose="020F0502020204030204" pitchFamily="34" charset="0"/>
              <a:cs typeface="Times New Roman" pitchFamily="18" charset="0"/>
            </a:endParaRPr>
          </a:p>
          <a:p>
            <a:r>
              <a:rPr lang="ru-RU" sz="1350" b="1">
                <a:latin typeface="Times New Roman" pitchFamily="18" charset="0"/>
                <a:ea typeface="Times New Roman" panose="02020603050405020304" pitchFamily="18" charset="0"/>
                <a:cs typeface="Times New Roman" pitchFamily="18" charset="0"/>
              </a:rPr>
              <a:t>2. Цели педагогической диагностики,</a:t>
            </a:r>
            <a:r>
              <a:rPr lang="ru-RU" sz="1350">
                <a:latin typeface="Times New Roman" pitchFamily="18" charset="0"/>
                <a:ea typeface="Times New Roman" panose="02020603050405020304" pitchFamily="18" charset="0"/>
                <a:cs typeface="Times New Roman" pitchFamily="18" charset="0"/>
              </a:rPr>
              <a:t> а также особенности её проведения определяются требованиями ФГОС ДО. При реализации Программы может проводиться оценка индивидуального развития детей, которая осуществляется педагогом в рамках педагогической диагностики. </a:t>
            </a:r>
            <a:r>
              <a:rPr lang="ru-RU" sz="1350" b="1">
                <a:latin typeface="Times New Roman" pitchFamily="18" charset="0"/>
                <a:cs typeface="Times New Roman" pitchFamily="18" charset="0"/>
              </a:rPr>
              <a:t>Результаты педагогической диагностики (мониторинга) могут использоваться исключительно для решения следующих образовательных задач:</a:t>
            </a:r>
            <a:endParaRPr lang="ru-RU" sz="1350">
              <a:latin typeface="Times New Roman" panose="02020603050405020304" pitchFamily="18" charset="0"/>
              <a:cs typeface="Times New Roman" panose="02020603050405020304" pitchFamily="18" charset="0"/>
            </a:endParaRPr>
          </a:p>
          <a:p>
            <a:r>
              <a:rPr lang="ru-RU" sz="1350">
                <a:latin typeface="Times New Roman" panose="02020603050405020304" pitchFamily="18" charset="0"/>
                <a:cs typeface="Times New Roman" panose="02020603050405020304" pitchFamily="18" charset="0"/>
              </a:rPr>
              <a:t>1) индивидуализации образования (в т.ч. поддержки ребёнка, построения его образовательной траектории или профессиональной коррекции особенностей его развития);</a:t>
            </a:r>
          </a:p>
          <a:p>
            <a:r>
              <a:rPr lang="ru-RU" sz="1350">
                <a:latin typeface="Times New Roman" panose="02020603050405020304" pitchFamily="18" charset="0"/>
                <a:cs typeface="Times New Roman" panose="02020603050405020304" pitchFamily="18" charset="0"/>
              </a:rPr>
              <a:t>2) оптимизации работы с группой детей.</a:t>
            </a:r>
          </a:p>
          <a:p>
            <a:pPr algn="just">
              <a:lnSpc>
                <a:spcPct val="115000"/>
              </a:lnSpc>
              <a:spcAft>
                <a:spcPct val="0"/>
              </a:spcAft>
            </a:pPr>
            <a:r>
              <a:rPr lang="ru-RU" sz="1350" b="1" smtClean="0">
                <a:latin typeface="Times New Roman" pitchFamily="18" charset="0"/>
                <a:cs typeface="Times New Roman" pitchFamily="18" charset="0"/>
              </a:rPr>
              <a:t>	Педагогическая </a:t>
            </a:r>
            <a:r>
              <a:rPr lang="ru-RU" sz="1350" b="1">
                <a:latin typeface="Times New Roman" pitchFamily="18" charset="0"/>
                <a:cs typeface="Times New Roman" pitchFamily="18" charset="0"/>
              </a:rPr>
              <a:t>диагностика проводится на начальном этапе освоения ребёнком Программы в зависимости от времени его поступления в дошкольную группу (стартовая диагностика) и на завершающем этапе освоения Программы его возрастной группой (заключительная, финальная диагностика). </a:t>
            </a:r>
            <a:endParaRPr lang="ru-RU" sz="1350">
              <a:latin typeface="Times New Roman" pitchFamily="18" charset="0"/>
              <a:cs typeface="Times New Roman" pitchFamily="18" charset="0"/>
            </a:endParaRPr>
          </a:p>
          <a:p>
            <a:pPr algn="just"/>
            <a:r>
              <a:rPr lang="ru-RU" sz="1350" b="1" smtClean="0">
                <a:latin typeface="Times New Roman" pitchFamily="18" charset="0"/>
                <a:cs typeface="Times New Roman" pitchFamily="18" charset="0"/>
              </a:rPr>
              <a:t>	Часть </a:t>
            </a:r>
            <a:r>
              <a:rPr lang="ru-RU" sz="1350" b="1">
                <a:latin typeface="Times New Roman" pitchFamily="18" charset="0"/>
                <a:cs typeface="Times New Roman" pitchFamily="18" charset="0"/>
              </a:rPr>
              <a:t>Программы, формируемая, участниками образовательных отношений.</a:t>
            </a:r>
            <a:endParaRPr lang="ru-RU" sz="1350">
              <a:latin typeface="Times New Roman" pitchFamily="18" charset="0"/>
              <a:cs typeface="Times New Roman" pitchFamily="18" charset="0"/>
            </a:endParaRPr>
          </a:p>
          <a:p>
            <a:pPr algn="just"/>
            <a:r>
              <a:rPr lang="ru-RU" sz="1350" smtClean="0">
                <a:latin typeface="Times New Roman" pitchFamily="18" charset="0"/>
                <a:cs typeface="Times New Roman" pitchFamily="18" charset="0"/>
              </a:rPr>
              <a:t>	Воспитатели </a:t>
            </a:r>
            <a:r>
              <a:rPr lang="ru-RU" sz="1350">
                <a:latin typeface="Times New Roman" pitchFamily="18" charset="0"/>
                <a:cs typeface="Times New Roman" pitchFamily="18" charset="0"/>
              </a:rPr>
              <a:t>проводят педагогическую диагностику 2 раза в год в начале учебного года – в сентябре и в конце учебного года – в мае</a:t>
            </a:r>
            <a:r>
              <a:rPr lang="ru-RU" sz="1350" smtClean="0">
                <a:latin typeface="Times New Roman" pitchFamily="18" charset="0"/>
                <a:cs typeface="Times New Roman" pitchFamily="18" charset="0"/>
              </a:rPr>
              <a:t>.</a:t>
            </a:r>
            <a:r>
              <a:rPr lang="ru-RU" sz="1350">
                <a:latin typeface="Times New Roman" pitchFamily="18" charset="0"/>
                <a:cs typeface="Times New Roman" pitchFamily="18" charset="0"/>
              </a:rPr>
              <a:t> 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 Инструментарий педагогической диагностики (мониторинга) представлен в виде приложения к </a:t>
            </a:r>
            <a:r>
              <a:rPr lang="ru-RU" sz="1350" smtClean="0">
                <a:latin typeface="Times New Roman" pitchFamily="18" charset="0"/>
                <a:cs typeface="Times New Roman" pitchFamily="18" charset="0"/>
              </a:rPr>
              <a:t>Программе. Процедура </a:t>
            </a:r>
            <a:r>
              <a:rPr lang="ru-RU" sz="1350">
                <a:latin typeface="Times New Roman" pitchFamily="18" charset="0"/>
                <a:cs typeface="Times New Roman" pitchFamily="18" charset="0"/>
              </a:rPr>
              <a:t>проведения мониторинга прописана в положении «О проведении процедуры диагностики и индивидуальной карте учёта динамики развития ребёнка, индивидуальном учете результатов освоения воспитанниками муниципального дошкольного образовательного учреждения «Оршинский детский сад», о хранении информации о результатах в архиве», разработанным в 2020 г.</a:t>
            </a:r>
          </a:p>
          <a:p>
            <a:endParaRPr lang="ru-RU" sz="1500">
              <a:latin typeface="Times New Roman" panose="02020603050405020304" pitchFamily="18" charset="0"/>
              <a:cs typeface="Times New Roman" panose="02020603050405020304" pitchFamily="18" charset="0"/>
            </a:endParaRPr>
          </a:p>
          <a:p>
            <a:pPr algn="just">
              <a:lnSpc>
                <a:spcPct val="115000"/>
              </a:lnSpc>
              <a:spcAft>
                <a:spcPct val="0"/>
              </a:spcAft>
            </a:pPr>
            <a:endParaRPr lang="ru-RU" sz="1600">
              <a:effectLst/>
              <a:latin typeface="Calibri" panose="020F0502020204030204" pitchFamily="34" charset="0"/>
              <a:ea typeface="Calibri" panose="020F0502020204030204" pitchFamily="34" charset="0"/>
              <a:cs typeface="Times New Roman" pitchFamily="18" charset="0"/>
            </a:endParaRPr>
          </a:p>
        </p:txBody>
      </p:sp>
      <p:sp>
        <p:nvSpPr>
          <p:cNvPr id="5" name="TextBox 4"/>
          <p:cNvSpPr txBox="1"/>
          <p:nvPr/>
        </p:nvSpPr>
        <p:spPr>
          <a:xfrm>
            <a:off x="621792" y="0"/>
            <a:ext cx="11350752" cy="400110"/>
          </a:xfrm>
          <a:prstGeom prst="rect">
            <a:avLst/>
          </a:prstGeom>
          <a:noFill/>
        </p:spPr>
        <p:txBody>
          <a:bodyPr wrap="square" rtlCol="0">
            <a:spAutoFit/>
          </a:bodyPr>
          <a:lstStyle/>
          <a:p>
            <a:r>
              <a:rPr lang="ru-RU" sz="2000" b="1" smtClean="0">
                <a:latin typeface="Times New Roman" pitchFamily="18" charset="0"/>
                <a:cs typeface="Times New Roman" pitchFamily="18" charset="0"/>
              </a:rPr>
              <a:t>РАЗИВАЮЩЕЕ ОЦЕНИВАНИЕ ОБРАЗОВАТЕЛЬНОЙ ДЕЯТЕЛЬНОСТИ ПО ПРОГРАММЕ</a:t>
            </a:r>
            <a:endParaRPr lang="ru-RU" sz="2000" b="1">
              <a:latin typeface="Times New Roman" pitchFamily="18" charset="0"/>
              <a:cs typeface="Times New Roman" pitchFamily="18" charset="0"/>
            </a:endParaRPr>
          </a:p>
        </p:txBody>
      </p:sp>
    </p:spTree>
    <p:extLst>
      <p:ext uri="{BB962C8B-B14F-4D97-AF65-F5344CB8AC3E}">
        <p14:creationId xmlns:p14="http://schemas.microsoft.com/office/powerpoint/2010/main" xmlns="" val="50794912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3088" y="830738"/>
            <a:ext cx="9530255" cy="876784"/>
          </a:xfrm>
        </p:spPr>
        <p:txBody>
          <a:bodyPr rtlCol="0">
            <a:normAutofit fontScale="90000"/>
          </a:bodyPr>
          <a:lstStyle/>
          <a:p>
            <a:pPr eaLnBrk="1" fontAlgn="auto" hangingPunct="1">
              <a:spcAft>
                <a:spcPct val="0"/>
              </a:spcAft>
              <a:defRPr/>
            </a:pPr>
            <a:r>
              <a:rPr lang="ru-RU" sz="2700" b="1" cap="small" dirty="0">
                <a:solidFill>
                  <a:schemeClr val="tx1"/>
                </a:solidFill>
                <a:latin typeface="Times New Roman" pitchFamily="18" charset="0"/>
                <a:cs typeface="Times New Roman" pitchFamily="18" charset="0"/>
              </a:rPr>
              <a:t>Особенности контингента детей, воспитывающихся </a:t>
            </a:r>
            <a:r>
              <a:rPr lang="ru-RU" sz="2700" b="1" cap="small" dirty="0" smtClean="0">
                <a:solidFill>
                  <a:schemeClr val="tx1"/>
                </a:solidFill>
                <a:latin typeface="Times New Roman" pitchFamily="18" charset="0"/>
                <a:cs typeface="Times New Roman" pitchFamily="18" charset="0"/>
              </a:rPr>
              <a:t>в  группе  МДОУ «Оршинский детский сад»</a:t>
            </a:r>
            <a:r>
              <a:rPr lang="ru-RU" b="1" dirty="0">
                <a:solidFill>
                  <a:schemeClr val="tx1"/>
                </a:solidFill>
              </a:rPr>
              <a:t/>
            </a:r>
            <a:br>
              <a:rPr lang="ru-RU" b="1" dirty="0">
                <a:solidFill>
                  <a:schemeClr val="tx1"/>
                </a:solidFill>
              </a:rPr>
            </a:br>
            <a:endParaRPr lang="ru-RU" dirty="0">
              <a:solidFill>
                <a:schemeClr val="tx1"/>
              </a:solidFill>
            </a:endParaRPr>
          </a:p>
        </p:txBody>
      </p:sp>
      <p:sp>
        <p:nvSpPr>
          <p:cNvPr id="4" name="Прямоугольник 3"/>
          <p:cNvSpPr/>
          <p:nvPr/>
        </p:nvSpPr>
        <p:spPr>
          <a:xfrm>
            <a:off x="1315042" y="1106264"/>
            <a:ext cx="9726346" cy="1754326"/>
          </a:xfrm>
          <a:prstGeom prst="rect">
            <a:avLst/>
          </a:prstGeom>
        </p:spPr>
        <p:txBody>
          <a:bodyPr wrap="square">
            <a:spAutoFit/>
          </a:bodyPr>
          <a:lstStyle/>
          <a:p>
            <a:endParaRPr lang="ru-RU" dirty="0" smtClean="0">
              <a:solidFill>
                <a:schemeClr val="accent5">
                  <a:lumMod val="75000"/>
                </a:schemeClr>
              </a:solidFill>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r>
              <a:rPr lang="ru-RU" b="1" dirty="0" smtClean="0">
                <a:latin typeface="Times New Roman" pitchFamily="18" charset="0"/>
                <a:cs typeface="Times New Roman" pitchFamily="18" charset="0"/>
              </a:rPr>
              <a:t>В нашей группе всего 23 воспитанника</a:t>
            </a:r>
            <a:r>
              <a:rPr lang="ru-RU" dirty="0" smtClean="0">
                <a:latin typeface="Times New Roman" pitchFamily="18" charset="0"/>
                <a:cs typeface="Times New Roman" pitchFamily="18" charset="0"/>
              </a:rPr>
              <a:t> </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a:t>
            </a:r>
            <a:r>
              <a:rPr lang="ru-RU" u="sng" dirty="0" smtClean="0">
                <a:latin typeface="Times New Roman" pitchFamily="18" charset="0"/>
                <a:cs typeface="Times New Roman" pitchFamily="18" charset="0"/>
              </a:rPr>
              <a:t>13мальчиков,  10  девочек. </a:t>
            </a:r>
          </a:p>
          <a:p>
            <a:endParaRPr lang="ru-RU" dirty="0" smtClean="0">
              <a:solidFill>
                <a:schemeClr val="accent5">
                  <a:lumMod val="75000"/>
                </a:schemeClr>
              </a:solidFill>
              <a:latin typeface="Times New Roman" pitchFamily="18" charset="0"/>
              <a:cs typeface="Times New Roman" pitchFamily="18" charset="0"/>
            </a:endParaRPr>
          </a:p>
          <a:p>
            <a:endParaRPr lang="ru-RU" dirty="0" smtClean="0">
              <a:solidFill>
                <a:schemeClr val="accent5">
                  <a:lumMod val="75000"/>
                </a:schemeClr>
              </a:solidFill>
              <a:latin typeface="Times New Roman" pitchFamily="18" charset="0"/>
              <a:cs typeface="Times New Roman" pitchFamily="18" charset="0"/>
            </a:endParaRPr>
          </a:p>
          <a:p>
            <a:r>
              <a:rPr lang="ru-RU" dirty="0" smtClean="0">
                <a:solidFill>
                  <a:schemeClr val="accent5">
                    <a:lumMod val="75000"/>
                  </a:schemeClr>
                </a:solidFill>
                <a:latin typeface="Times New Roman" pitchFamily="18" charset="0"/>
                <a:cs typeface="Times New Roman" pitchFamily="18" charset="0"/>
              </a:rPr>
              <a:t> </a:t>
            </a:r>
            <a:endParaRPr lang="ru-RU"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455821" y="2478505"/>
            <a:ext cx="9444790" cy="1384995"/>
          </a:xfrm>
          <a:prstGeom prst="rect">
            <a:avLst/>
          </a:prstGeom>
        </p:spPr>
        <p:txBody>
          <a:bodyPr wrap="square">
            <a:spAutoFit/>
          </a:bodyPr>
          <a:lstStyle/>
          <a:p>
            <a:pPr algn="ctr"/>
            <a:r>
              <a:rPr lang="ru-RU" sz="2400" b="1" cap="small" smtClean="0">
                <a:latin typeface="Times New Roman" pitchFamily="18" charset="0"/>
                <a:cs typeface="Times New Roman" pitchFamily="18" charset="0"/>
              </a:rPr>
              <a:t>Организация режима пребывания детей в ДОУ</a:t>
            </a:r>
          </a:p>
          <a:p>
            <a:pPr algn="ctr"/>
            <a:endParaRPr lang="ru-RU" sz="2400" b="1" cap="small" smtClean="0">
              <a:solidFill>
                <a:schemeClr val="accent5">
                  <a:lumMod val="75000"/>
                </a:schemeClr>
              </a:solidFill>
              <a:latin typeface="Times New Roman" panose="02020603050405020304" pitchFamily="18" charset="0"/>
              <a:cs typeface="Times New Roman" panose="02020603050405020304" pitchFamily="18" charset="0"/>
            </a:endParaRPr>
          </a:p>
          <a:p>
            <a:pPr algn="ctr"/>
            <a:r>
              <a:rPr lang="ru-RU" b="1" smtClean="0">
                <a:solidFill>
                  <a:schemeClr val="tx1">
                    <a:lumMod val="85000"/>
                    <a:lumOff val="15000"/>
                  </a:schemeClr>
                </a:solidFill>
              </a:rPr>
              <a:t/>
            </a:r>
            <a:br>
              <a:rPr lang="ru-RU" b="1" smtClean="0">
                <a:solidFill>
                  <a:schemeClr val="tx1">
                    <a:lumMod val="85000"/>
                    <a:lumOff val="15000"/>
                  </a:schemeClr>
                </a:solidFill>
              </a:rPr>
            </a:br>
            <a:endParaRPr lang="ru-RU"/>
          </a:p>
        </p:txBody>
      </p:sp>
      <p:sp>
        <p:nvSpPr>
          <p:cNvPr id="6" name="Прямоугольник 5"/>
          <p:cNvSpPr/>
          <p:nvPr/>
        </p:nvSpPr>
        <p:spPr>
          <a:xfrm>
            <a:off x="1118937" y="2947737"/>
            <a:ext cx="10287000" cy="2477601"/>
          </a:xfrm>
          <a:prstGeom prst="rect">
            <a:avLst/>
          </a:prstGeom>
        </p:spPr>
        <p:txBody>
          <a:bodyPr wrap="square">
            <a:spAutoFit/>
          </a:bodyPr>
          <a:lstStyle/>
          <a:p>
            <a:pPr marL="273050" indent="352425" eaLnBrk="1" fontAlgn="auto" hangingPunct="1">
              <a:spcBef>
                <a:spcPts val="600"/>
              </a:spcBef>
              <a:buClr>
                <a:srgbClr val="7FD13B"/>
              </a:buClr>
              <a:buSzPct val="70000"/>
              <a:buFont typeface="Arial"/>
              <a:buNone/>
              <a:defRPr/>
            </a:pPr>
            <a:r>
              <a:rPr lang="ru-RU" sz="2000" dirty="0" smtClean="0">
                <a:latin typeface="Times New Roman" pitchFamily="18" charset="0"/>
                <a:cs typeface="Times New Roman" pitchFamily="18" charset="0"/>
              </a:rPr>
              <a:t>Режим дня для средней группы в холодный и тёплый периоды года установлен в соответствии с функциональными возможностями ребёнка, его возрастом и состоянием здоровья. </a:t>
            </a:r>
          </a:p>
          <a:p>
            <a:pPr marL="273050" indent="352425" eaLnBrk="1" fontAlgn="auto" hangingPunct="1">
              <a:spcBef>
                <a:spcPts val="600"/>
              </a:spcBef>
              <a:buClr>
                <a:srgbClr val="7FD13B"/>
              </a:buClr>
              <a:buSzPct val="70000"/>
              <a:buFont typeface="Arial"/>
              <a:buNone/>
              <a:defRPr/>
            </a:pPr>
            <a:r>
              <a:rPr lang="ru-RU" sz="2000" dirty="0" smtClean="0">
                <a:latin typeface="Times New Roman" pitchFamily="18" charset="0"/>
                <a:cs typeface="Times New Roman" pitchFamily="18" charset="0"/>
              </a:rPr>
              <a:t>Режим работы ДОУ: 12 часов: с 7.00 до 19.00 при пятидневной рабочей неделе с четырёхразовым питанием.</a:t>
            </a:r>
          </a:p>
          <a:p>
            <a:pPr marL="273050" indent="352425" eaLnBrk="1" fontAlgn="auto" hangingPunct="1">
              <a:spcBef>
                <a:spcPts val="600"/>
              </a:spcBef>
              <a:buClr>
                <a:srgbClr val="7FD13B"/>
              </a:buClr>
              <a:buSzPct val="70000"/>
              <a:buFont typeface="Arial"/>
              <a:buNone/>
              <a:defRPr/>
            </a:pPr>
            <a:r>
              <a:rPr lang="ru-RU" sz="2000" dirty="0" smtClean="0">
                <a:latin typeface="Times New Roman" pitchFamily="18" charset="0"/>
                <a:cs typeface="Times New Roman" pitchFamily="18" charset="0"/>
              </a:rPr>
              <a:t>Учебный год в детском саду начинается 1 сентября и заканчивается 31 мая. </a:t>
            </a:r>
          </a:p>
          <a:p>
            <a:pPr marL="273050" indent="352425" eaLnBrk="1" fontAlgn="auto" hangingPunct="1">
              <a:spcBef>
                <a:spcPts val="600"/>
              </a:spcBef>
              <a:buClr>
                <a:srgbClr val="7FD13B"/>
              </a:buClr>
              <a:buSzPct val="70000"/>
              <a:buFont typeface="Arial"/>
              <a:buNone/>
              <a:defRPr/>
            </a:pPr>
            <a:r>
              <a:rPr lang="ru-RU" sz="2000" dirty="0" smtClean="0">
                <a:latin typeface="Times New Roman" pitchFamily="18" charset="0"/>
                <a:cs typeface="Times New Roman" pitchFamily="18" charset="0"/>
              </a:rPr>
              <a:t>В летние месяцы проводится оздоровительная работа с детьми.</a:t>
            </a:r>
            <a:endParaRPr lang="ru-RU" sz="2000" dirty="0">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4294967295"/>
          </p:nvPr>
        </p:nvSpPr>
        <p:spPr>
          <a:xfrm>
            <a:off x="9653016" y="5734050"/>
            <a:ext cx="609600" cy="521208"/>
          </a:xfrm>
          <a:prstGeom prst="rect">
            <a:avLst/>
          </a:prstGeom>
        </p:spPr>
        <p:txBody>
          <a:bodyPr/>
          <a:lstStyle/>
          <a:p>
            <a:fld id="{2B1B84AB-6190-4DA5-96C5-22410CB6E1C6}" type="slidenum">
              <a:rPr lang="ru-RU" smtClean="0"/>
              <a:pPr/>
              <a:t>14</a:t>
            </a:fld>
            <a:endParaRPr lang="ru-RU"/>
          </a:p>
        </p:txBody>
      </p:sp>
      <p:sp>
        <p:nvSpPr>
          <p:cNvPr id="4" name="Прямоугольник 3"/>
          <p:cNvSpPr/>
          <p:nvPr/>
        </p:nvSpPr>
        <p:spPr>
          <a:xfrm>
            <a:off x="1518016" y="64376"/>
            <a:ext cx="8979296" cy="888705"/>
          </a:xfrm>
          <a:prstGeom prst="rect">
            <a:avLst/>
          </a:prstGeom>
        </p:spPr>
        <p:txBody>
          <a:bodyPr wrap="square">
            <a:spAutoFit/>
          </a:bodyPr>
          <a:lstStyle/>
          <a:p>
            <a:pPr algn="ctr">
              <a:lnSpc>
                <a:spcPct val="115000"/>
              </a:lnSpc>
              <a:spcAft>
                <a:spcPct val="0"/>
              </a:spcAft>
            </a:pPr>
            <a:r>
              <a:rPr lang="ru-RU" sz="2400" b="1">
                <a:latin typeface="Times New Roman" pitchFamily="18" charset="0"/>
                <a:ea typeface="Times New Roman" panose="02020603050405020304" pitchFamily="18" charset="0"/>
                <a:cs typeface="Times New Roman" pitchFamily="18" charset="0"/>
              </a:rPr>
              <a:t>ФЕДЕРАЛЬНАЯ РАБОЧАЯ ПРОГРАММА ВОСПИТАНИЯ </a:t>
            </a:r>
          </a:p>
          <a:p>
            <a:pPr algn="just">
              <a:lnSpc>
                <a:spcPct val="115000"/>
              </a:lnSpc>
              <a:spcAft>
                <a:spcPct val="0"/>
              </a:spcAft>
            </a:pPr>
            <a:r>
              <a:rPr lang="ru-RU" sz="1050" b="1">
                <a:solidFill>
                  <a:srgbClr val="333333"/>
                </a:solidFill>
                <a:latin typeface="Times New Roman" pitchFamily="18" charset="0"/>
                <a:ea typeface="Times New Roman" panose="02020603050405020304" pitchFamily="18" charset="0"/>
                <a:cs typeface="Times New Roman" pitchFamily="18" charset="0"/>
              </a:rPr>
              <a:t> </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endParaRPr lang="ru-RU" sz="1050">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p:cNvSpPr txBox="1"/>
          <p:nvPr/>
        </p:nvSpPr>
        <p:spPr>
          <a:xfrm>
            <a:off x="5028072" y="533396"/>
            <a:ext cx="2952328" cy="461665"/>
          </a:xfrm>
          <a:prstGeom prst="rect">
            <a:avLst/>
          </a:prstGeom>
          <a:noFill/>
        </p:spPr>
        <p:txBody>
          <a:bodyPr wrap="square" rtlCol="0">
            <a:spAutoFit/>
          </a:bodyPr>
          <a:lstStyle/>
          <a:p>
            <a:r>
              <a:rPr lang="ru-RU" sz="2400" b="1" smtClean="0">
                <a:latin typeface="Times New Roman" pitchFamily="18" charset="0"/>
                <a:cs typeface="Times New Roman" pitchFamily="18" charset="0"/>
              </a:rPr>
              <a:t>Цели и задачи</a:t>
            </a:r>
            <a:endParaRPr lang="ru-RU" sz="2400" b="1">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41248" y="1039580"/>
            <a:ext cx="10497312" cy="5171159"/>
          </a:xfrm>
          <a:prstGeom prst="rect">
            <a:avLst/>
          </a:prstGeom>
        </p:spPr>
        <p:txBody>
          <a:bodyPr wrap="square">
            <a:spAutoFit/>
          </a:bodyPr>
          <a:lstStyle/>
          <a:p>
            <a:pPr indent="449580" algn="just">
              <a:lnSpc>
                <a:spcPct val="115000"/>
              </a:lnSpc>
            </a:pPr>
            <a:r>
              <a:rPr lang="ru-RU" sz="1600">
                <a:latin typeface="Times New Roman" pitchFamily="18" charset="0"/>
                <a:ea typeface="Times New Roman" panose="02020603050405020304" pitchFamily="18" charset="0"/>
                <a:cs typeface="Times New Roman" pitchFamily="18" charset="0"/>
              </a:rPr>
              <a:t>Общая цель воспитания в ДОО - личностное развитие каждого ребёнка с учётом его индивидуальности и создание условий для позитивной социализации детей на основе традиционных ценностей российского общества, что предполагает:</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1) формирование первоначальных представлений о традиционных ценностях российского народа, социально приемлемых нормах и правилах поведения;</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2) формирование ценностного отношения к окружающему миру (природному и социокультурному), другим людям, самому себе;</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3) становление первичного опыта деятельности и поведения в соответствии с традиционными ценностями, принятыми в обществе нормами и правилами.</a:t>
            </a:r>
            <a:endParaRPr lang="ru-RU" sz="1600">
              <a:latin typeface="Calibri" panose="020F0502020204030204" pitchFamily="34" charset="0"/>
              <a:ea typeface="Calibri" panose="020F0502020204030204" pitchFamily="34" charset="0"/>
              <a:cs typeface="Times New Roman" pitchFamily="18" charset="0"/>
            </a:endParaRPr>
          </a:p>
          <a:p>
            <a:pPr indent="449580" algn="just">
              <a:lnSpc>
                <a:spcPct val="115000"/>
              </a:lnSpc>
            </a:pPr>
            <a:r>
              <a:rPr lang="ru-RU" sz="1600" b="1">
                <a:latin typeface="Times New Roman" pitchFamily="18" charset="0"/>
                <a:ea typeface="Times New Roman" panose="02020603050405020304" pitchFamily="18" charset="0"/>
                <a:cs typeface="Times New Roman" pitchFamily="18" charset="0"/>
              </a:rPr>
              <a:t>Общие задачи воспитания в ДОО:</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1) содействовать развитию личности, основанному на принятых в обществе представлениях о добре и зле, должном и недопустимом;</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2) способствовать становлению нравственности, основанной на духовных отечественных традициях, внутренней установке личности поступать согласно своей совести;</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latin typeface="Times New Roman" pitchFamily="18" charset="0"/>
                <a:ea typeface="Times New Roman" panose="02020603050405020304" pitchFamily="18" charset="0"/>
                <a:cs typeface="Times New Roman" pitchFamily="18" charset="0"/>
              </a:rPr>
              <a:t>3) создавать условия для развития и реализации личностного потенциала ребёнка, его</a:t>
            </a:r>
            <a:r>
              <a:rPr lang="ru-RU" sz="1600">
                <a:solidFill>
                  <a:srgbClr val="333333"/>
                </a:solidFill>
                <a:latin typeface="Times New Roman" pitchFamily="18" charset="0"/>
                <a:ea typeface="Times New Roman" panose="02020603050405020304" pitchFamily="18" charset="0"/>
                <a:cs typeface="Times New Roman" pitchFamily="18" charset="0"/>
              </a:rPr>
              <a:t> готовности к творческому самовыражению и саморазвитию, самовоспитанию;</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a:solidFill>
                  <a:srgbClr val="333333"/>
                </a:solidFill>
                <a:latin typeface="Times New Roman" pitchFamily="18" charset="0"/>
                <a:ea typeface="Times New Roman" panose="02020603050405020304" pitchFamily="18" charset="0"/>
                <a:cs typeface="Times New Roman" pitchFamily="18" charset="0"/>
              </a:rPr>
              <a:t>4) осуществлять поддержку позитивной социализации ребёнка посредством проектирования и принятия уклада, воспитывающей среды, создания воспитывающих общностей.</a:t>
            </a:r>
            <a:endParaRPr lang="ru-RU" sz="1600">
              <a:latin typeface="Calibri" panose="020F0502020204030204" pitchFamily="34"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xmlns="" val="288796848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554592" y="0"/>
            <a:ext cx="8664256" cy="747128"/>
          </a:xfrm>
          <a:prstGeom prst="rect">
            <a:avLst/>
          </a:prstGeom>
        </p:spPr>
        <p:txBody>
          <a:bodyPr wrap="square">
            <a:spAutoFit/>
          </a:bodyPr>
          <a:lstStyle/>
          <a:p>
            <a:pPr algn="ctr">
              <a:lnSpc>
                <a:spcPct val="115000"/>
              </a:lnSpc>
              <a:spcAft>
                <a:spcPct val="0"/>
              </a:spcAft>
            </a:pPr>
            <a:r>
              <a:rPr lang="ru-RU" sz="1600" b="1" smtClean="0">
                <a:latin typeface="Times New Roman" pitchFamily="18" charset="0"/>
                <a:ea typeface="Times New Roman" panose="02020603050405020304" pitchFamily="18" charset="0"/>
                <a:cs typeface="Times New Roman" pitchFamily="18" charset="0"/>
              </a:rPr>
              <a:t>ФЕДЕРАЛЬНАЯ РАБОЧАЯ ПРОГРАММА ВОСПИТАНИЯ </a:t>
            </a:r>
          </a:p>
          <a:p>
            <a:pPr algn="just">
              <a:lnSpc>
                <a:spcPct val="115000"/>
              </a:lnSpc>
              <a:spcAft>
                <a:spcPct val="0"/>
              </a:spcAft>
            </a:pPr>
            <a:r>
              <a:rPr lang="ru-RU" sz="1050" b="1">
                <a:solidFill>
                  <a:srgbClr val="333333"/>
                </a:solidFill>
                <a:latin typeface="Times New Roman" pitchFamily="18" charset="0"/>
                <a:ea typeface="Times New Roman" panose="02020603050405020304" pitchFamily="18" charset="0"/>
                <a:cs typeface="Times New Roman" pitchFamily="18" charset="0"/>
              </a:rPr>
              <a:t> </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endParaRPr lang="ru-RU" sz="1050">
              <a:effectLst/>
              <a:latin typeface="Calibri" panose="020F0502020204030204" pitchFamily="34" charset="0"/>
              <a:ea typeface="Calibri" panose="020F0502020204030204" pitchFamily="34" charset="0"/>
              <a:cs typeface="Times New Roman" pitchFamily="18"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xmlns="" val="2427575274"/>
              </p:ext>
            </p:extLst>
          </p:nvPr>
        </p:nvGraphicFramePr>
        <p:xfrm>
          <a:off x="597408" y="535344"/>
          <a:ext cx="10948417" cy="5694172"/>
        </p:xfrm>
        <a:graphic>
          <a:graphicData uri="http://schemas.openxmlformats.org/drawingml/2006/table">
            <a:tbl>
              <a:tblPr firstRow="1" firstCol="1" bandRow="1">
                <a:tableStyleId>{5C22544A-7EE6-4342-B048-85BDC9FD1C3A}</a:tableStyleId>
              </a:tblPr>
              <a:tblGrid>
                <a:gridCol w="2167905">
                  <a:extLst>
                    <a:ext uri="{9D8B030D-6E8A-4147-A177-3AD203B41FA5}">
                      <a16:colId xmlns="" xmlns:a16="http://schemas.microsoft.com/office/drawing/2014/main" val="20000"/>
                    </a:ext>
                  </a:extLst>
                </a:gridCol>
                <a:gridCol w="2043452">
                  <a:extLst>
                    <a:ext uri="{9D8B030D-6E8A-4147-A177-3AD203B41FA5}">
                      <a16:colId xmlns="" xmlns:a16="http://schemas.microsoft.com/office/drawing/2014/main" val="20001"/>
                    </a:ext>
                  </a:extLst>
                </a:gridCol>
                <a:gridCol w="6737060">
                  <a:extLst>
                    <a:ext uri="{9D8B030D-6E8A-4147-A177-3AD203B41FA5}">
                      <a16:colId xmlns="" xmlns:a16="http://schemas.microsoft.com/office/drawing/2014/main" val="20002"/>
                    </a:ext>
                  </a:extLst>
                </a:gridCol>
              </a:tblGrid>
              <a:tr h="533995">
                <a:tc>
                  <a:txBody>
                    <a:bodyPr/>
                    <a:lstStyle/>
                    <a:p>
                      <a:pPr algn="ctr">
                        <a:lnSpc>
                          <a:spcPct val="115000"/>
                        </a:lnSpc>
                        <a:spcAft>
                          <a:spcPct val="0"/>
                        </a:spcAft>
                      </a:pPr>
                      <a:endParaRPr lang="ru-RU" sz="1200" smtClean="0">
                        <a:effectLst/>
                        <a:latin typeface="Times New Roman" pitchFamily="18" charset="0"/>
                        <a:cs typeface="Times New Roman" pitchFamily="18" charset="0"/>
                      </a:endParaRPr>
                    </a:p>
                    <a:p>
                      <a:pPr algn="ctr">
                        <a:lnSpc>
                          <a:spcPct val="115000"/>
                        </a:lnSpc>
                        <a:spcAft>
                          <a:spcPct val="0"/>
                        </a:spcAft>
                      </a:pPr>
                      <a:r>
                        <a:rPr lang="ru-RU" sz="1200" smtClean="0">
                          <a:effectLst/>
                          <a:latin typeface="Times New Roman" pitchFamily="18" charset="0"/>
                          <a:cs typeface="Times New Roman" pitchFamily="18" charset="0"/>
                        </a:rPr>
                        <a:t>Направление </a:t>
                      </a:r>
                      <a:r>
                        <a:rPr lang="ru-RU" sz="1200">
                          <a:effectLst/>
                          <a:latin typeface="Times New Roman" pitchFamily="18" charset="0"/>
                          <a:cs typeface="Times New Roman" pitchFamily="18" charset="0"/>
                        </a:rPr>
                        <a:t>воспитания</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ctr">
                        <a:lnSpc>
                          <a:spcPct val="115000"/>
                        </a:lnSpc>
                        <a:spcAft>
                          <a:spcPct val="0"/>
                        </a:spcAft>
                      </a:pPr>
                      <a:endParaRPr lang="ru-RU" sz="1200" smtClean="0">
                        <a:effectLst/>
                        <a:latin typeface="Times New Roman" pitchFamily="18" charset="0"/>
                        <a:cs typeface="Times New Roman" pitchFamily="18" charset="0"/>
                      </a:endParaRPr>
                    </a:p>
                    <a:p>
                      <a:pPr algn="ctr">
                        <a:lnSpc>
                          <a:spcPct val="115000"/>
                        </a:lnSpc>
                        <a:spcAft>
                          <a:spcPct val="0"/>
                        </a:spcAft>
                      </a:pPr>
                      <a:r>
                        <a:rPr lang="ru-RU" sz="1200" smtClean="0">
                          <a:effectLst/>
                          <a:latin typeface="Times New Roman" pitchFamily="18" charset="0"/>
                          <a:cs typeface="Times New Roman" pitchFamily="18" charset="0"/>
                        </a:rPr>
                        <a:t>Ценности</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ctr">
                        <a:lnSpc>
                          <a:spcPct val="115000"/>
                        </a:lnSpc>
                        <a:spcAft>
                          <a:spcPct val="0"/>
                        </a:spcAft>
                      </a:pPr>
                      <a:endParaRPr lang="ru-RU" sz="1200" smtClean="0">
                        <a:effectLst/>
                        <a:latin typeface="Times New Roman" panose="02020603050405020304" pitchFamily="18" charset="0"/>
                        <a:cs typeface="Times New Roman" panose="02020603050405020304" pitchFamily="18" charset="0"/>
                      </a:endParaRPr>
                    </a:p>
                    <a:p>
                      <a:pPr algn="ctr">
                        <a:lnSpc>
                          <a:spcPct val="115000"/>
                        </a:lnSpc>
                        <a:spcAft>
                          <a:spcPct val="0"/>
                        </a:spcAft>
                      </a:pPr>
                      <a:r>
                        <a:rPr lang="ru-RU" sz="1200" smtClean="0">
                          <a:effectLst/>
                          <a:latin typeface="Times New Roman" panose="02020603050405020304" pitchFamily="18" charset="0"/>
                          <a:cs typeface="Times New Roman" panose="02020603050405020304" pitchFamily="18" charset="0"/>
                        </a:rPr>
                        <a:t>Целевые ориентиры</a:t>
                      </a:r>
                    </a:p>
                    <a:p>
                      <a:pPr algn="ctr">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 xmlns:a16="http://schemas.microsoft.com/office/drawing/2014/main" val="10000"/>
                  </a:ext>
                </a:extLst>
              </a:tr>
              <a:tr h="279123">
                <a:tc>
                  <a:txBody>
                    <a:bodyPr/>
                    <a:lstStyle/>
                    <a:p>
                      <a:pPr algn="just">
                        <a:lnSpc>
                          <a:spcPct val="115000"/>
                        </a:lnSpc>
                        <a:spcAft>
                          <a:spcPct val="0"/>
                        </a:spcAft>
                      </a:pPr>
                      <a:r>
                        <a:rPr lang="ru-RU" sz="1200">
                          <a:effectLst/>
                          <a:latin typeface="Times New Roman" pitchFamily="18" charset="0"/>
                          <a:cs typeface="Times New Roman" pitchFamily="18" charset="0"/>
                        </a:rPr>
                        <a:t>Патриотическое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Родина, природа</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Проявляющий привязанность к близким людям, бережное отношение к живому</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 xmlns:a16="http://schemas.microsoft.com/office/drawing/2014/main" val="10001"/>
                  </a:ext>
                </a:extLst>
              </a:tr>
              <a:tr h="418684">
                <a:tc>
                  <a:txBody>
                    <a:bodyPr/>
                    <a:lstStyle/>
                    <a:p>
                      <a:pPr algn="just">
                        <a:lnSpc>
                          <a:spcPct val="115000"/>
                        </a:lnSpc>
                        <a:spcAft>
                          <a:spcPct val="0"/>
                        </a:spcAft>
                      </a:pPr>
                      <a:r>
                        <a:rPr lang="ru-RU" sz="1200">
                          <a:effectLst/>
                          <a:latin typeface="Times New Roman" pitchFamily="18" charset="0"/>
                          <a:cs typeface="Times New Roman" pitchFamily="18" charset="0"/>
                        </a:rPr>
                        <a:t>Духовно-нравственное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Жизнь, милосердие, добро</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Способный понять и принять, что такое "хорошо" и "плохо". Проявляющий сочувствие, доброту.</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 xmlns:a16="http://schemas.microsoft.com/office/drawing/2014/main" val="10002"/>
                  </a:ext>
                </a:extLst>
              </a:tr>
              <a:tr h="976930">
                <a:tc>
                  <a:txBody>
                    <a:bodyPr/>
                    <a:lstStyle/>
                    <a:p>
                      <a:pPr algn="just">
                        <a:lnSpc>
                          <a:spcPct val="115000"/>
                        </a:lnSpc>
                        <a:spcAft>
                          <a:spcPct val="0"/>
                        </a:spcAft>
                      </a:pPr>
                      <a:r>
                        <a:rPr lang="ru-RU" sz="1200">
                          <a:effectLst/>
                          <a:latin typeface="Times New Roman" pitchFamily="18" charset="0"/>
                          <a:cs typeface="Times New Roman" pitchFamily="18" charset="0"/>
                        </a:rPr>
                        <a:t>Социальное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Человек, семья, дружба, сотрудничество</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Испытывающий чувство удовольствия в случае одобрения и чувство огорчения в случае неодобрения со стороны взрослых. Проявляющий интерес к другим детям и способный бесконфликтно играть рядом с ними. Проявляющий позицию "Я сам!". Способный к самостоятельным (свободным) активным действиям в общении.</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 xmlns:a16="http://schemas.microsoft.com/office/drawing/2014/main" val="10003"/>
                  </a:ext>
                </a:extLst>
              </a:tr>
              <a:tr h="457710">
                <a:tc>
                  <a:txBody>
                    <a:bodyPr/>
                    <a:lstStyle/>
                    <a:p>
                      <a:pPr algn="just">
                        <a:lnSpc>
                          <a:spcPct val="115000"/>
                        </a:lnSpc>
                        <a:spcAft>
                          <a:spcPct val="0"/>
                        </a:spcAft>
                      </a:pPr>
                      <a:r>
                        <a:rPr lang="ru-RU" sz="1200">
                          <a:effectLst/>
                          <a:latin typeface="Times New Roman" pitchFamily="18" charset="0"/>
                          <a:cs typeface="Times New Roman" pitchFamily="18" charset="0"/>
                        </a:rPr>
                        <a:t>Познавательное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Познание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Проявляющий интерес к окружающему миру. Любознательный, активный в поведении и деятельности.</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 xmlns:a16="http://schemas.microsoft.com/office/drawing/2014/main" val="10004"/>
                  </a:ext>
                </a:extLst>
              </a:tr>
              <a:tr h="1256053">
                <a:tc>
                  <a:txBody>
                    <a:bodyPr/>
                    <a:lstStyle/>
                    <a:p>
                      <a:pPr algn="just">
                        <a:lnSpc>
                          <a:spcPct val="115000"/>
                        </a:lnSpc>
                        <a:spcAft>
                          <a:spcPct val="0"/>
                        </a:spcAft>
                      </a:pPr>
                      <a:r>
                        <a:rPr lang="ru-RU" sz="1200">
                          <a:effectLst/>
                          <a:latin typeface="Times New Roman" pitchFamily="18" charset="0"/>
                          <a:cs typeface="Times New Roman" pitchFamily="18" charset="0"/>
                        </a:rPr>
                        <a:t>Физическое и оздоровительное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Здоровье, жизнь</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Понимающий ценность жизни и здоровья, владеющий основными способами укрепления здоровья - физическая культура, закаливание, утренняя гимнастика, личная гигиена, безопасное поведение и другое; стремящийся к сбережению и укреплению собственного здоровья и здоровья окружающих. Проявляющий интерес к физическим упражнениям и подвижным играм, стремление к личной и командной победе, нравственные и волевые качества.</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 xmlns:a16="http://schemas.microsoft.com/office/drawing/2014/main" val="10005"/>
                  </a:ext>
                </a:extLst>
              </a:tr>
              <a:tr h="976930">
                <a:tc>
                  <a:txBody>
                    <a:bodyPr/>
                    <a:lstStyle/>
                    <a:p>
                      <a:pPr algn="just">
                        <a:lnSpc>
                          <a:spcPct val="115000"/>
                        </a:lnSpc>
                        <a:spcAft>
                          <a:spcPct val="0"/>
                        </a:spcAft>
                      </a:pPr>
                      <a:r>
                        <a:rPr lang="ru-RU" sz="1200">
                          <a:effectLst/>
                          <a:latin typeface="Times New Roman" pitchFamily="18" charset="0"/>
                          <a:cs typeface="Times New Roman" pitchFamily="18" charset="0"/>
                        </a:rPr>
                        <a:t>Трудовое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Труд</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Поддерживающий элементарный порядок в окружающей обстановке. Стремящийся помогать старшим в доступных трудовых действиях. Стремящийся к результативности, самостоятельности, ответственности в самообслуживании, в быту, в игровой и других видах деятельности (конструирование, лепка, художественный труд, детский дизайн и другое).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 xmlns:a16="http://schemas.microsoft.com/office/drawing/2014/main" val="10006"/>
                  </a:ext>
                </a:extLst>
              </a:tr>
              <a:tr h="697806">
                <a:tc>
                  <a:txBody>
                    <a:bodyPr/>
                    <a:lstStyle/>
                    <a:p>
                      <a:pPr algn="just">
                        <a:lnSpc>
                          <a:spcPct val="115000"/>
                        </a:lnSpc>
                        <a:spcAft>
                          <a:spcPct val="0"/>
                        </a:spcAft>
                      </a:pPr>
                      <a:r>
                        <a:rPr lang="ru-RU" sz="1200">
                          <a:effectLst/>
                          <a:latin typeface="Times New Roman" pitchFamily="18" charset="0"/>
                          <a:cs typeface="Times New Roman" pitchFamily="18" charset="0"/>
                        </a:rPr>
                        <a:t>Эстетическое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Культура и красота</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tc>
                  <a:txBody>
                    <a:bodyPr/>
                    <a:lstStyle/>
                    <a:p>
                      <a:pPr algn="just">
                        <a:lnSpc>
                          <a:spcPct val="115000"/>
                        </a:lnSpc>
                        <a:spcAft>
                          <a:spcPct val="0"/>
                        </a:spcAft>
                      </a:pPr>
                      <a:r>
                        <a:rPr lang="ru-RU" sz="1200">
                          <a:effectLst/>
                          <a:latin typeface="Times New Roman" pitchFamily="18" charset="0"/>
                          <a:cs typeface="Times New Roman" pitchFamily="18" charset="0"/>
                        </a:rPr>
                        <a:t>Проявляющий эмоциональную отзывчивость на красоту в окружающем мире и искусстве. Способный к творческой деятельности (изобразительной, декоративно-оформительской, музыкальной, словесно-речевой, театрализованной и другое).</a:t>
                      </a:r>
                      <a:endParaRPr lang="ru-RU" sz="1200">
                        <a:effectLst/>
                        <a:latin typeface="Times New Roman" pitchFamily="18" charset="0"/>
                        <a:ea typeface="Calibri" panose="020F0502020204030204" pitchFamily="34" charset="0"/>
                        <a:cs typeface="Times New Roman" pitchFamily="18" charset="0"/>
                      </a:endParaRPr>
                    </a:p>
                  </a:txBody>
                  <a:tcPr marL="41822" marR="41822" marT="0" marB="0"/>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xmlns="" val="44605341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54592" y="0"/>
            <a:ext cx="8664256" cy="747128"/>
          </a:xfrm>
          <a:prstGeom prst="rect">
            <a:avLst/>
          </a:prstGeom>
        </p:spPr>
        <p:txBody>
          <a:bodyPr wrap="square">
            <a:spAutoFit/>
          </a:bodyPr>
          <a:lstStyle/>
          <a:p>
            <a:pPr algn="ctr">
              <a:lnSpc>
                <a:spcPct val="115000"/>
              </a:lnSpc>
              <a:spcAft>
                <a:spcPct val="0"/>
              </a:spcAft>
            </a:pPr>
            <a:r>
              <a:rPr lang="ru-RU" sz="1600" b="1" smtClean="0">
                <a:latin typeface="Times New Roman" pitchFamily="18" charset="0"/>
                <a:ea typeface="Times New Roman" panose="02020603050405020304" pitchFamily="18" charset="0"/>
                <a:cs typeface="Times New Roman" pitchFamily="18" charset="0"/>
              </a:rPr>
              <a:t>ФЕДЕРАЛЬНАЯ РАБОЧАЯ ПРОГРАММА ВОСПИТАНИЯ </a:t>
            </a:r>
          </a:p>
          <a:p>
            <a:pPr algn="just">
              <a:lnSpc>
                <a:spcPct val="115000"/>
              </a:lnSpc>
              <a:spcAft>
                <a:spcPct val="0"/>
              </a:spcAft>
            </a:pPr>
            <a:r>
              <a:rPr lang="ru-RU" sz="1050" b="1">
                <a:solidFill>
                  <a:srgbClr val="333333"/>
                </a:solidFill>
                <a:latin typeface="Times New Roman" pitchFamily="18" charset="0"/>
                <a:ea typeface="Times New Roman" panose="02020603050405020304" pitchFamily="18" charset="0"/>
                <a:cs typeface="Times New Roman" pitchFamily="18" charset="0"/>
              </a:rPr>
              <a:t> </a:t>
            </a:r>
            <a:endParaRPr lang="ru-RU" sz="160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endParaRPr lang="ru-RU" sz="1050">
              <a:effectLst/>
              <a:latin typeface="Calibri" panose="020F0502020204030204" pitchFamily="34" charset="0"/>
              <a:ea typeface="Calibri" panose="020F0502020204030204" pitchFamily="34"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1265476070"/>
              </p:ext>
            </p:extLst>
          </p:nvPr>
        </p:nvGraphicFramePr>
        <p:xfrm>
          <a:off x="536448" y="588688"/>
          <a:ext cx="11033760" cy="5690191"/>
        </p:xfrm>
        <a:graphic>
          <a:graphicData uri="http://schemas.openxmlformats.org/drawingml/2006/table">
            <a:tbl>
              <a:tblPr firstRow="1" firstCol="1" bandRow="1">
                <a:tableStyleId>{5C22544A-7EE6-4342-B048-85BDC9FD1C3A}</a:tableStyleId>
              </a:tblPr>
              <a:tblGrid>
                <a:gridCol w="2184802">
                  <a:extLst>
                    <a:ext uri="{9D8B030D-6E8A-4147-A177-3AD203B41FA5}">
                      <a16:colId xmlns="" xmlns:a16="http://schemas.microsoft.com/office/drawing/2014/main" val="20000"/>
                    </a:ext>
                  </a:extLst>
                </a:gridCol>
                <a:gridCol w="2063862">
                  <a:extLst>
                    <a:ext uri="{9D8B030D-6E8A-4147-A177-3AD203B41FA5}">
                      <a16:colId xmlns="" xmlns:a16="http://schemas.microsoft.com/office/drawing/2014/main" val="20001"/>
                    </a:ext>
                  </a:extLst>
                </a:gridCol>
                <a:gridCol w="6785096">
                  <a:extLst>
                    <a:ext uri="{9D8B030D-6E8A-4147-A177-3AD203B41FA5}">
                      <a16:colId xmlns="" xmlns:a16="http://schemas.microsoft.com/office/drawing/2014/main" val="20002"/>
                    </a:ext>
                  </a:extLst>
                </a:gridCol>
              </a:tblGrid>
              <a:tr h="215897">
                <a:tc>
                  <a:txBody>
                    <a:bodyPr/>
                    <a:lstStyle/>
                    <a:p>
                      <a:pPr algn="ctr">
                        <a:lnSpc>
                          <a:spcPct val="115000"/>
                        </a:lnSpc>
                        <a:spcAft>
                          <a:spcPct val="0"/>
                        </a:spcAft>
                      </a:pPr>
                      <a:r>
                        <a:rPr lang="ru-RU" sz="1100">
                          <a:effectLst/>
                          <a:latin typeface="Times New Roman" pitchFamily="18" charset="0"/>
                          <a:cs typeface="Times New Roman" pitchFamily="18" charset="0"/>
                        </a:rPr>
                        <a:t>Направления воспитания</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ctr">
                        <a:lnSpc>
                          <a:spcPct val="115000"/>
                        </a:lnSpc>
                        <a:spcAft>
                          <a:spcPct val="0"/>
                        </a:spcAft>
                      </a:pPr>
                      <a:r>
                        <a:rPr lang="ru-RU" sz="1100">
                          <a:effectLst/>
                          <a:latin typeface="Times New Roman" pitchFamily="18" charset="0"/>
                          <a:cs typeface="Times New Roman" pitchFamily="18" charset="0"/>
                        </a:rPr>
                        <a:t>Ценности</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ctr">
                        <a:lnSpc>
                          <a:spcPct val="115000"/>
                        </a:lnSpc>
                        <a:spcAft>
                          <a:spcPct val="0"/>
                        </a:spcAft>
                      </a:pPr>
                      <a:r>
                        <a:rPr lang="ru-RU" sz="1100">
                          <a:effectLst/>
                          <a:latin typeface="Times New Roman" pitchFamily="18" charset="0"/>
                          <a:cs typeface="Times New Roman" pitchFamily="18" charset="0"/>
                        </a:rPr>
                        <a:t>Целевые ориентиры</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 xmlns:a16="http://schemas.microsoft.com/office/drawing/2014/main" val="10000"/>
                  </a:ext>
                </a:extLst>
              </a:tr>
              <a:tr h="431794">
                <a:tc>
                  <a:txBody>
                    <a:bodyPr/>
                    <a:lstStyle/>
                    <a:p>
                      <a:pPr algn="ctr">
                        <a:lnSpc>
                          <a:spcPct val="115000"/>
                        </a:lnSpc>
                        <a:spcAft>
                          <a:spcPct val="0"/>
                        </a:spcAft>
                      </a:pPr>
                      <a:r>
                        <a:rPr lang="ru-RU" sz="1100">
                          <a:effectLst/>
                          <a:latin typeface="Times New Roman" pitchFamily="18" charset="0"/>
                          <a:cs typeface="Times New Roman" pitchFamily="18" charset="0"/>
                        </a:rPr>
                        <a:t>Патриотическое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Родина, природа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Любящий свою малую родину и имеющий представление о своей стране - России, испытывающий чувство привязанности к родному дому, семье, близким людям.</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 xmlns:a16="http://schemas.microsoft.com/office/drawing/2014/main" val="10001"/>
                  </a:ext>
                </a:extLst>
              </a:tr>
              <a:tr h="1067531">
                <a:tc>
                  <a:txBody>
                    <a:bodyPr/>
                    <a:lstStyle/>
                    <a:p>
                      <a:pPr algn="ctr">
                        <a:lnSpc>
                          <a:spcPct val="115000"/>
                        </a:lnSpc>
                        <a:spcAft>
                          <a:spcPct val="0"/>
                        </a:spcAft>
                      </a:pPr>
                      <a:r>
                        <a:rPr lang="ru-RU" sz="1100">
                          <a:effectLst/>
                          <a:latin typeface="Times New Roman" pitchFamily="18" charset="0"/>
                          <a:cs typeface="Times New Roman" pitchFamily="18" charset="0"/>
                        </a:rPr>
                        <a:t>Духовно-нравственное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Жизнь, милосердие, добро</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Различающий основные проявления добра и зла, принимающий и уважающий традиционные ценности, ценности семьи и общества, правдивый, искренний, способный к сочувствию и заботе, к нравственному поступку. Способный не оставаться равнодушным к чужому горю, проявлять заботу; Самостоятельно различающий основные отрицательные и положительные человеческие качества, иногда прибегая к помощи взрослого в ситуациях морального выбора.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 xmlns:a16="http://schemas.microsoft.com/office/drawing/2014/main" val="10002"/>
                  </a:ext>
                </a:extLst>
              </a:tr>
              <a:tr h="854025">
                <a:tc>
                  <a:txBody>
                    <a:bodyPr/>
                    <a:lstStyle/>
                    <a:p>
                      <a:pPr algn="ctr">
                        <a:lnSpc>
                          <a:spcPct val="115000"/>
                        </a:lnSpc>
                        <a:spcAft>
                          <a:spcPct val="0"/>
                        </a:spcAft>
                      </a:pPr>
                      <a:r>
                        <a:rPr lang="ru-RU" sz="1100">
                          <a:effectLst/>
                          <a:latin typeface="Times New Roman" pitchFamily="18" charset="0"/>
                          <a:cs typeface="Times New Roman" pitchFamily="18" charset="0"/>
                        </a:rPr>
                        <a:t>Социальное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Человек, семья, дружба, сотрудничество</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Проявляющий ответственность за свои действия и поведение; принимающий и уважающий различия между людьми. Владеющий основами речевой культуры. Дружелюбный и доброжелательный, умеющий слушать и слышать собеседника, способный взаимодействовать со взрослыми и сверстниками на основе общих интересов и дел.</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 xmlns:a16="http://schemas.microsoft.com/office/drawing/2014/main" val="10003"/>
                  </a:ext>
                </a:extLst>
              </a:tr>
              <a:tr h="854025">
                <a:tc>
                  <a:txBody>
                    <a:bodyPr/>
                    <a:lstStyle/>
                    <a:p>
                      <a:pPr algn="ctr">
                        <a:lnSpc>
                          <a:spcPct val="115000"/>
                        </a:lnSpc>
                        <a:spcAft>
                          <a:spcPct val="0"/>
                        </a:spcAft>
                      </a:pPr>
                      <a:r>
                        <a:rPr lang="ru-RU" sz="1100">
                          <a:effectLst/>
                          <a:latin typeface="Times New Roman" pitchFamily="18" charset="0"/>
                          <a:cs typeface="Times New Roman" pitchFamily="18" charset="0"/>
                        </a:rPr>
                        <a:t>Познавательное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Познание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Любознательный, наблюдательный, испытывающий потребность в самовыражении, в том числе творческом. Проявляющий активность, самостоятельность, инициативу в познавательной, игровой, коммуникативной и продуктивных видах деятельности и в самообслуживании. Обладающий первичной картиной мира на основе традиционных ценностей.</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 xmlns:a16="http://schemas.microsoft.com/office/drawing/2014/main" val="10004"/>
                  </a:ext>
                </a:extLst>
              </a:tr>
              <a:tr h="1295383">
                <a:tc>
                  <a:txBody>
                    <a:bodyPr/>
                    <a:lstStyle/>
                    <a:p>
                      <a:pPr algn="ctr">
                        <a:lnSpc>
                          <a:spcPct val="115000"/>
                        </a:lnSpc>
                        <a:spcAft>
                          <a:spcPct val="0"/>
                        </a:spcAft>
                      </a:pPr>
                      <a:r>
                        <a:rPr lang="ru-RU" sz="1100">
                          <a:effectLst/>
                          <a:latin typeface="Times New Roman" pitchFamily="18" charset="0"/>
                          <a:cs typeface="Times New Roman" pitchFamily="18" charset="0"/>
                        </a:rPr>
                        <a:t>Физическое и оздоровительное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Здоровье, жизнь</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Понимающий ценность жизни, владеющий основными способами укрепления здоровья - занятия физической культурой, закаливание, утренняя гимнастика, соблюдение личной гигиены и безопасного поведения и другое; стремящийся к сбережению и укреплению собственного здоровья и здоровья окружающих. Проявляющий интерес к физическим упражнениям и подвижным играм, стремление к личной и командной победе, нравственные и волевые качества. Демонстрирующий потребность в двигательной деятельности. Имеющий представление о некоторых видах спорта и активного отдыха.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 xmlns:a16="http://schemas.microsoft.com/office/drawing/2014/main" val="10005"/>
                  </a:ext>
                </a:extLst>
              </a:tr>
              <a:tr h="539742">
                <a:tc>
                  <a:txBody>
                    <a:bodyPr/>
                    <a:lstStyle/>
                    <a:p>
                      <a:pPr algn="ctr">
                        <a:lnSpc>
                          <a:spcPct val="115000"/>
                        </a:lnSpc>
                        <a:spcAft>
                          <a:spcPct val="0"/>
                        </a:spcAft>
                      </a:pPr>
                      <a:r>
                        <a:rPr lang="ru-RU" sz="1100">
                          <a:effectLst/>
                          <a:latin typeface="Times New Roman" pitchFamily="18" charset="0"/>
                          <a:cs typeface="Times New Roman" pitchFamily="18" charset="0"/>
                        </a:rPr>
                        <a:t>Трудовое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Труд</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Понимающий ценность труда в семье и в обществе на основе уважения к людям труда, результатам их деятельности. Проявляющий трудолюбие при выполнении поручений и в самостоятельной деятельности.</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extLst>
                  <a:ext uri="{0D108BD9-81ED-4DB2-BD59-A6C34878D82A}">
                    <a16:rowId xmlns="" xmlns:a16="http://schemas.microsoft.com/office/drawing/2014/main" val="10006"/>
                  </a:ext>
                </a:extLst>
              </a:tr>
              <a:tr h="431794">
                <a:tc>
                  <a:txBody>
                    <a:bodyPr/>
                    <a:lstStyle/>
                    <a:p>
                      <a:pPr algn="ctr">
                        <a:lnSpc>
                          <a:spcPct val="115000"/>
                        </a:lnSpc>
                        <a:spcAft>
                          <a:spcPct val="0"/>
                        </a:spcAft>
                      </a:pPr>
                      <a:r>
                        <a:rPr lang="ru-RU" sz="1100">
                          <a:effectLst/>
                          <a:latin typeface="Times New Roman" pitchFamily="18" charset="0"/>
                          <a:cs typeface="Times New Roman" pitchFamily="18" charset="0"/>
                        </a:rPr>
                        <a:t>Эстетическое</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Культура и красота</a:t>
                      </a:r>
                      <a:endParaRPr lang="ru-RU" sz="1100">
                        <a:effectLst/>
                        <a:latin typeface="Times New Roman" pitchFamily="18" charset="0"/>
                        <a:ea typeface="Calibri" panose="020F0502020204030204" pitchFamily="34" charset="0"/>
                        <a:cs typeface="Times New Roman" pitchFamily="18" charset="0"/>
                      </a:endParaRPr>
                    </a:p>
                  </a:txBody>
                  <a:tcPr marL="31785" marR="31785" marT="0" marB="0"/>
                </a:tc>
                <a:tc>
                  <a:txBody>
                    <a:bodyPr/>
                    <a:lstStyle/>
                    <a:p>
                      <a:pPr algn="just">
                        <a:lnSpc>
                          <a:spcPct val="115000"/>
                        </a:lnSpc>
                        <a:spcAft>
                          <a:spcPct val="0"/>
                        </a:spcAft>
                      </a:pPr>
                      <a:r>
                        <a:rPr lang="ru-RU" sz="1100">
                          <a:effectLst/>
                          <a:latin typeface="Times New Roman" pitchFamily="18" charset="0"/>
                          <a:cs typeface="Times New Roman" pitchFamily="18" charset="0"/>
                        </a:rPr>
                        <a:t>Способный воспринимать и чувствовать прекрасное в быту, природе, поступках, искусстве. Стремящийся к отображению прекрасного в продуктивных видах деятельности</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31785" marR="31785" marT="0" marB="0"/>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xmlns="" val="202711167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2752" y="571504"/>
            <a:ext cx="10826496" cy="1885901"/>
          </a:xfrm>
          <a:prstGeom prst="rect">
            <a:avLst/>
          </a:prstGeom>
        </p:spPr>
        <p:txBody>
          <a:bodyPr wrap="square">
            <a:spAutoFit/>
          </a:bodyPr>
          <a:lstStyle/>
          <a:p>
            <a:pPr marR="90170" indent="180340" algn="just">
              <a:lnSpc>
                <a:spcPct val="115000"/>
              </a:lnSpc>
              <a:spcBef>
                <a:spcPts val="50"/>
              </a:spcBef>
              <a:spcAft>
                <a:spcPct val="0"/>
              </a:spcAft>
            </a:pPr>
            <a:r>
              <a:rPr lang="ru-RU" sz="1100" b="1" smtClean="0">
                <a:latin typeface="Times New Roman" pitchFamily="18" charset="0"/>
                <a:ea typeface="Calibri" panose="020F0502020204030204" pitchFamily="34" charset="0"/>
                <a:cs typeface="Times New Roman" pitchFamily="18" charset="0"/>
              </a:rPr>
              <a:t>Цель </a:t>
            </a:r>
            <a:r>
              <a:rPr lang="ru-RU" sz="1100" b="1">
                <a:latin typeface="Times New Roman" pitchFamily="18" charset="0"/>
                <a:ea typeface="Calibri" panose="020F0502020204030204" pitchFamily="34" charset="0"/>
                <a:cs typeface="Times New Roman" pitchFamily="18" charset="0"/>
              </a:rPr>
              <a:t>взаимодействия</a:t>
            </a:r>
            <a:r>
              <a:rPr lang="ru-RU" sz="1100">
                <a:latin typeface="Times New Roman" pitchFamily="18" charset="0"/>
                <a:ea typeface="Calibri" panose="020F0502020204030204" pitchFamily="34" charset="0"/>
                <a:cs typeface="Times New Roman" pitchFamily="18" charset="0"/>
              </a:rPr>
              <a:t> педагогов группы и семьи в обеспечении разносторонней поддержки социокультурного и воспитательного потенциала на стадиях её формирования и </a:t>
            </a:r>
            <a:r>
              <a:rPr lang="ru-RU" sz="1100" smtClean="0">
                <a:latin typeface="Times New Roman" pitchFamily="18" charset="0"/>
                <a:ea typeface="Calibri" panose="020F0502020204030204" pitchFamily="34" charset="0"/>
                <a:cs typeface="Times New Roman" pitchFamily="18" charset="0"/>
              </a:rPr>
              <a:t>жизнедеятельности. Педагоги </a:t>
            </a:r>
            <a:r>
              <a:rPr lang="ru-RU" sz="1100">
                <a:latin typeface="Times New Roman" pitchFamily="18" charset="0"/>
                <a:ea typeface="Calibri" panose="020F0502020204030204" pitchFamily="34" charset="0"/>
                <a:cs typeface="Times New Roman" pitchFamily="18" charset="0"/>
              </a:rPr>
              <a:t>осуществляют оказание помощи родителям в осознании само ценности дошкольного периода детства, как базиса для всей последующей жизни </a:t>
            </a:r>
            <a:r>
              <a:rPr lang="ru-RU" sz="1100" smtClean="0">
                <a:latin typeface="Times New Roman" pitchFamily="18" charset="0"/>
                <a:ea typeface="Calibri" panose="020F0502020204030204" pitchFamily="34" charset="0"/>
                <a:cs typeface="Times New Roman" pitchFamily="18" charset="0"/>
              </a:rPr>
              <a:t>человека. В </a:t>
            </a:r>
            <a:r>
              <a:rPr lang="ru-RU" sz="1100">
                <a:latin typeface="Times New Roman" pitchFamily="18" charset="0"/>
                <a:ea typeface="Calibri" panose="020F0502020204030204" pitchFamily="34" charset="0"/>
                <a:cs typeface="Times New Roman" pitchFamily="18" charset="0"/>
              </a:rPr>
              <a:t>основу совместной деятельности семьи и сотрудниками дошкольного учреждения заложены следующие принципы:</a:t>
            </a:r>
          </a:p>
          <a:p>
            <a:pPr marR="90170" algn="just">
              <a:lnSpc>
                <a:spcPct val="115000"/>
              </a:lnSpc>
              <a:spcBef>
                <a:spcPts val="50"/>
              </a:spcBef>
              <a:spcAft>
                <a:spcPct val="0"/>
              </a:spcAft>
            </a:pPr>
            <a:r>
              <a:rPr lang="ru-RU" sz="1100">
                <a:latin typeface="Times New Roman" pitchFamily="18" charset="0"/>
                <a:ea typeface="Calibri" panose="020F0502020204030204" pitchFamily="34" charset="0"/>
                <a:cs typeface="Times New Roman" pitchFamily="18" charset="0"/>
              </a:rPr>
              <a:t>•единый подход к процессу воспитания ребёнка;</a:t>
            </a:r>
          </a:p>
          <a:p>
            <a:pPr marR="90170" algn="just">
              <a:lnSpc>
                <a:spcPct val="115000"/>
              </a:lnSpc>
              <a:spcBef>
                <a:spcPts val="50"/>
              </a:spcBef>
              <a:spcAft>
                <a:spcPct val="0"/>
              </a:spcAft>
            </a:pPr>
            <a:r>
              <a:rPr lang="ru-RU" sz="1100">
                <a:latin typeface="Times New Roman" pitchFamily="18" charset="0"/>
                <a:ea typeface="Calibri" panose="020F0502020204030204" pitchFamily="34" charset="0"/>
                <a:cs typeface="Times New Roman" pitchFamily="18" charset="0"/>
              </a:rPr>
              <a:t>•открытость дошкольного учреждения для родителей;</a:t>
            </a:r>
          </a:p>
          <a:p>
            <a:pPr marR="90170" algn="just">
              <a:lnSpc>
                <a:spcPct val="115000"/>
              </a:lnSpc>
              <a:spcBef>
                <a:spcPts val="50"/>
              </a:spcBef>
              <a:spcAft>
                <a:spcPct val="0"/>
              </a:spcAft>
            </a:pPr>
            <a:r>
              <a:rPr lang="ru-RU" sz="1200">
                <a:latin typeface="Times New Roman" pitchFamily="18" charset="0"/>
                <a:ea typeface="Calibri" panose="020F0502020204030204" pitchFamily="34" charset="0"/>
                <a:cs typeface="Times New Roman" pitchFamily="18" charset="0"/>
              </a:rPr>
              <a:t>•взаимное доверие во взаимоотношениях педагогов и родителей;</a:t>
            </a:r>
          </a:p>
          <a:p>
            <a:pPr marR="90170" algn="just">
              <a:lnSpc>
                <a:spcPct val="115000"/>
              </a:lnSpc>
              <a:spcBef>
                <a:spcPts val="50"/>
              </a:spcBef>
              <a:spcAft>
                <a:spcPct val="0"/>
              </a:spcAft>
            </a:pPr>
            <a:r>
              <a:rPr lang="ru-RU" sz="1200">
                <a:latin typeface="Times New Roman" pitchFamily="18" charset="0"/>
                <a:ea typeface="Calibri" panose="020F0502020204030204" pitchFamily="34" charset="0"/>
                <a:cs typeface="Times New Roman" pitchFamily="18" charset="0"/>
              </a:rPr>
              <a:t>•уважение и доброжелательность друг к другу;</a:t>
            </a:r>
          </a:p>
          <a:p>
            <a:pPr marR="90170" algn="just">
              <a:lnSpc>
                <a:spcPct val="115000"/>
              </a:lnSpc>
              <a:spcBef>
                <a:spcPts val="50"/>
              </a:spcBef>
              <a:spcAft>
                <a:spcPct val="0"/>
              </a:spcAft>
            </a:pPr>
            <a:r>
              <a:rPr lang="ru-RU" sz="900">
                <a:latin typeface="Times New Roman" pitchFamily="18" charset="0"/>
                <a:ea typeface="Calibri" panose="020F0502020204030204" pitchFamily="34" charset="0"/>
                <a:cs typeface="Times New Roman" pitchFamily="18" charset="0"/>
              </a:rPr>
              <a:t>•дифференцированный подход к каждой семье;</a:t>
            </a:r>
          </a:p>
          <a:p>
            <a:pPr marR="90170" algn="just">
              <a:lnSpc>
                <a:spcPct val="115000"/>
              </a:lnSpc>
              <a:spcBef>
                <a:spcPts val="50"/>
              </a:spcBef>
              <a:spcAft>
                <a:spcPct val="0"/>
              </a:spcAft>
            </a:pPr>
            <a:r>
              <a:rPr lang="ru-RU" sz="900">
                <a:latin typeface="Times New Roman" pitchFamily="18" charset="0"/>
                <a:ea typeface="Calibri" panose="020F0502020204030204" pitchFamily="34" charset="0"/>
                <a:cs typeface="Times New Roman" pitchFamily="18" charset="0"/>
              </a:rPr>
              <a:t>•равно ответственность родителей и педагогов.</a:t>
            </a:r>
            <a:endParaRPr lang="ru-RU" sz="90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550362822"/>
              </p:ext>
            </p:extLst>
          </p:nvPr>
        </p:nvGraphicFramePr>
        <p:xfrm>
          <a:off x="694944" y="2457405"/>
          <a:ext cx="10838688" cy="3784283"/>
        </p:xfrm>
        <a:graphic>
          <a:graphicData uri="http://schemas.openxmlformats.org/drawingml/2006/table">
            <a:tbl>
              <a:tblPr firstRow="1" firstCol="1" bandRow="1" bandCol="1">
                <a:tableStyleId>{5C22544A-7EE6-4342-B048-85BDC9FD1C3A}</a:tableStyleId>
              </a:tblPr>
              <a:tblGrid>
                <a:gridCol w="2893643">
                  <a:extLst>
                    <a:ext uri="{9D8B030D-6E8A-4147-A177-3AD203B41FA5}">
                      <a16:colId xmlns="" xmlns:a16="http://schemas.microsoft.com/office/drawing/2014/main" val="20000"/>
                    </a:ext>
                  </a:extLst>
                </a:gridCol>
                <a:gridCol w="5487944">
                  <a:extLst>
                    <a:ext uri="{9D8B030D-6E8A-4147-A177-3AD203B41FA5}">
                      <a16:colId xmlns="" xmlns:a16="http://schemas.microsoft.com/office/drawing/2014/main" val="20001"/>
                    </a:ext>
                  </a:extLst>
                </a:gridCol>
                <a:gridCol w="2457101">
                  <a:extLst>
                    <a:ext uri="{9D8B030D-6E8A-4147-A177-3AD203B41FA5}">
                      <a16:colId xmlns="" xmlns:a16="http://schemas.microsoft.com/office/drawing/2014/main" val="20002"/>
                    </a:ext>
                  </a:extLst>
                </a:gridCol>
              </a:tblGrid>
              <a:tr h="202769">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Участие родителей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Формы участия</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Периодичность сотрудничества</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extLst>
                  <a:ext uri="{0D108BD9-81ED-4DB2-BD59-A6C34878D82A}">
                    <a16:rowId xmlns="" xmlns:a16="http://schemas.microsoft.com/office/drawing/2014/main" val="10000"/>
                  </a:ext>
                </a:extLst>
              </a:tr>
              <a:tr h="361434">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В проведении </a:t>
                      </a:r>
                      <a:r>
                        <a:rPr lang="ru-RU" sz="1100" smtClean="0">
                          <a:solidFill>
                            <a:schemeClr val="tx1"/>
                          </a:solidFill>
                          <a:effectLst/>
                          <a:latin typeface="Times New Roman" pitchFamily="18" charset="0"/>
                          <a:cs typeface="Times New Roman" pitchFamily="18" charset="0"/>
                        </a:rPr>
                        <a:t> мониторинговых </a:t>
                      </a:r>
                      <a:r>
                        <a:rPr lang="ru-RU" sz="1100">
                          <a:solidFill>
                            <a:schemeClr val="tx1"/>
                          </a:solidFill>
                          <a:effectLst/>
                          <a:latin typeface="Times New Roman" pitchFamily="18" charset="0"/>
                          <a:cs typeface="Times New Roman" pitchFamily="18" charset="0"/>
                        </a:rPr>
                        <a:t>исследований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Анкетирование </a:t>
                      </a:r>
                    </a:p>
                    <a:p>
                      <a:pPr marR="90170">
                        <a:lnSpc>
                          <a:spcPct val="115000"/>
                        </a:lnSpc>
                        <a:spcAft>
                          <a:spcPct val="0"/>
                        </a:spcAft>
                      </a:pPr>
                      <a:r>
                        <a:rPr lang="ru-RU" sz="1100">
                          <a:solidFill>
                            <a:schemeClr val="tx1"/>
                          </a:solidFill>
                          <a:effectLst/>
                          <a:latin typeface="Times New Roman" pitchFamily="18" charset="0"/>
                          <a:cs typeface="Times New Roman" pitchFamily="18" charset="0"/>
                        </a:rPr>
                        <a:t> </a:t>
                      </a:r>
                      <a:r>
                        <a:rPr lang="ru-RU" sz="1100" smtClean="0">
                          <a:solidFill>
                            <a:schemeClr val="tx1"/>
                          </a:solidFill>
                          <a:effectLst/>
                          <a:latin typeface="Times New Roman" pitchFamily="18" charset="0"/>
                          <a:cs typeface="Times New Roman" pitchFamily="18" charset="0"/>
                        </a:rPr>
                        <a:t>Социологический </a:t>
                      </a:r>
                      <a:r>
                        <a:rPr lang="ru-RU" sz="1100">
                          <a:solidFill>
                            <a:schemeClr val="tx1"/>
                          </a:solidFill>
                          <a:effectLst/>
                          <a:latin typeface="Times New Roman" pitchFamily="18" charset="0"/>
                          <a:cs typeface="Times New Roman" pitchFamily="18" charset="0"/>
                        </a:rPr>
                        <a:t>опрос</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Периодичность сотрудничества</a:t>
                      </a:r>
                    </a:p>
                    <a:p>
                      <a:pPr marR="90170">
                        <a:lnSpc>
                          <a:spcPct val="115000"/>
                        </a:lnSpc>
                        <a:spcAft>
                          <a:spcPct val="0"/>
                        </a:spcAft>
                      </a:pPr>
                      <a:r>
                        <a:rPr lang="ru-RU" sz="1100">
                          <a:solidFill>
                            <a:schemeClr val="tx1"/>
                          </a:solidFill>
                          <a:effectLst/>
                          <a:latin typeface="Times New Roman" pitchFamily="18" charset="0"/>
                          <a:cs typeface="Times New Roman" pitchFamily="18" charset="0"/>
                        </a:rPr>
                        <a:t> По мере необходимости</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 xmlns:a16="http://schemas.microsoft.com/office/drawing/2014/main" val="10001"/>
                  </a:ext>
                </a:extLst>
              </a:tr>
              <a:tr h="542151">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В создании условий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Участие в субботниках по благоустройству территории</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Помощь в создании развивающей предметно – пространственной среды</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Оказание помощи в ремонтных работах</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2 раза в год</a:t>
                      </a:r>
                    </a:p>
                    <a:p>
                      <a:pPr marR="90170">
                        <a:lnSpc>
                          <a:spcPct val="115000"/>
                        </a:lnSpc>
                        <a:spcAft>
                          <a:spcPct val="0"/>
                        </a:spcAft>
                      </a:pPr>
                      <a:r>
                        <a:rPr lang="ru-RU" sz="1100">
                          <a:solidFill>
                            <a:schemeClr val="tx1"/>
                          </a:solidFill>
                          <a:effectLst/>
                          <a:latin typeface="Times New Roman" pitchFamily="18" charset="0"/>
                          <a:cs typeface="Times New Roman" pitchFamily="18" charset="0"/>
                        </a:rPr>
                        <a:t>  </a:t>
                      </a:r>
                      <a:r>
                        <a:rPr lang="ru-RU" sz="1100" smtClean="0">
                          <a:solidFill>
                            <a:schemeClr val="tx1"/>
                          </a:solidFill>
                          <a:effectLst/>
                          <a:latin typeface="Times New Roman" pitchFamily="18" charset="0"/>
                          <a:cs typeface="Times New Roman" pitchFamily="18" charset="0"/>
                        </a:rPr>
                        <a:t>Постоянно</a:t>
                      </a:r>
                      <a:endParaRPr lang="ru-RU" sz="1100">
                        <a:solidFill>
                          <a:schemeClr val="tx1"/>
                        </a:solidFill>
                        <a:effectLst/>
                        <a:latin typeface="Times New Roman" panose="02020603050405020304" pitchFamily="18" charset="0"/>
                        <a:cs typeface="Times New Roman" panose="02020603050405020304" pitchFamily="18" charset="0"/>
                      </a:endParaRPr>
                    </a:p>
                    <a:p>
                      <a:pPr marR="90170">
                        <a:lnSpc>
                          <a:spcPct val="115000"/>
                        </a:lnSpc>
                        <a:spcAft>
                          <a:spcPct val="0"/>
                        </a:spcAft>
                      </a:pPr>
                      <a:r>
                        <a:rPr lang="ru-RU" sz="1100">
                          <a:solidFill>
                            <a:schemeClr val="tx1"/>
                          </a:solidFill>
                          <a:effectLst/>
                          <a:latin typeface="Times New Roman" panose="02020603050405020304" pitchFamily="18" charset="0"/>
                          <a:cs typeface="Times New Roman" panose="02020603050405020304" pitchFamily="18" charset="0"/>
                        </a:rPr>
                        <a:t> </a:t>
                      </a:r>
                      <a:r>
                        <a:rPr lang="ru-RU" sz="1100" smtClean="0">
                          <a:solidFill>
                            <a:schemeClr val="tx1"/>
                          </a:solidFill>
                          <a:effectLst/>
                          <a:latin typeface="Times New Roman" pitchFamily="18" charset="0"/>
                          <a:cs typeface="Times New Roman" pitchFamily="18" charset="0"/>
                        </a:rPr>
                        <a:t>По </a:t>
                      </a:r>
                      <a:r>
                        <a:rPr lang="ru-RU" sz="1100">
                          <a:solidFill>
                            <a:schemeClr val="tx1"/>
                          </a:solidFill>
                          <a:effectLst/>
                          <a:latin typeface="Times New Roman" pitchFamily="18" charset="0"/>
                          <a:cs typeface="Times New Roman" pitchFamily="18" charset="0"/>
                        </a:rPr>
                        <a:t>возможности</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 xmlns:a16="http://schemas.microsoft.com/office/drawing/2014/main" val="10002"/>
                  </a:ext>
                </a:extLst>
              </a:tr>
              <a:tr h="206171">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В управлении ДОУ</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Участие в работе родительского комитета</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R="90170">
                        <a:lnSpc>
                          <a:spcPct val="115000"/>
                        </a:lnSpc>
                        <a:spcAft>
                          <a:spcPct val="0"/>
                        </a:spcAft>
                      </a:pPr>
                      <a:r>
                        <a:rPr lang="ru-RU" sz="1100">
                          <a:solidFill>
                            <a:schemeClr val="tx1"/>
                          </a:solidFill>
                          <a:effectLst/>
                          <a:latin typeface="Times New Roman" pitchFamily="18" charset="0"/>
                          <a:cs typeface="Times New Roman" pitchFamily="18" charset="0"/>
                        </a:rPr>
                        <a:t>По плану</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 xmlns:a16="http://schemas.microsoft.com/office/drawing/2014/main" val="10003"/>
                  </a:ext>
                </a:extLst>
              </a:tr>
              <a:tr h="225746">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Участие родителей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Формы участия</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tc>
                  <a:txBody>
                    <a:bodyPr/>
                    <a:lstStyle/>
                    <a:p>
                      <a:pPr marL="180340" marR="90170" algn="ctr">
                        <a:lnSpc>
                          <a:spcPct val="115000"/>
                        </a:lnSpc>
                        <a:spcAft>
                          <a:spcPct val="0"/>
                        </a:spcAft>
                      </a:pPr>
                      <a:r>
                        <a:rPr lang="ru-RU" sz="1100">
                          <a:solidFill>
                            <a:schemeClr val="tx1"/>
                          </a:solidFill>
                          <a:effectLst/>
                          <a:latin typeface="Times New Roman" pitchFamily="18" charset="0"/>
                          <a:cs typeface="Times New Roman" pitchFamily="18" charset="0"/>
                        </a:rPr>
                        <a:t>Периодичность сотрудничества</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nchor="ctr"/>
                </a:tc>
                <a:extLst>
                  <a:ext uri="{0D108BD9-81ED-4DB2-BD59-A6C34878D82A}">
                    <a16:rowId xmlns="" xmlns:a16="http://schemas.microsoft.com/office/drawing/2014/main" val="10004"/>
                  </a:ext>
                </a:extLst>
              </a:tr>
              <a:tr h="832888">
                <a:tc>
                  <a:txBody>
                    <a:bodyPr/>
                    <a:lstStyle/>
                    <a:p>
                      <a:pPr marL="180340" marR="90170">
                        <a:lnSpc>
                          <a:spcPct val="115000"/>
                        </a:lnSpc>
                        <a:spcAft>
                          <a:spcPct val="0"/>
                        </a:spcAft>
                      </a:pPr>
                      <a:r>
                        <a:rPr lang="ru-RU" sz="1100">
                          <a:solidFill>
                            <a:schemeClr val="tx1"/>
                          </a:solidFill>
                          <a:effectLst/>
                          <a:latin typeface="Times New Roman" pitchFamily="18" charset="0"/>
                          <a:cs typeface="Times New Roman" pitchFamily="18" charset="0"/>
                        </a:rPr>
                        <a:t>В просветительской деятельности, направленной на повышение педагогической культуры, расширение информационного поля родителей</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Наглядная информация</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Консультации, семинары, семинары – практикумы, мастер классы</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Родительские собрания</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Еженедельно</a:t>
                      </a:r>
                    </a:p>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 </a:t>
                      </a:r>
                      <a:r>
                        <a:rPr lang="ru-RU" sz="1100" smtClean="0">
                          <a:solidFill>
                            <a:schemeClr val="tx1"/>
                          </a:solidFill>
                          <a:effectLst/>
                          <a:latin typeface="Times New Roman" pitchFamily="18" charset="0"/>
                          <a:cs typeface="Times New Roman" pitchFamily="18" charset="0"/>
                        </a:rPr>
                        <a:t>1 </a:t>
                      </a:r>
                      <a:r>
                        <a:rPr lang="ru-RU" sz="1100">
                          <a:solidFill>
                            <a:schemeClr val="tx1"/>
                          </a:solidFill>
                          <a:effectLst/>
                          <a:latin typeface="Times New Roman" pitchFamily="18" charset="0"/>
                          <a:cs typeface="Times New Roman" pitchFamily="18" charset="0"/>
                        </a:rPr>
                        <a:t>раз в месяц</a:t>
                      </a:r>
                    </a:p>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  </a:t>
                      </a:r>
                      <a:r>
                        <a:rPr lang="ru-RU" sz="1100" smtClean="0">
                          <a:solidFill>
                            <a:schemeClr val="tx1"/>
                          </a:solidFill>
                          <a:effectLst/>
                          <a:latin typeface="Times New Roman" pitchFamily="18" charset="0"/>
                          <a:cs typeface="Times New Roman" pitchFamily="18" charset="0"/>
                        </a:rPr>
                        <a:t>3 </a:t>
                      </a:r>
                      <a:r>
                        <a:rPr lang="ru-RU" sz="1100">
                          <a:solidFill>
                            <a:schemeClr val="tx1"/>
                          </a:solidFill>
                          <a:effectLst/>
                          <a:latin typeface="Times New Roman" pitchFamily="18" charset="0"/>
                          <a:cs typeface="Times New Roman" pitchFamily="18" charset="0"/>
                        </a:rPr>
                        <a:t>раза в год</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extLst>
                  <a:ext uri="{0D108BD9-81ED-4DB2-BD59-A6C34878D82A}">
                    <a16:rowId xmlns="" xmlns:a16="http://schemas.microsoft.com/office/drawing/2014/main" val="10005"/>
                  </a:ext>
                </a:extLst>
              </a:tr>
              <a:tr h="1352779">
                <a:tc>
                  <a:txBody>
                    <a:bodyPr/>
                    <a:lstStyle/>
                    <a:p>
                      <a:pPr marL="180340" marR="90170">
                        <a:lnSpc>
                          <a:spcPct val="115000"/>
                        </a:lnSpc>
                        <a:spcAft>
                          <a:spcPct val="0"/>
                        </a:spcAft>
                      </a:pPr>
                      <a:r>
                        <a:rPr lang="ru-RU" sz="1100">
                          <a:solidFill>
                            <a:schemeClr val="tx1"/>
                          </a:solidFill>
                          <a:effectLst/>
                          <a:latin typeface="Times New Roman" pitchFamily="18" charset="0"/>
                          <a:cs typeface="Times New Roman" pitchFamily="18" charset="0"/>
                        </a:rPr>
                        <a:t>В воспитательно – образовательном процессе, направленном на установление сотрудничества и партнерских отношений с целью вовлечения родителей в единое образовательное пространство</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Дни здоровья. Недели творчества</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Совместные праздники, развлечения</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Участие в творческих выставках, смотрах – конкурсах. Мероприятия с родителями в рамках проектной деятельности</a:t>
                      </a:r>
                    </a:p>
                    <a:p>
                      <a:pPr marL="342900" marR="90170" lvl="0" indent="-342900">
                        <a:lnSpc>
                          <a:spcPct val="115000"/>
                        </a:lnSpc>
                        <a:spcAft>
                          <a:spcPct val="0"/>
                        </a:spcAft>
                        <a:buFont typeface="Wingdings" panose="05000000000000000000" pitchFamily="2" charset="2"/>
                        <a:buChar char=""/>
                      </a:pPr>
                      <a:r>
                        <a:rPr lang="ru-RU" sz="1100">
                          <a:solidFill>
                            <a:schemeClr val="tx1"/>
                          </a:solidFill>
                          <a:effectLst/>
                          <a:latin typeface="Times New Roman" pitchFamily="18" charset="0"/>
                          <a:cs typeface="Times New Roman" pitchFamily="18" charset="0"/>
                        </a:rPr>
                        <a:t>Совместная деятельность с детьми во второй половине дня.</a:t>
                      </a:r>
                      <a:endParaRPr lang="ru-RU" sz="1100">
                        <a:solidFill>
                          <a:schemeClr val="tx1"/>
                        </a:solidFill>
                        <a:effectLst/>
                        <a:latin typeface="Times New Roman" pitchFamily="18" charset="0"/>
                        <a:ea typeface="Calibri" panose="020F0502020204030204" pitchFamily="34" charset="0"/>
                        <a:cs typeface="Times New Roman" pitchFamily="18" charset="0"/>
                      </a:endParaRPr>
                    </a:p>
                  </a:txBody>
                  <a:tcPr marL="44145" marR="44145" marT="0" marB="0"/>
                </a:tc>
                <a:tc>
                  <a:txBody>
                    <a:bodyPr/>
                    <a:lstStyle/>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По годовому плану.</a:t>
                      </a:r>
                    </a:p>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 </a:t>
                      </a:r>
                    </a:p>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По плану воспитателей.</a:t>
                      </a:r>
                    </a:p>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 </a:t>
                      </a:r>
                    </a:p>
                    <a:p>
                      <a:pPr marL="59055" marR="90170">
                        <a:lnSpc>
                          <a:spcPct val="115000"/>
                        </a:lnSpc>
                        <a:spcAft>
                          <a:spcPct val="0"/>
                        </a:spcAft>
                      </a:pPr>
                      <a:r>
                        <a:rPr lang="ru-RU" sz="1100">
                          <a:solidFill>
                            <a:schemeClr val="tx1"/>
                          </a:solidFill>
                          <a:effectLst/>
                          <a:latin typeface="Times New Roman" pitchFamily="18" charset="0"/>
                          <a:cs typeface="Times New Roman" pitchFamily="18" charset="0"/>
                        </a:rPr>
                        <a:t> </a:t>
                      </a:r>
                      <a:endParaRPr lang="ru-RU" sz="1100" smtClean="0">
                        <a:solidFill>
                          <a:schemeClr val="tx1"/>
                        </a:solidFill>
                        <a:effectLst/>
                        <a:latin typeface="Times New Roman" panose="02020603050405020304" pitchFamily="18" charset="0"/>
                        <a:cs typeface="Times New Roman" panose="02020603050405020304" pitchFamily="18" charset="0"/>
                      </a:endParaRPr>
                    </a:p>
                    <a:p>
                      <a:pPr marL="59055" marR="90170">
                        <a:lnSpc>
                          <a:spcPct val="115000"/>
                        </a:lnSpc>
                        <a:spcAft>
                          <a:spcPct val="0"/>
                        </a:spcAft>
                      </a:pPr>
                      <a:r>
                        <a:rPr lang="ru-RU" sz="1100" smtClean="0">
                          <a:solidFill>
                            <a:schemeClr val="tx1"/>
                          </a:solidFill>
                          <a:effectLst/>
                          <a:latin typeface="Times New Roman" panose="02020603050405020304" pitchFamily="18" charset="0"/>
                          <a:cs typeface="Times New Roman" panose="02020603050405020304" pitchFamily="18" charset="0"/>
                        </a:rPr>
                        <a:t>По </a:t>
                      </a:r>
                      <a:r>
                        <a:rPr lang="ru-RU" sz="1100">
                          <a:solidFill>
                            <a:schemeClr val="tx1"/>
                          </a:solidFill>
                          <a:effectLst/>
                          <a:latin typeface="Times New Roman" pitchFamily="18" charset="0"/>
                          <a:cs typeface="Times New Roman" pitchFamily="18" charset="0"/>
                        </a:rPr>
                        <a:t>годовому плану.</a:t>
                      </a:r>
                      <a:endParaRPr lang="ru-RU"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145" marR="44145" marT="0" marB="0"/>
                </a:tc>
                <a:extLst>
                  <a:ext uri="{0D108BD9-81ED-4DB2-BD59-A6C34878D82A}">
                    <a16:rowId xmlns="" xmlns:a16="http://schemas.microsoft.com/office/drawing/2014/main" val="10006"/>
                  </a:ext>
                </a:extLst>
              </a:tr>
            </a:tbl>
          </a:graphicData>
        </a:graphic>
      </p:graphicFrame>
      <p:sp>
        <p:nvSpPr>
          <p:cNvPr id="4" name="Rectangle 2"/>
          <p:cNvSpPr txBox="1">
            <a:spLocks noChangeArrowheads="1"/>
          </p:cNvSpPr>
          <p:nvPr/>
        </p:nvSpPr>
        <p:spPr>
          <a:xfrm>
            <a:off x="1276856" y="0"/>
            <a:ext cx="9001000" cy="1143008"/>
          </a:xfrm>
          <a:prstGeom prst="rect">
            <a:avLst/>
          </a:prstGeom>
        </p:spPr>
        <p:txBody>
          <a:bodyPr>
            <a:normAutofit/>
          </a:bodyPr>
          <a:lst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itchFamily="18" charset="0"/>
              </a:defRPr>
            </a:lvl2pPr>
            <a:lvl3pPr algn="ctr" defTabSz="457200" rtl="0" eaLnBrk="0" fontAlgn="base" hangingPunct="0">
              <a:spcBef>
                <a:spcPct val="0"/>
              </a:spcBef>
              <a:spcAft>
                <a:spcPct val="0"/>
              </a:spcAft>
              <a:defRPr sz="4400">
                <a:solidFill>
                  <a:srgbClr val="262626"/>
                </a:solidFill>
                <a:latin typeface="Garamond" pitchFamily="18" charset="0"/>
              </a:defRPr>
            </a:lvl3pPr>
            <a:lvl4pPr algn="ctr" defTabSz="457200" rtl="0" eaLnBrk="0" fontAlgn="base" hangingPunct="0">
              <a:spcBef>
                <a:spcPct val="0"/>
              </a:spcBef>
              <a:spcAft>
                <a:spcPct val="0"/>
              </a:spcAft>
              <a:defRPr sz="4400">
                <a:solidFill>
                  <a:srgbClr val="262626"/>
                </a:solidFill>
                <a:latin typeface="Garamond" pitchFamily="18" charset="0"/>
              </a:defRPr>
            </a:lvl4pPr>
            <a:lvl5pPr algn="ctr" defTabSz="457200" rtl="0" eaLnBrk="0" fontAlgn="base" hangingPunct="0">
              <a:spcBef>
                <a:spcPct val="0"/>
              </a:spcBef>
              <a:spcAft>
                <a:spcPct val="0"/>
              </a:spcAft>
              <a:defRPr sz="4400">
                <a:solidFill>
                  <a:srgbClr val="262626"/>
                </a:solidFill>
                <a:latin typeface="Garamond"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2000" b="1" smtClean="0">
                <a:solidFill>
                  <a:schemeClr val="tx1"/>
                </a:solidFill>
                <a:latin typeface="Times New Roman" pitchFamily="18" charset="0"/>
                <a:cs typeface="Times New Roman" pitchFamily="18" charset="0"/>
              </a:rPr>
              <a:t>НАПРАВЛЕНИЕ ВЗАИМОДЕЙСТВИЯ С СЕМЬЯМИ ВОСПИАТННИКОВ</a:t>
            </a:r>
            <a:endParaRPr lang="en-US" altLang="ru-RU" sz="200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02317235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xmlns="" val="3002166141"/>
              </p:ext>
            </p:extLst>
          </p:nvPr>
        </p:nvGraphicFramePr>
        <p:xfrm>
          <a:off x="795130" y="652009"/>
          <a:ext cx="10726310" cy="5494060"/>
        </p:xfrm>
        <a:graphic>
          <a:graphicData uri="http://schemas.openxmlformats.org/drawingml/2006/table">
            <a:tbl>
              <a:tblPr firstRow="1" firstCol="1" bandRow="1">
                <a:tableStyleId>{5C22544A-7EE6-4342-B048-85BDC9FD1C3A}</a:tableStyleId>
              </a:tblPr>
              <a:tblGrid>
                <a:gridCol w="1082823">
                  <a:extLst>
                    <a:ext uri="{9D8B030D-6E8A-4147-A177-3AD203B41FA5}">
                      <a16:colId xmlns="" xmlns:a16="http://schemas.microsoft.com/office/drawing/2014/main" val="20000"/>
                    </a:ext>
                  </a:extLst>
                </a:gridCol>
                <a:gridCol w="9643487">
                  <a:extLst>
                    <a:ext uri="{9D8B030D-6E8A-4147-A177-3AD203B41FA5}">
                      <a16:colId xmlns="" xmlns:a16="http://schemas.microsoft.com/office/drawing/2014/main" val="20001"/>
                    </a:ext>
                  </a:extLst>
                </a:gridCol>
              </a:tblGrid>
              <a:tr h="239483">
                <a:tc>
                  <a:txBody>
                    <a:bodyPr/>
                    <a:lstStyle/>
                    <a:p>
                      <a:pPr algn="ctr">
                        <a:lnSpc>
                          <a:spcPct val="115000"/>
                        </a:lnSpc>
                        <a:spcAft>
                          <a:spcPct val="0"/>
                        </a:spcAft>
                      </a:pPr>
                      <a:r>
                        <a:rPr lang="ru-RU" sz="1200" dirty="0">
                          <a:effectLst/>
                          <a:latin typeface="Times New Roman" pitchFamily="18" charset="0"/>
                          <a:cs typeface="Times New Roman" pitchFamily="18" charset="0"/>
                        </a:rPr>
                        <a:t>месяц</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tc>
                  <a:txBody>
                    <a:bodyPr/>
                    <a:lstStyle/>
                    <a:p>
                      <a:pPr algn="ctr">
                        <a:lnSpc>
                          <a:spcPct val="115000"/>
                        </a:lnSpc>
                        <a:spcAft>
                          <a:spcPct val="0"/>
                        </a:spcAft>
                      </a:pPr>
                      <a:r>
                        <a:rPr lang="ru-RU" sz="1200">
                          <a:effectLst/>
                          <a:latin typeface="Times New Roman" pitchFamily="18" charset="0"/>
                          <a:cs typeface="Times New Roman" pitchFamily="18" charset="0"/>
                        </a:rPr>
                        <a:t>Название мероприятия</a:t>
                      </a:r>
                      <a:endParaRPr lang="ru-RU" sz="120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 xmlns:a16="http://schemas.microsoft.com/office/drawing/2014/main" val="10000"/>
                  </a:ext>
                </a:extLst>
              </a:tr>
              <a:tr h="793321">
                <a:tc>
                  <a:txBody>
                    <a:bodyPr/>
                    <a:lstStyle/>
                    <a:p>
                      <a:pPr algn="ctr">
                        <a:lnSpc>
                          <a:spcPct val="115000"/>
                        </a:lnSpc>
                        <a:spcAft>
                          <a:spcPct val="0"/>
                        </a:spcAft>
                      </a:pPr>
                      <a:r>
                        <a:rPr lang="ru-RU" sz="1200">
                          <a:effectLst/>
                          <a:latin typeface="Times New Roman" pitchFamily="18" charset="0"/>
                          <a:cs typeface="Times New Roman" pitchFamily="18" charset="0"/>
                        </a:rPr>
                        <a:t>Сентябрь</a:t>
                      </a:r>
                      <a:endParaRPr lang="ru-RU" sz="12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marL="0" marR="0" indent="0" algn="l" defTabSz="457200" rtl="0" eaLnBrk="1" fontAlgn="auto" latinLnBrk="0" hangingPunct="1">
                        <a:lnSpc>
                          <a:spcPct val="100000"/>
                        </a:lnSpc>
                        <a:spcBef>
                          <a:spcPts val="0"/>
                        </a:spcBef>
                        <a:spcAft>
                          <a:spcPct val="0"/>
                        </a:spcAft>
                        <a:buClrTx/>
                        <a:buSzTx/>
                        <a:buFontTx/>
                        <a:buNone/>
                        <a:tabLst/>
                        <a:defRPr/>
                      </a:pPr>
                      <a:r>
                        <a:rPr lang="ru-RU" sz="1200" dirty="0" smtClean="0">
                          <a:effectLst/>
                          <a:latin typeface="Times New Roman" pitchFamily="18" charset="0"/>
                          <a:cs typeface="Times New Roman" pitchFamily="18" charset="0"/>
                        </a:rPr>
                        <a:t>1.Папка </a:t>
                      </a:r>
                      <a:r>
                        <a:rPr lang="ru-RU" sz="1200" dirty="0">
                          <a:effectLst/>
                          <a:latin typeface="Times New Roman" pitchFamily="18" charset="0"/>
                          <a:cs typeface="Times New Roman" pitchFamily="18" charset="0"/>
                        </a:rPr>
                        <a:t>передвижка: </a:t>
                      </a:r>
                      <a:r>
                        <a:rPr lang="ru-RU" sz="1200" dirty="0" smtClean="0">
                          <a:effectLst/>
                          <a:latin typeface="Times New Roman" pitchFamily="18" charset="0"/>
                          <a:cs typeface="Times New Roman" pitchFamily="18" charset="0"/>
                        </a:rPr>
                        <a:t>«</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Возрастные особенности детей среднего дошкольного возраста</a:t>
                      </a:r>
                      <a:r>
                        <a:rPr lang="ru-RU" sz="1200" dirty="0" smtClean="0">
                          <a:effectLst/>
                          <a:latin typeface="Times New Roman" pitchFamily="18" charset="0"/>
                          <a:cs typeface="Times New Roman" pitchFamily="18" charset="0"/>
                        </a:rPr>
                        <a:t>»; 2.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Анкетирование родителей по соблюдению правил безопасности на дороге;</a:t>
                      </a:r>
                      <a:r>
                        <a:rPr lang="ru-RU" sz="1200" baseline="0" dirty="0" smtClean="0">
                          <a:effectLst/>
                          <a:latin typeface="Times New Roman" pitchFamily="18" charset="0"/>
                          <a:ea typeface="+mn-ea"/>
                          <a:cs typeface="Times New Roman" pitchFamily="18" charset="0"/>
                        </a:rPr>
                        <a:t> 3. Консультация: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«Правила пожарной безопасности» «Правила дорожного движения»; 4. Выставка поделок «Правила пожарной безопасности»; 5. Благотворительная акция: «По зову сердца» - сбор гуманитарного груза СВО;</a:t>
                      </a:r>
                      <a:r>
                        <a:rPr lang="ru-RU" sz="12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6. Консультация </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a:t>
                      </a:r>
                      <a:r>
                        <a:rPr lang="en-US" sz="1200" kern="1200" dirty="0" smtClean="0">
                          <a:solidFill>
                            <a:schemeClr val="dk1"/>
                          </a:solidFill>
                          <a:effectLst/>
                          <a:latin typeface="Times New Roman" panose="02020603050405020304" pitchFamily="18" charset="0"/>
                          <a:ea typeface="+mn-ea"/>
                          <a:cs typeface="Times New Roman" panose="02020603050405020304" pitchFamily="18" charset="0"/>
                        </a:rPr>
                        <a:t>STEAM</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-образование</a:t>
                      </a:r>
                      <a:r>
                        <a:rPr lang="ru-RU" sz="12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для детей 4-5 лет»;</a:t>
                      </a:r>
                      <a:r>
                        <a:rPr lang="ru-RU" sz="1200" kern="1200" baseline="0" dirty="0" smtClean="0">
                          <a:solidFill>
                            <a:schemeClr val="dk1"/>
                          </a:solidFill>
                          <a:effectLst/>
                          <a:latin typeface="Times New Roman" panose="02020603050405020304" pitchFamily="18" charset="0"/>
                          <a:ea typeface="+mn-ea"/>
                          <a:cs typeface="Times New Roman" panose="02020603050405020304" pitchFamily="18" charset="0"/>
                        </a:rPr>
                        <a:t> 7.</a:t>
                      </a:r>
                      <a:r>
                        <a:rPr lang="ru-RU" sz="1800" kern="1200" dirty="0" smtClean="0">
                          <a:solidFill>
                            <a:schemeClr val="dk1"/>
                          </a:solidFill>
                          <a:effectLst/>
                          <a:latin typeface="+mn-lt"/>
                          <a:ea typeface="+mn-ea"/>
                          <a:cs typeface="+mn-cs"/>
                        </a:rPr>
                        <a:t> </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Оказание помощи, в подготовке к  утреннику: «Осень золотая».</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 xmlns:a16="http://schemas.microsoft.com/office/drawing/2014/main" val="10001"/>
                  </a:ext>
                </a:extLst>
              </a:tr>
              <a:tr h="590927">
                <a:tc>
                  <a:txBody>
                    <a:bodyPr/>
                    <a:lstStyle/>
                    <a:p>
                      <a:pPr algn="ctr">
                        <a:lnSpc>
                          <a:spcPct val="115000"/>
                        </a:lnSpc>
                        <a:spcAft>
                          <a:spcPct val="0"/>
                        </a:spcAft>
                      </a:pPr>
                      <a:r>
                        <a:rPr lang="ru-RU" sz="1200">
                          <a:effectLst/>
                          <a:latin typeface="Times New Roman" pitchFamily="18" charset="0"/>
                          <a:cs typeface="Times New Roman" pitchFamily="18" charset="0"/>
                        </a:rPr>
                        <a:t>Октябрь</a:t>
                      </a:r>
                      <a:endParaRPr lang="ru-RU" sz="12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lnSpc>
                          <a:spcPct val="115000"/>
                        </a:lnSpc>
                        <a:spcAft>
                          <a:spcPct val="0"/>
                        </a:spcAft>
                      </a:pPr>
                      <a:r>
                        <a:rPr lang="ru-RU" sz="1200" dirty="0">
                          <a:effectLst/>
                          <a:latin typeface="Times New Roman" pitchFamily="18" charset="0"/>
                          <a:cs typeface="Times New Roman" pitchFamily="18" charset="0"/>
                        </a:rPr>
                        <a:t>1. </a:t>
                      </a:r>
                      <a:r>
                        <a:rPr lang="ru-RU" sz="1200" dirty="0" smtClean="0">
                          <a:effectLst/>
                          <a:latin typeface="Times New Roman" pitchFamily="18" charset="0"/>
                          <a:cs typeface="Times New Roman" pitchFamily="18" charset="0"/>
                        </a:rPr>
                        <a:t>Фото-коллаж «Чудо</a:t>
                      </a:r>
                      <a:r>
                        <a:rPr lang="ru-RU" sz="1200" baseline="0" dirty="0" smtClean="0">
                          <a:effectLst/>
                          <a:latin typeface="Times New Roman" pitchFamily="18" charset="0"/>
                          <a:cs typeface="Times New Roman" pitchFamily="18" charset="0"/>
                        </a:rPr>
                        <a:t> овощи</a:t>
                      </a:r>
                      <a:r>
                        <a:rPr lang="ru-RU" sz="1200" dirty="0" smtClean="0">
                          <a:effectLst/>
                          <a:latin typeface="Times New Roman" pitchFamily="18" charset="0"/>
                          <a:cs typeface="Times New Roman" pitchFamily="18" charset="0"/>
                        </a:rPr>
                        <a:t>», 2</a:t>
                      </a:r>
                      <a:r>
                        <a:rPr lang="ru-RU" sz="1200" dirty="0">
                          <a:effectLst/>
                          <a:latin typeface="Times New Roman" pitchFamily="18" charset="0"/>
                          <a:cs typeface="Times New Roman" pitchFamily="18" charset="0"/>
                        </a:rPr>
                        <a:t>. </a:t>
                      </a:r>
                      <a:r>
                        <a:rPr lang="ru-RU" sz="1200" dirty="0" smtClean="0">
                          <a:effectLst/>
                          <a:latin typeface="Times New Roman" panose="02020603050405020304" pitchFamily="18" charset="0"/>
                          <a:ea typeface="Calibri" panose="020F0502020204030204" pitchFamily="34" charset="0"/>
                          <a:cs typeface="Times New Roman" panose="02020603050405020304" pitchFamily="18" charset="0"/>
                        </a:rPr>
                        <a:t>Анкетирование родителей: «Уголок конструирования дома»;</a:t>
                      </a:r>
                      <a:r>
                        <a:rPr lang="ru-RU" sz="1200" dirty="0" smtClean="0">
                          <a:effectLst/>
                          <a:latin typeface="Times New Roman" pitchFamily="18" charset="0"/>
                          <a:cs typeface="Times New Roman" pitchFamily="18" charset="0"/>
                        </a:rPr>
                        <a:t>3</a:t>
                      </a:r>
                      <a:r>
                        <a:rPr lang="ru-RU" sz="1200" dirty="0">
                          <a:effectLst/>
                          <a:latin typeface="Times New Roman" pitchFamily="18" charset="0"/>
                          <a:cs typeface="Times New Roman" pitchFamily="18" charset="0"/>
                        </a:rPr>
                        <a:t>. </a:t>
                      </a:r>
                      <a:r>
                        <a:rPr lang="ru-RU" sz="1200" dirty="0" smtClean="0">
                          <a:effectLst/>
                          <a:latin typeface="Times New Roman" pitchFamily="18" charset="0"/>
                          <a:cs typeface="Times New Roman" pitchFamily="18" charset="0"/>
                        </a:rPr>
                        <a:t>Конкурс для родителей «Народная кукла»; 4. Выставка детских работ «Бабушка любимая»; 5. Тематическое мероприятие «День пожилого человека»; 6. Акция «Поможем животным приюта»;</a:t>
                      </a:r>
                      <a:r>
                        <a:rPr lang="ru-RU" sz="1200" baseline="0" dirty="0" smtClean="0">
                          <a:effectLst/>
                          <a:latin typeface="Times New Roman" pitchFamily="18" charset="0"/>
                          <a:cs typeface="Times New Roman" pitchFamily="18" charset="0"/>
                        </a:rPr>
                        <a:t> 7. Консультация </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«Зачем нужна робототехника в дошкольном возрасте 4-5 лет».</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706" marR="34706" marT="0" marB="0"/>
                </a:tc>
                <a:extLst>
                  <a:ext uri="{0D108BD9-81ED-4DB2-BD59-A6C34878D82A}">
                    <a16:rowId xmlns="" xmlns:a16="http://schemas.microsoft.com/office/drawing/2014/main" val="10002"/>
                  </a:ext>
                </a:extLst>
              </a:tr>
              <a:tr h="624739">
                <a:tc>
                  <a:txBody>
                    <a:bodyPr/>
                    <a:lstStyle/>
                    <a:p>
                      <a:pPr algn="ctr">
                        <a:lnSpc>
                          <a:spcPct val="115000"/>
                        </a:lnSpc>
                        <a:spcAft>
                          <a:spcPct val="0"/>
                        </a:spcAft>
                      </a:pPr>
                      <a:r>
                        <a:rPr lang="ru-RU" sz="1200">
                          <a:effectLst/>
                          <a:latin typeface="Times New Roman" pitchFamily="18" charset="0"/>
                          <a:cs typeface="Times New Roman" pitchFamily="18" charset="0"/>
                        </a:rPr>
                        <a:t>Ноябрь</a:t>
                      </a:r>
                      <a:endParaRPr lang="ru-RU" sz="12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spcAft>
                          <a:spcPct val="0"/>
                        </a:spcAft>
                      </a:pPr>
                      <a:r>
                        <a:rPr lang="ru-RU" sz="1200" b="0" kern="1200" dirty="0" smtClean="0">
                          <a:solidFill>
                            <a:schemeClr val="dk1"/>
                          </a:solidFill>
                          <a:effectLst/>
                          <a:latin typeface="Times New Roman" panose="02020603050405020304" pitchFamily="18" charset="0"/>
                          <a:ea typeface="+mn-ea"/>
                          <a:cs typeface="Times New Roman" panose="02020603050405020304" pitchFamily="18" charset="0"/>
                        </a:rPr>
                        <a:t>1</a:t>
                      </a:r>
                      <a:r>
                        <a:rPr lang="ru-RU" sz="1200" b="1"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1200" b="0" kern="1200" dirty="0" smtClean="0">
                          <a:solidFill>
                            <a:schemeClr val="dk1"/>
                          </a:solidFill>
                          <a:effectLst/>
                          <a:latin typeface="Times New Roman" panose="02020603050405020304" pitchFamily="18" charset="0"/>
                          <a:ea typeface="+mn-ea"/>
                          <a:cs typeface="Times New Roman" panose="02020603050405020304" pitchFamily="18" charset="0"/>
                        </a:rPr>
                        <a:t>Фото газета </a:t>
                      </a:r>
                      <a:r>
                        <a:rPr lang="ru-RU" sz="1200" b="1" kern="1200" dirty="0" smtClean="0">
                          <a:solidFill>
                            <a:schemeClr val="dk1"/>
                          </a:solidFill>
                          <a:effectLst/>
                          <a:latin typeface="Times New Roman" panose="02020603050405020304" pitchFamily="18" charset="0"/>
                          <a:ea typeface="+mn-ea"/>
                          <a:cs typeface="Times New Roman" panose="02020603050405020304" pitchFamily="18" charset="0"/>
                        </a:rPr>
                        <a:t>«</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Наше мине путешествие по малой Родине – достопримечательности нашего посёлка»; </a:t>
                      </a:r>
                      <a:r>
                        <a:rPr lang="ru-RU" sz="1200" dirty="0" smtClean="0">
                          <a:effectLst/>
                          <a:latin typeface="Times New Roman" pitchFamily="18" charset="0"/>
                          <a:cs typeface="Times New Roman" pitchFamily="18" charset="0"/>
                        </a:rPr>
                        <a:t>2</a:t>
                      </a:r>
                      <a:r>
                        <a:rPr lang="ru-RU" sz="1200" dirty="0">
                          <a:effectLst/>
                          <a:latin typeface="Times New Roman" pitchFamily="18" charset="0"/>
                          <a:cs typeface="Times New Roman" pitchFamily="18" charset="0"/>
                        </a:rPr>
                        <a:t>. </a:t>
                      </a:r>
                      <a:r>
                        <a:rPr lang="ru-RU" sz="1200" b="0" kern="1200" dirty="0" smtClean="0">
                          <a:solidFill>
                            <a:schemeClr val="dk1"/>
                          </a:solidFill>
                          <a:effectLst/>
                          <a:latin typeface="Times New Roman" panose="02020603050405020304" pitchFamily="18" charset="0"/>
                          <a:ea typeface="+mn-ea"/>
                          <a:cs typeface="Times New Roman" panose="02020603050405020304" pitchFamily="18" charset="0"/>
                        </a:rPr>
                        <a:t>Акция видеоролики: «Наш семейный досуг»;</a:t>
                      </a:r>
                      <a:r>
                        <a:rPr lang="ru-RU" sz="1200" b="0" dirty="0" smtClean="0">
                          <a:effectLst/>
                          <a:latin typeface="Times New Roman" pitchFamily="18" charset="0"/>
                          <a:cs typeface="Times New Roman" pitchFamily="18" charset="0"/>
                        </a:rPr>
                        <a:t> </a:t>
                      </a:r>
                      <a:r>
                        <a:rPr lang="ru-RU" sz="1200" dirty="0" smtClean="0">
                          <a:effectLst/>
                          <a:latin typeface="Times New Roman" pitchFamily="18" charset="0"/>
                          <a:cs typeface="Times New Roman" pitchFamily="18" charset="0"/>
                        </a:rPr>
                        <a:t>3</a:t>
                      </a:r>
                      <a:r>
                        <a:rPr lang="ru-RU" sz="1200" dirty="0">
                          <a:effectLst/>
                          <a:latin typeface="Times New Roman" pitchFamily="18" charset="0"/>
                          <a:cs typeface="Times New Roman" pitchFamily="18" charset="0"/>
                        </a:rPr>
                        <a:t>. Оформление фотоальбома «Наши домашние животные</a:t>
                      </a:r>
                      <a:r>
                        <a:rPr lang="ru-RU" sz="1200" dirty="0" smtClean="0">
                          <a:effectLst/>
                          <a:latin typeface="Times New Roman" pitchFamily="18" charset="0"/>
                          <a:cs typeface="Times New Roman" pitchFamily="18" charset="0"/>
                        </a:rPr>
                        <a:t>»; 4</a:t>
                      </a:r>
                      <a:r>
                        <a:rPr lang="ru-RU" sz="1200" dirty="0">
                          <a:effectLst/>
                          <a:latin typeface="Times New Roman" pitchFamily="18" charset="0"/>
                          <a:cs typeface="Times New Roman" pitchFamily="18" charset="0"/>
                        </a:rPr>
                        <a:t>. Анкетирование «Экологическое воспитание детей в </a:t>
                      </a:r>
                      <a:r>
                        <a:rPr lang="ru-RU" sz="1200" dirty="0" smtClean="0">
                          <a:effectLst/>
                          <a:latin typeface="Times New Roman" pitchFamily="18" charset="0"/>
                          <a:cs typeface="Times New Roman" pitchFamily="18" charset="0"/>
                        </a:rPr>
                        <a:t>семье»; 5. Рекомендация </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«Робототехника дома для детей 4-5 лет»</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 xmlns:a16="http://schemas.microsoft.com/office/drawing/2014/main" val="10003"/>
                  </a:ext>
                </a:extLst>
              </a:tr>
              <a:tr h="611894">
                <a:tc>
                  <a:txBody>
                    <a:bodyPr/>
                    <a:lstStyle/>
                    <a:p>
                      <a:pPr algn="ctr">
                        <a:lnSpc>
                          <a:spcPct val="115000"/>
                        </a:lnSpc>
                        <a:spcAft>
                          <a:spcPct val="0"/>
                        </a:spcAft>
                      </a:pPr>
                      <a:r>
                        <a:rPr lang="ru-RU" sz="1200">
                          <a:effectLst/>
                          <a:latin typeface="Times New Roman" pitchFamily="18" charset="0"/>
                          <a:cs typeface="Times New Roman" pitchFamily="18" charset="0"/>
                        </a:rPr>
                        <a:t>Декабрь</a:t>
                      </a:r>
                      <a:endParaRPr lang="ru-RU" sz="12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r>
                        <a:rPr lang="ru-RU" sz="1200" dirty="0">
                          <a:effectLst/>
                          <a:latin typeface="Times New Roman" pitchFamily="18" charset="0"/>
                          <a:cs typeface="Times New Roman" pitchFamily="18" charset="0"/>
                        </a:rPr>
                        <a:t>1. Подготовка к Новогоднему празднику (оформление группы, распределение ролей</a:t>
                      </a:r>
                      <a:r>
                        <a:rPr lang="ru-RU" sz="1200" dirty="0" smtClean="0">
                          <a:effectLst/>
                          <a:latin typeface="Times New Roman" pitchFamily="18" charset="0"/>
                          <a:cs typeface="Times New Roman" pitchFamily="18" charset="0"/>
                        </a:rPr>
                        <a:t>),</a:t>
                      </a:r>
                      <a:r>
                        <a:rPr lang="ru-RU" sz="1200" baseline="0" dirty="0" smtClean="0">
                          <a:effectLst/>
                          <a:latin typeface="Times New Roman" pitchFamily="18" charset="0"/>
                          <a:cs typeface="Times New Roman" pitchFamily="18" charset="0"/>
                        </a:rPr>
                        <a:t> 2. </a:t>
                      </a:r>
                      <a:r>
                        <a:rPr lang="ru-RU" sz="1200" b="0" kern="1200" dirty="0" smtClean="0">
                          <a:solidFill>
                            <a:schemeClr val="dk1"/>
                          </a:solidFill>
                          <a:effectLst/>
                          <a:latin typeface="Times New Roman" panose="02020603050405020304" pitchFamily="18" charset="0"/>
                          <a:ea typeface="+mn-ea"/>
                          <a:cs typeface="Times New Roman" panose="02020603050405020304" pitchFamily="18" charset="0"/>
                        </a:rPr>
                        <a:t>Конкурс: «Новогодняя игрушка своими руками»</a:t>
                      </a:r>
                      <a:r>
                        <a:rPr lang="ru-RU" sz="1200" b="0" dirty="0" smtClean="0">
                          <a:effectLst/>
                          <a:latin typeface="Times New Roman" pitchFamily="18" charset="0"/>
                          <a:cs typeface="Times New Roman" pitchFamily="18" charset="0"/>
                        </a:rPr>
                        <a:t>, </a:t>
                      </a:r>
                      <a:r>
                        <a:rPr lang="ru-RU" sz="1200" dirty="0" smtClean="0">
                          <a:effectLst/>
                          <a:latin typeface="Times New Roman" pitchFamily="18" charset="0"/>
                          <a:cs typeface="Times New Roman" pitchFamily="18" charset="0"/>
                        </a:rPr>
                        <a:t>3</a:t>
                      </a:r>
                      <a:r>
                        <a:rPr lang="ru-RU" sz="1200" dirty="0">
                          <a:effectLst/>
                          <a:latin typeface="Times New Roman" pitchFamily="18" charset="0"/>
                          <a:cs typeface="Times New Roman" pitchFamily="18" charset="0"/>
                        </a:rPr>
                        <a:t>. Родительское собрание </a:t>
                      </a:r>
                      <a:r>
                        <a:rPr lang="ru-RU" sz="1200" dirty="0" smtClean="0">
                          <a:effectLst/>
                          <a:latin typeface="Times New Roman" pitchFamily="18" charset="0"/>
                          <a:cs typeface="Times New Roman" pitchFamily="18" charset="0"/>
                        </a:rPr>
                        <a:t>«</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Результаты реализации проекта за </a:t>
                      </a:r>
                      <a:r>
                        <a:rPr lang="en-US" sz="1200" kern="1200" dirty="0" smtClean="0">
                          <a:solidFill>
                            <a:schemeClr val="dk1"/>
                          </a:solidFill>
                          <a:effectLst/>
                          <a:latin typeface="Times New Roman" panose="02020603050405020304" pitchFamily="18" charset="0"/>
                          <a:ea typeface="+mn-ea"/>
                          <a:cs typeface="Times New Roman" panose="02020603050405020304" pitchFamily="18" charset="0"/>
                        </a:rPr>
                        <a:t>I </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полугодия 2025 -2026 </a:t>
                      </a:r>
                      <a:r>
                        <a:rPr lang="ru-RU" sz="1200" kern="1200" dirty="0" err="1" smtClean="0">
                          <a:solidFill>
                            <a:schemeClr val="dk1"/>
                          </a:solidFill>
                          <a:effectLst/>
                          <a:latin typeface="Times New Roman" panose="02020603050405020304" pitchFamily="18" charset="0"/>
                          <a:ea typeface="+mn-ea"/>
                          <a:cs typeface="Times New Roman" panose="02020603050405020304" pitchFamily="18" charset="0"/>
                        </a:rPr>
                        <a:t>уч.г</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a:t>
                      </a:r>
                      <a:r>
                        <a:rPr lang="ru-RU" sz="1200" dirty="0" smtClean="0">
                          <a:effectLst/>
                          <a:latin typeface="Times New Roman" pitchFamily="18" charset="0"/>
                          <a:cs typeface="Times New Roman" pitchFamily="18" charset="0"/>
                        </a:rPr>
                        <a:t>; 4.Консультация «Осторожно скользкая дорога»; 5.</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 Участие родителей в сооружении построек из снега на групповом участке.</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 xmlns:a16="http://schemas.microsoft.com/office/drawing/2014/main" val="10004"/>
                  </a:ext>
                </a:extLst>
              </a:tr>
              <a:tr h="448882">
                <a:tc>
                  <a:txBody>
                    <a:bodyPr/>
                    <a:lstStyle/>
                    <a:p>
                      <a:pPr algn="ctr">
                        <a:lnSpc>
                          <a:spcPct val="115000"/>
                        </a:lnSpc>
                        <a:spcAft>
                          <a:spcPct val="0"/>
                        </a:spcAft>
                      </a:pPr>
                      <a:r>
                        <a:rPr lang="ru-RU" sz="1200">
                          <a:effectLst/>
                          <a:latin typeface="Times New Roman" pitchFamily="18" charset="0"/>
                          <a:cs typeface="Times New Roman" pitchFamily="18" charset="0"/>
                        </a:rPr>
                        <a:t>Январь</a:t>
                      </a:r>
                      <a:endParaRPr lang="ru-RU" sz="12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lnSpc>
                          <a:spcPct val="115000"/>
                        </a:lnSpc>
                        <a:spcAft>
                          <a:spcPct val="0"/>
                        </a:spcAft>
                      </a:pPr>
                      <a:r>
                        <a:rPr lang="ru-RU" sz="1200" dirty="0" smtClean="0">
                          <a:effectLst/>
                          <a:latin typeface="Times New Roman" pitchFamily="18" charset="0"/>
                          <a:ea typeface="Calibri" panose="020F0502020204030204" pitchFamily="34" charset="0"/>
                          <a:cs typeface="Times New Roman" pitchFamily="18" charset="0"/>
                        </a:rPr>
                        <a:t>1. Консультация «Трудности обучения»;</a:t>
                      </a:r>
                      <a:r>
                        <a:rPr lang="ru-RU" sz="1200" baseline="0" dirty="0" smtClean="0">
                          <a:effectLst/>
                          <a:latin typeface="Times New Roman" pitchFamily="18" charset="0"/>
                          <a:ea typeface="Calibri" panose="020F0502020204030204" pitchFamily="34" charset="0"/>
                          <a:cs typeface="Times New Roman" pitchFamily="18" charset="0"/>
                        </a:rPr>
                        <a:t> </a:t>
                      </a:r>
                      <a:r>
                        <a:rPr lang="ru-RU" sz="1200" dirty="0" smtClean="0">
                          <a:effectLst/>
                          <a:latin typeface="Times New Roman" pitchFamily="18" charset="0"/>
                          <a:ea typeface="Calibri" panose="020F0502020204030204" pitchFamily="34" charset="0"/>
                          <a:cs typeface="Times New Roman" pitchFamily="18" charset="0"/>
                        </a:rPr>
                        <a:t>2. Памятки: «Речь ребёнка», «Значение воспитания дошкольников в семье основам безопасности жизнедеятельности»; 3. </a:t>
                      </a:r>
                      <a:r>
                        <a:rPr lang="ru-RU" sz="1200" b="0" kern="1200" dirty="0" smtClean="0">
                          <a:solidFill>
                            <a:schemeClr val="dk1"/>
                          </a:solidFill>
                          <a:effectLst/>
                          <a:latin typeface="Times New Roman" panose="02020603050405020304" pitchFamily="18" charset="0"/>
                          <a:ea typeface="+mn-ea"/>
                          <a:cs typeface="Times New Roman" panose="02020603050405020304" pitchFamily="18" charset="0"/>
                        </a:rPr>
                        <a:t>Конкурс: «Рождественский </a:t>
                      </a:r>
                      <a:r>
                        <a:rPr lang="ru-RU" sz="1200" b="0" kern="1200" smtClean="0">
                          <a:solidFill>
                            <a:schemeClr val="dk1"/>
                          </a:solidFill>
                          <a:effectLst/>
                          <a:latin typeface="Times New Roman" panose="02020603050405020304" pitchFamily="18" charset="0"/>
                          <a:ea typeface="+mn-ea"/>
                          <a:cs typeface="Times New Roman" panose="02020603050405020304" pitchFamily="18" charset="0"/>
                        </a:rPr>
                        <a:t>сувенир</a:t>
                      </a:r>
                      <a:r>
                        <a:rPr lang="ru-RU" sz="1200" b="0" kern="1200" smtClean="0">
                          <a:solidFill>
                            <a:schemeClr val="dk1"/>
                          </a:solidFill>
                          <a:effectLst/>
                          <a:latin typeface="Times New Roman" panose="02020603050405020304" pitchFamily="18" charset="0"/>
                          <a:ea typeface="+mn-ea"/>
                          <a:cs typeface="Times New Roman" panose="02020603050405020304" pitchFamily="18" charset="0"/>
                        </a:rPr>
                        <a:t>».</a:t>
                      </a:r>
                      <a:endParaRPr lang="ru-RU" sz="1200" b="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 xmlns:a16="http://schemas.microsoft.com/office/drawing/2014/main" val="10005"/>
                  </a:ext>
                </a:extLst>
              </a:tr>
              <a:tr h="478966">
                <a:tc>
                  <a:txBody>
                    <a:bodyPr/>
                    <a:lstStyle/>
                    <a:p>
                      <a:pPr algn="ctr">
                        <a:lnSpc>
                          <a:spcPct val="115000"/>
                        </a:lnSpc>
                        <a:spcAft>
                          <a:spcPct val="0"/>
                        </a:spcAft>
                      </a:pPr>
                      <a:r>
                        <a:rPr lang="ru-RU" sz="1200">
                          <a:effectLst/>
                          <a:latin typeface="Times New Roman" pitchFamily="18" charset="0"/>
                          <a:cs typeface="Times New Roman" pitchFamily="18" charset="0"/>
                        </a:rPr>
                        <a:t>Февраль</a:t>
                      </a:r>
                      <a:endParaRPr lang="ru-RU" sz="12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lnSpc>
                          <a:spcPct val="115000"/>
                        </a:lnSpc>
                        <a:spcAft>
                          <a:spcPct val="0"/>
                        </a:spcAft>
                      </a:pPr>
                      <a:r>
                        <a:rPr lang="ru-RU" sz="1200" dirty="0">
                          <a:effectLst/>
                          <a:latin typeface="Times New Roman" pitchFamily="18" charset="0"/>
                          <a:cs typeface="Times New Roman" pitchFamily="18" charset="0"/>
                        </a:rPr>
                        <a:t>1. </a:t>
                      </a:r>
                      <a:r>
                        <a:rPr lang="ru-RU" sz="1200" dirty="0" smtClean="0">
                          <a:effectLst/>
                          <a:latin typeface="Times New Roman" pitchFamily="18" charset="0"/>
                          <a:cs typeface="Times New Roman" pitchFamily="18" charset="0"/>
                        </a:rPr>
                        <a:t>Помощь</a:t>
                      </a:r>
                      <a:r>
                        <a:rPr lang="ru-RU" sz="1200" baseline="0" dirty="0" smtClean="0">
                          <a:effectLst/>
                          <a:latin typeface="Times New Roman" pitchFamily="18" charset="0"/>
                          <a:cs typeface="Times New Roman" pitchFamily="18" charset="0"/>
                        </a:rPr>
                        <a:t> в организации утренника «23 Февраля»; </a:t>
                      </a:r>
                      <a:r>
                        <a:rPr lang="ru-RU" sz="1200" dirty="0" smtClean="0">
                          <a:effectLst/>
                          <a:latin typeface="Times New Roman" pitchFamily="18" charset="0"/>
                          <a:cs typeface="Times New Roman" pitchFamily="18" charset="0"/>
                        </a:rPr>
                        <a:t>Видео поздравление участникам СВО; 3</a:t>
                      </a:r>
                      <a:r>
                        <a:rPr lang="ru-RU" sz="1200" dirty="0">
                          <a:effectLst/>
                          <a:latin typeface="Times New Roman" pitchFamily="18" charset="0"/>
                          <a:cs typeface="Times New Roman" pitchFamily="18" charset="0"/>
                        </a:rPr>
                        <a:t>. </a:t>
                      </a:r>
                      <a:r>
                        <a:rPr lang="ru-RU" sz="1200" b="0" kern="1200" dirty="0" smtClean="0">
                          <a:solidFill>
                            <a:schemeClr val="dk1"/>
                          </a:solidFill>
                          <a:effectLst/>
                          <a:latin typeface="Times New Roman" panose="02020603050405020304" pitchFamily="18" charset="0"/>
                          <a:ea typeface="+mn-ea"/>
                          <a:cs typeface="Times New Roman" panose="02020603050405020304" pitchFamily="18" charset="0"/>
                        </a:rPr>
                        <a:t>Акция: Поздравительные открытки своими руками участникам СВО; 4.Консультация </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«Весенний ледоход».</a:t>
                      </a:r>
                      <a:endParaRPr lang="ru-RU" sz="1200" b="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 xmlns:a16="http://schemas.microsoft.com/office/drawing/2014/main" val="10006"/>
                  </a:ext>
                </a:extLst>
              </a:tr>
              <a:tr h="478966">
                <a:tc>
                  <a:txBody>
                    <a:bodyPr/>
                    <a:lstStyle/>
                    <a:p>
                      <a:pPr algn="ctr">
                        <a:lnSpc>
                          <a:spcPct val="115000"/>
                        </a:lnSpc>
                        <a:spcAft>
                          <a:spcPct val="0"/>
                        </a:spcAft>
                      </a:pPr>
                      <a:r>
                        <a:rPr lang="ru-RU" sz="1200">
                          <a:effectLst/>
                          <a:latin typeface="Times New Roman" pitchFamily="18" charset="0"/>
                          <a:cs typeface="Times New Roman" pitchFamily="18" charset="0"/>
                        </a:rPr>
                        <a:t>Март</a:t>
                      </a:r>
                      <a:endParaRPr lang="ru-RU" sz="12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lnSpc>
                          <a:spcPct val="115000"/>
                        </a:lnSpc>
                        <a:spcAft>
                          <a:spcPct val="0"/>
                        </a:spcAft>
                      </a:pPr>
                      <a:r>
                        <a:rPr lang="ru-RU" sz="1200" dirty="0">
                          <a:effectLst/>
                          <a:latin typeface="Times New Roman" pitchFamily="18" charset="0"/>
                          <a:cs typeface="Times New Roman" pitchFamily="18" charset="0"/>
                        </a:rPr>
                        <a:t>1. </a:t>
                      </a:r>
                      <a:r>
                        <a:rPr lang="ru-RU" sz="1200" b="0" kern="1200" dirty="0" smtClean="0">
                          <a:solidFill>
                            <a:schemeClr val="dk1"/>
                          </a:solidFill>
                          <a:effectLst/>
                          <a:latin typeface="Times New Roman" panose="02020603050405020304" pitchFamily="18" charset="0"/>
                          <a:ea typeface="+mn-ea"/>
                          <a:cs typeface="Times New Roman" panose="02020603050405020304" pitchFamily="18" charset="0"/>
                        </a:rPr>
                        <a:t>Конкурс родительская мастерская «Матрёшка из подручных материалов»; </a:t>
                      </a:r>
                      <a:r>
                        <a:rPr lang="ru-RU" sz="1200" b="0" dirty="0" smtClean="0">
                          <a:effectLst/>
                          <a:latin typeface="Times New Roman" pitchFamily="18" charset="0"/>
                          <a:cs typeface="Times New Roman" pitchFamily="18" charset="0"/>
                        </a:rPr>
                        <a:t>2</a:t>
                      </a:r>
                      <a:r>
                        <a:rPr lang="ru-RU" sz="1200" dirty="0">
                          <a:effectLst/>
                          <a:latin typeface="Times New Roman" pitchFamily="18" charset="0"/>
                          <a:cs typeface="Times New Roman" pitchFamily="18" charset="0"/>
                        </a:rPr>
                        <a:t>. Тематический праздник с участием мам «8 Марта</a:t>
                      </a:r>
                      <a:r>
                        <a:rPr lang="ru-RU" sz="1200" dirty="0" smtClean="0">
                          <a:effectLst/>
                          <a:latin typeface="Times New Roman" pitchFamily="18" charset="0"/>
                          <a:cs typeface="Times New Roman" pitchFamily="18" charset="0"/>
                        </a:rPr>
                        <a:t>», 3</a:t>
                      </a:r>
                      <a:r>
                        <a:rPr lang="ru-RU" sz="1200" dirty="0">
                          <a:effectLst/>
                          <a:latin typeface="Times New Roman" pitchFamily="18" charset="0"/>
                          <a:cs typeface="Times New Roman" pitchFamily="18" charset="0"/>
                        </a:rPr>
                        <a:t>. </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Анкета для родителей, посвященная здоровому образу жизни; </a:t>
                      </a:r>
                      <a:r>
                        <a:rPr lang="ru-RU" sz="1200" dirty="0" smtClean="0">
                          <a:effectLst/>
                          <a:latin typeface="Times New Roman" pitchFamily="18" charset="0"/>
                          <a:cs typeface="Times New Roman" pitchFamily="18" charset="0"/>
                        </a:rPr>
                        <a:t>4. Памятка </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«Почитайте и расскажите детям о роботах и космосе»</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 xmlns:a16="http://schemas.microsoft.com/office/drawing/2014/main" val="10007"/>
                  </a:ext>
                </a:extLst>
              </a:tr>
              <a:tr h="478966">
                <a:tc>
                  <a:txBody>
                    <a:bodyPr/>
                    <a:lstStyle/>
                    <a:p>
                      <a:pPr algn="ctr">
                        <a:lnSpc>
                          <a:spcPct val="115000"/>
                        </a:lnSpc>
                        <a:spcAft>
                          <a:spcPct val="0"/>
                        </a:spcAft>
                      </a:pPr>
                      <a:r>
                        <a:rPr lang="ru-RU" sz="1200">
                          <a:effectLst/>
                          <a:latin typeface="Times New Roman" pitchFamily="18" charset="0"/>
                          <a:cs typeface="Times New Roman" pitchFamily="18" charset="0"/>
                        </a:rPr>
                        <a:t>Апрель</a:t>
                      </a:r>
                      <a:endParaRPr lang="ru-RU" sz="12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lnSpc>
                          <a:spcPct val="115000"/>
                        </a:lnSpc>
                        <a:spcAft>
                          <a:spcPct val="0"/>
                        </a:spcAft>
                      </a:pPr>
                      <a:r>
                        <a:rPr lang="ru-RU" sz="1200" dirty="0">
                          <a:effectLst/>
                          <a:latin typeface="Times New Roman" pitchFamily="18" charset="0"/>
                          <a:cs typeface="Times New Roman" pitchFamily="18" charset="0"/>
                        </a:rPr>
                        <a:t>1. Тематическая выставка  «Загадки космоса</a:t>
                      </a:r>
                      <a:r>
                        <a:rPr lang="ru-RU" sz="1200" dirty="0" smtClean="0">
                          <a:effectLst/>
                          <a:latin typeface="Times New Roman" pitchFamily="18" charset="0"/>
                          <a:cs typeface="Times New Roman" pitchFamily="18" charset="0"/>
                        </a:rPr>
                        <a:t>», 2</a:t>
                      </a:r>
                      <a:r>
                        <a:rPr lang="ru-RU" sz="1200" dirty="0">
                          <a:effectLst/>
                          <a:latin typeface="Times New Roman" pitchFamily="18" charset="0"/>
                          <a:cs typeface="Times New Roman" pitchFamily="18" charset="0"/>
                        </a:rPr>
                        <a:t>. Родительское собрание «Итоги года</a:t>
                      </a:r>
                      <a:r>
                        <a:rPr lang="ru-RU" sz="1200" dirty="0" smtClean="0">
                          <a:effectLst/>
                          <a:latin typeface="Times New Roman" pitchFamily="18" charset="0"/>
                          <a:cs typeface="Times New Roman" pitchFamily="18" charset="0"/>
                        </a:rPr>
                        <a:t>»;</a:t>
                      </a:r>
                      <a:r>
                        <a:rPr lang="ru-RU" sz="1200" baseline="0" dirty="0" smtClean="0">
                          <a:effectLst/>
                          <a:latin typeface="Times New Roman" pitchFamily="18" charset="0"/>
                          <a:cs typeface="Times New Roman" pitchFamily="18" charset="0"/>
                        </a:rPr>
                        <a:t> 3.</a:t>
                      </a:r>
                      <a:r>
                        <a:rPr lang="ru-RU" sz="1200" b="1"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1200" b="0" kern="1200" dirty="0" smtClean="0">
                          <a:solidFill>
                            <a:schemeClr val="dk1"/>
                          </a:solidFill>
                          <a:effectLst/>
                          <a:latin typeface="Times New Roman" panose="02020603050405020304" pitchFamily="18" charset="0"/>
                          <a:ea typeface="+mn-ea"/>
                          <a:cs typeface="Times New Roman" panose="02020603050405020304" pitchFamily="18" charset="0"/>
                        </a:rPr>
                        <a:t>Конкурс поделок «Пасхальные чудеса»; 4. Привлечение родителей к участию в субботнике «Порядок на участке»</a:t>
                      </a:r>
                      <a:endParaRPr lang="ru-RU" sz="1200" b="0" dirty="0">
                        <a:effectLst/>
                        <a:latin typeface="Times New Roman" pitchFamily="18" charset="0"/>
                        <a:cs typeface="Times New Roman" pitchFamily="18" charset="0"/>
                      </a:endParaRPr>
                    </a:p>
                  </a:txBody>
                  <a:tcPr marL="34706" marR="34706" marT="0" marB="0"/>
                </a:tc>
                <a:extLst>
                  <a:ext uri="{0D108BD9-81ED-4DB2-BD59-A6C34878D82A}">
                    <a16:rowId xmlns="" xmlns:a16="http://schemas.microsoft.com/office/drawing/2014/main" val="10008"/>
                  </a:ext>
                </a:extLst>
              </a:tr>
              <a:tr h="678268">
                <a:tc>
                  <a:txBody>
                    <a:bodyPr/>
                    <a:lstStyle/>
                    <a:p>
                      <a:pPr algn="ctr">
                        <a:lnSpc>
                          <a:spcPct val="115000"/>
                        </a:lnSpc>
                        <a:spcAft>
                          <a:spcPct val="0"/>
                        </a:spcAft>
                      </a:pPr>
                      <a:r>
                        <a:rPr lang="ru-RU" sz="1200">
                          <a:effectLst/>
                          <a:latin typeface="Times New Roman" pitchFamily="18" charset="0"/>
                          <a:cs typeface="Times New Roman" pitchFamily="18" charset="0"/>
                        </a:rPr>
                        <a:t>Май</a:t>
                      </a:r>
                      <a:endParaRPr lang="ru-RU" sz="1200">
                        <a:effectLst/>
                        <a:latin typeface="Times New Roman" pitchFamily="18" charset="0"/>
                        <a:ea typeface="Calibri" panose="020F0502020204030204" pitchFamily="34" charset="0"/>
                        <a:cs typeface="Times New Roman" pitchFamily="18" charset="0"/>
                      </a:endParaRPr>
                    </a:p>
                  </a:txBody>
                  <a:tcPr marL="34706" marR="34706" marT="0" marB="0" anchor="ctr"/>
                </a:tc>
                <a:tc>
                  <a:txBody>
                    <a:bodyPr/>
                    <a:lstStyle/>
                    <a:p>
                      <a:pPr>
                        <a:lnSpc>
                          <a:spcPct val="115000"/>
                        </a:lnSpc>
                        <a:spcAft>
                          <a:spcPct val="0"/>
                        </a:spcAft>
                      </a:pPr>
                      <a:r>
                        <a:rPr lang="ru-RU" sz="1200" dirty="0">
                          <a:effectLst/>
                          <a:latin typeface="Times New Roman" pitchFamily="18" charset="0"/>
                          <a:cs typeface="Times New Roman" pitchFamily="18" charset="0"/>
                        </a:rPr>
                        <a:t>1. Анкетирование родителей об удовлетворенности работы </a:t>
                      </a:r>
                      <a:r>
                        <a:rPr lang="ru-RU" sz="1200" dirty="0" smtClean="0">
                          <a:effectLst/>
                          <a:latin typeface="Times New Roman" pitchFamily="18" charset="0"/>
                          <a:cs typeface="Times New Roman" pitchFamily="18" charset="0"/>
                        </a:rPr>
                        <a:t>ДОУ, 2</a:t>
                      </a:r>
                      <a:r>
                        <a:rPr lang="ru-RU" sz="1200" dirty="0">
                          <a:effectLst/>
                          <a:latin typeface="Times New Roman" pitchFamily="18" charset="0"/>
                          <a:cs typeface="Times New Roman" pitchFamily="18" charset="0"/>
                        </a:rPr>
                        <a:t>. </a:t>
                      </a:r>
                      <a:r>
                        <a:rPr lang="ru-RU" sz="1200" kern="1200" dirty="0" smtClean="0">
                          <a:solidFill>
                            <a:schemeClr val="dk1"/>
                          </a:solidFill>
                          <a:effectLst/>
                          <a:latin typeface="Times New Roman" panose="02020603050405020304" pitchFamily="18" charset="0"/>
                          <a:ea typeface="+mn-ea"/>
                          <a:cs typeface="Times New Roman" panose="02020603050405020304" pitchFamily="18" charset="0"/>
                        </a:rPr>
                        <a:t>«Митинг Этих дней не смолкает слава!»;</a:t>
                      </a:r>
                      <a:r>
                        <a:rPr lang="ru-RU" sz="1200" dirty="0" smtClean="0">
                          <a:effectLst/>
                          <a:latin typeface="Times New Roman" pitchFamily="18" charset="0"/>
                          <a:cs typeface="Times New Roman" pitchFamily="18" charset="0"/>
                        </a:rPr>
                        <a:t> 3</a:t>
                      </a:r>
                      <a:r>
                        <a:rPr lang="ru-RU" sz="1200" dirty="0">
                          <a:effectLst/>
                          <a:latin typeface="Times New Roman" pitchFamily="18" charset="0"/>
                          <a:cs typeface="Times New Roman" pitchFamily="18" charset="0"/>
                        </a:rPr>
                        <a:t>. Консультация </a:t>
                      </a:r>
                      <a:r>
                        <a:rPr lang="ru-RU" sz="1200" dirty="0" smtClean="0">
                          <a:effectLst/>
                          <a:latin typeface="Times New Roman" pitchFamily="18" charset="0"/>
                          <a:cs typeface="Times New Roman" pitchFamily="18" charset="0"/>
                        </a:rPr>
                        <a:t>«Безопасный отдых детей летом»; 4. Подготовка</a:t>
                      </a:r>
                      <a:r>
                        <a:rPr lang="ru-RU" sz="1200" baseline="0" dirty="0" smtClean="0">
                          <a:effectLst/>
                          <a:latin typeface="Times New Roman" pitchFamily="18" charset="0"/>
                          <a:cs typeface="Times New Roman" pitchFamily="18" charset="0"/>
                        </a:rPr>
                        <a:t> к летней оздоровительной компании.</a:t>
                      </a:r>
                      <a:endParaRPr lang="ru-RU" sz="1200" dirty="0">
                        <a:effectLst/>
                        <a:latin typeface="Times New Roman" pitchFamily="18" charset="0"/>
                        <a:ea typeface="Calibri" panose="020F0502020204030204" pitchFamily="34" charset="0"/>
                        <a:cs typeface="Times New Roman" pitchFamily="18" charset="0"/>
                      </a:endParaRPr>
                    </a:p>
                  </a:txBody>
                  <a:tcPr marL="34706" marR="34706" marT="0" marB="0"/>
                </a:tc>
                <a:extLst>
                  <a:ext uri="{0D108BD9-81ED-4DB2-BD59-A6C34878D82A}">
                    <a16:rowId xmlns="" xmlns:a16="http://schemas.microsoft.com/office/drawing/2014/main" val="10009"/>
                  </a:ext>
                </a:extLst>
              </a:tr>
            </a:tbl>
          </a:graphicData>
        </a:graphic>
      </p:graphicFrame>
      <p:sp>
        <p:nvSpPr>
          <p:cNvPr id="5" name="Прямоугольник 4"/>
          <p:cNvSpPr/>
          <p:nvPr/>
        </p:nvSpPr>
        <p:spPr>
          <a:xfrm>
            <a:off x="1016000" y="0"/>
            <a:ext cx="10172700" cy="729430"/>
          </a:xfrm>
          <a:prstGeom prst="rect">
            <a:avLst/>
          </a:prstGeom>
        </p:spPr>
        <p:txBody>
          <a:bodyPr wrap="square">
            <a:spAutoFit/>
          </a:bodyPr>
          <a:lstStyle/>
          <a:p>
            <a:pPr marR="90170" indent="449580" algn="ctr">
              <a:lnSpc>
                <a:spcPct val="115000"/>
              </a:lnSpc>
              <a:spcBef>
                <a:spcPts val="50"/>
              </a:spcBef>
              <a:spcAft>
                <a:spcPct val="0"/>
              </a:spcAft>
            </a:pPr>
            <a:r>
              <a:rPr lang="ru-RU" b="1" smtClean="0">
                <a:latin typeface="Times New Roman" pitchFamily="18" charset="0"/>
                <a:ea typeface="Calibri" panose="020F0502020204030204" pitchFamily="34" charset="0"/>
                <a:cs typeface="Times New Roman" pitchFamily="18" charset="0"/>
              </a:rPr>
              <a:t>МОДЕЛЬ СОТРУДНИЧЕСТВА СЕМЬИ И ДОУ В ТЕЧЕНИИ УЧЕБНОГО ГОДА – </a:t>
            </a:r>
          </a:p>
          <a:p>
            <a:pPr marR="90170" indent="449580" algn="ctr">
              <a:lnSpc>
                <a:spcPct val="115000"/>
              </a:lnSpc>
              <a:spcBef>
                <a:spcPts val="50"/>
              </a:spcBef>
              <a:spcAft>
                <a:spcPct val="0"/>
              </a:spcAft>
            </a:pPr>
            <a:r>
              <a:rPr lang="ru-RU" b="1" smtClean="0">
                <a:latin typeface="Times New Roman" pitchFamily="18" charset="0"/>
                <a:ea typeface="Calibri" panose="020F0502020204030204" pitchFamily="34" charset="0"/>
                <a:cs typeface="Times New Roman" pitchFamily="18" charset="0"/>
              </a:rPr>
              <a:t>Перспективный </a:t>
            </a:r>
            <a:r>
              <a:rPr lang="ru-RU" b="1">
                <a:latin typeface="Times New Roman" pitchFamily="18" charset="0"/>
                <a:ea typeface="Calibri" panose="020F0502020204030204" pitchFamily="34" charset="0"/>
                <a:cs typeface="Times New Roman" pitchFamily="18" charset="0"/>
              </a:rPr>
              <a:t>план работы с родителями (законными представителями</a:t>
            </a:r>
            <a:r>
              <a:rPr lang="ru-RU" b="1" smtClean="0">
                <a:latin typeface="Times New Roman" pitchFamily="18" charset="0"/>
                <a:ea typeface="Calibri" panose="020F0502020204030204" pitchFamily="34" charset="0"/>
                <a:cs typeface="Times New Roman" pitchFamily="18" charset="0"/>
              </a:rPr>
              <a:t>)</a:t>
            </a:r>
            <a:endParaRPr lang="ru-RU" sz="1600">
              <a:effectLst/>
              <a:latin typeface="Calibri" panose="020F0502020204030204" pitchFamily="34"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xmlns="" val="163503716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49156" y="-220222"/>
            <a:ext cx="11314176" cy="971128"/>
          </a:xfrm>
        </p:spPr>
        <p:txBody>
          <a:bodyPr>
            <a:normAutofit/>
          </a:bodyPr>
          <a:lstStyle/>
          <a:p>
            <a:pPr algn="ctr"/>
            <a:r>
              <a:rPr lang="ru-RU" sz="2000" b="1">
                <a:solidFill>
                  <a:schemeClr val="tx1"/>
                </a:solidFill>
                <a:latin typeface="Times New Roman" pitchFamily="18" charset="0"/>
                <a:cs typeface="Times New Roman" pitchFamily="18" charset="0"/>
              </a:rPr>
              <a:t>ОСОБЕННОСТИ ТРАДИЦИОННЫХ СОБЫТИЙ</a:t>
            </a:r>
            <a:r>
              <a:rPr lang="ru-RU" sz="2000" b="1" smtClean="0">
                <a:solidFill>
                  <a:schemeClr val="tx1"/>
                </a:solidFill>
                <a:latin typeface="Times New Roman" pitchFamily="18" charset="0"/>
                <a:cs typeface="Times New Roman" pitchFamily="18" charset="0"/>
              </a:rPr>
              <a:t>, ПРАЗДНИКОВ</a:t>
            </a:r>
            <a:r>
              <a:rPr lang="ru-RU" sz="2000" b="1">
                <a:solidFill>
                  <a:schemeClr val="tx1"/>
                </a:solidFill>
                <a:latin typeface="Times New Roman" pitchFamily="18" charset="0"/>
                <a:cs typeface="Times New Roman" pitchFamily="18" charset="0"/>
              </a:rPr>
              <a:t>, МЕРОПРИЯТИЙ</a:t>
            </a:r>
          </a:p>
        </p:txBody>
      </p:sp>
      <p:sp>
        <p:nvSpPr>
          <p:cNvPr id="2" name="Прямоугольник 1"/>
          <p:cNvSpPr/>
          <p:nvPr/>
        </p:nvSpPr>
        <p:spPr>
          <a:xfrm>
            <a:off x="1829780" y="764704"/>
            <a:ext cx="8352928" cy="369332"/>
          </a:xfrm>
          <a:prstGeom prst="rect">
            <a:avLst/>
          </a:prstGeom>
        </p:spPr>
        <p:txBody>
          <a:bodyPr wrap="square">
            <a:spAutoFit/>
          </a:bodyPr>
          <a:lstStyle/>
          <a:p>
            <a:pPr algn="just"/>
            <a:r>
              <a:rPr lang="ru-RU" smtClean="0"/>
              <a:t>	</a:t>
            </a:r>
            <a:endParaRPr lang="ru-RU" sz="1600" b="1">
              <a:latin typeface="Times New Roman" panose="02020603050405020304" pitchFamily="18" charset="0"/>
              <a:cs typeface="Times New Roman" panose="02020603050405020304" pitchFamily="18" charset="0"/>
            </a:endParaRPr>
          </a:p>
        </p:txBody>
      </p:sp>
      <p:sp>
        <p:nvSpPr>
          <p:cNvPr id="5" name="Овал 4"/>
          <p:cNvSpPr/>
          <p:nvPr/>
        </p:nvSpPr>
        <p:spPr>
          <a:xfrm>
            <a:off x="9557318" y="5583282"/>
            <a:ext cx="715146"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20</a:t>
            </a:r>
            <a:endParaRPr lang="ru-RU"/>
          </a:p>
        </p:txBody>
      </p:sp>
      <p:sp>
        <p:nvSpPr>
          <p:cNvPr id="4" name="Прямоугольник 3"/>
          <p:cNvSpPr/>
          <p:nvPr/>
        </p:nvSpPr>
        <p:spPr>
          <a:xfrm>
            <a:off x="818548" y="949370"/>
            <a:ext cx="10375392" cy="4339650"/>
          </a:xfrm>
          <a:prstGeom prst="rect">
            <a:avLst/>
          </a:prstGeom>
        </p:spPr>
        <p:txBody>
          <a:bodyPr wrap="square">
            <a:spAutoFit/>
          </a:bodyPr>
          <a:lstStyle/>
          <a:p>
            <a:endParaRPr lang="ru-RU"/>
          </a:p>
          <a:p>
            <a:endParaRPr lang="ru-RU"/>
          </a:p>
          <a:p>
            <a:pPr algn="just"/>
            <a:r>
              <a:rPr lang="ru-RU"/>
              <a:t>	</a:t>
            </a:r>
            <a:r>
              <a:rPr lang="ru-RU" sz="2000">
                <a:latin typeface="Times New Roman" pitchFamily="18" charset="0"/>
                <a:cs typeface="Times New Roman" pitchFamily="18" charset="0"/>
              </a:rPr>
              <a:t>Для организации традиционных событий используется сюжетно – тематическое планирование образовательного процесса. Темы определяются, исходя из интересов и потребностей детей, с целью обогащения детского опыта. Тема находит отражение, как в планировании образовательных ситуаций, так и в свободной, игровой деятельности, в музыке, наблюдениях и общении воспитателя с детьми. В организации образовательной деятельности учитывается принцип сезонности-такие, как Новый год, день матери, День семьи, День папы, День защитника Отечества, Международный женский день, День Победы и др. Для развития детской инициативы и творчества организуются отдельные дни — как День космических путешествий, День сказок и др. В общей игровой, интересной, совместной деятельности решаются образовательные задачи. Во второй половине дня не более двух раз в неделю планируются занятия в кружке, один раз в неделю досуг для детей, связанный с темой недели.</a:t>
            </a:r>
          </a:p>
        </p:txBody>
      </p:sp>
    </p:spTree>
    <p:extLst>
      <p:ext uri="{BB962C8B-B14F-4D97-AF65-F5344CB8AC3E}">
        <p14:creationId xmlns:p14="http://schemas.microsoft.com/office/powerpoint/2010/main" xmlns="" val="65170985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339840" y="550385"/>
            <a:ext cx="4450080" cy="5863144"/>
          </a:xfrm>
          <a:prstGeom prst="rect">
            <a:avLst/>
          </a:prstGeom>
        </p:spPr>
        <p:txBody>
          <a:bodyPr wrap="square">
            <a:spAutoFit/>
          </a:bodyPr>
          <a:lstStyle/>
          <a:p>
            <a:pPr algn="ctr"/>
            <a:r>
              <a:rPr lang="ru-RU" b="1" dirty="0">
                <a:latin typeface="Times New Roman" pitchFamily="18" charset="0"/>
                <a:cs typeface="Times New Roman" pitchFamily="18" charset="0"/>
              </a:rPr>
              <a:t>Полное название:</a:t>
            </a:r>
            <a:br>
              <a:rPr lang="ru-RU" b="1" dirty="0">
                <a:latin typeface="Times New Roman" pitchFamily="18" charset="0"/>
                <a:cs typeface="Times New Roman" pitchFamily="18" charset="0"/>
              </a:rPr>
            </a:br>
            <a:r>
              <a:rPr lang="ru-RU" b="1" dirty="0" smtClean="0">
                <a:latin typeface="Times New Roman" pitchFamily="18" charset="0"/>
                <a:cs typeface="Times New Roman" pitchFamily="18" charset="0"/>
              </a:rPr>
              <a:t>Рабочая программа - дошкольного </a:t>
            </a:r>
            <a:r>
              <a:rPr lang="ru-RU" b="1" dirty="0">
                <a:latin typeface="Times New Roman" pitchFamily="18" charset="0"/>
                <a:cs typeface="Times New Roman" pitchFamily="18" charset="0"/>
              </a:rPr>
              <a:t>образования </a:t>
            </a:r>
            <a:r>
              <a:rPr lang="ru-RU" b="1" dirty="0" smtClean="0">
                <a:latin typeface="Times New Roman" pitchFamily="18" charset="0"/>
                <a:cs typeface="Times New Roman" pitchFamily="18" charset="0"/>
              </a:rPr>
              <a:t>МДОУ «Оршинский </a:t>
            </a:r>
            <a:r>
              <a:rPr lang="ru-RU" b="1" dirty="0">
                <a:latin typeface="Times New Roman" pitchFamily="18" charset="0"/>
                <a:cs typeface="Times New Roman" pitchFamily="18" charset="0"/>
              </a:rPr>
              <a:t>детский сад</a:t>
            </a:r>
            <a:r>
              <a:rPr lang="ru-RU" b="1" dirty="0" smtClean="0">
                <a:latin typeface="Times New Roman" pitchFamily="18" charset="0"/>
                <a:cs typeface="Times New Roman" pitchFamily="18" charset="0"/>
              </a:rPr>
              <a:t>» - группа средняя</a:t>
            </a: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endParaRPr lang="ru-RU" b="1" dirty="0" smtClean="0">
              <a:latin typeface="Times New Roman" panose="02020603050405020304" pitchFamily="18" charset="0"/>
              <a:cs typeface="Times New Roman" panose="02020603050405020304" pitchFamily="18" charset="0"/>
            </a:endParaRPr>
          </a:p>
          <a:p>
            <a:pPr algn="ctr"/>
            <a:r>
              <a:rPr lang="ru-RU" sz="1500" b="1" dirty="0" smtClean="0">
                <a:latin typeface="Times New Roman" pitchFamily="18" charset="0"/>
                <a:cs typeface="Times New Roman" pitchFamily="18" charset="0"/>
              </a:rPr>
              <a:t>Разработана </a:t>
            </a:r>
            <a:r>
              <a:rPr lang="ru-RU" sz="1500" b="1" dirty="0">
                <a:latin typeface="Times New Roman" pitchFamily="18" charset="0"/>
                <a:cs typeface="Times New Roman" pitchFamily="18" charset="0"/>
              </a:rPr>
              <a:t>в соответствии с федеральным государственным образовательным стандартом дошкольного образования</a:t>
            </a:r>
            <a:r>
              <a:rPr lang="ru-RU" sz="1500" dirty="0">
                <a:latin typeface="Times New Roman" pitchFamily="18" charset="0"/>
                <a:cs typeface="Times New Roman" pitchFamily="18" charset="0"/>
              </a:rPr>
              <a:t> (утверждён приказом </a:t>
            </a:r>
            <a:r>
              <a:rPr lang="ru-RU" sz="1500" dirty="0" err="1">
                <a:latin typeface="Times New Roman" pitchFamily="18" charset="0"/>
                <a:cs typeface="Times New Roman" pitchFamily="18" charset="0"/>
              </a:rPr>
              <a:t>Минобрнауки</a:t>
            </a:r>
            <a:r>
              <a:rPr lang="ru-RU" sz="1500" dirty="0">
                <a:latin typeface="Times New Roman" pitchFamily="18" charset="0"/>
                <a:cs typeface="Times New Roman" pitchFamily="18" charset="0"/>
              </a:rPr>
              <a:t> России от 17.10.2013 г. 31155, зарегистрировано в Минюсте России 14.11.2013 г., регистрационный 330384; в редакции приказа </a:t>
            </a:r>
            <a:r>
              <a:rPr lang="ru-RU" sz="1500" dirty="0" err="1">
                <a:latin typeface="Times New Roman" pitchFamily="18" charset="0"/>
                <a:cs typeface="Times New Roman" pitchFamily="18" charset="0"/>
              </a:rPr>
              <a:t>Минпросвещения</a:t>
            </a:r>
            <a:r>
              <a:rPr lang="ru-RU" sz="1500" dirty="0">
                <a:latin typeface="Times New Roman" pitchFamily="18" charset="0"/>
                <a:cs typeface="Times New Roman" pitchFamily="18" charset="0"/>
              </a:rPr>
              <a:t> России от 08.11.2022 г. №955, зарегистрировано в Минюсте России 6.02.2023 г., регистрационный 372264) и </a:t>
            </a:r>
            <a:r>
              <a:rPr lang="ru-RU" sz="1500" b="1" dirty="0">
                <a:latin typeface="Times New Roman" pitchFamily="18" charset="0"/>
                <a:cs typeface="Times New Roman" pitchFamily="18" charset="0"/>
              </a:rPr>
              <a:t>Федеральной образовательной программой дошкольного образования </a:t>
            </a:r>
            <a:r>
              <a:rPr lang="ru-RU" sz="1500" dirty="0">
                <a:latin typeface="Times New Roman" pitchFamily="18" charset="0"/>
                <a:cs typeface="Times New Roman" pitchFamily="18" charset="0"/>
              </a:rPr>
              <a:t>(утверждена приказом </a:t>
            </a:r>
            <a:r>
              <a:rPr lang="ru-RU" sz="1500" dirty="0" err="1">
                <a:latin typeface="Times New Roman" pitchFamily="18" charset="0"/>
                <a:cs typeface="Times New Roman" pitchFamily="18" charset="0"/>
              </a:rPr>
              <a:t>Минпросвещения</a:t>
            </a:r>
            <a:r>
              <a:rPr lang="ru-RU" sz="1500" dirty="0">
                <a:latin typeface="Times New Roman" pitchFamily="18" charset="0"/>
                <a:cs typeface="Times New Roman" pitchFamily="18" charset="0"/>
              </a:rPr>
              <a:t> России от 25.11.2022 г. №1028, зарегистрировано в Минюсте России 28.12.2022г., регистрационный №71847)</a:t>
            </a:r>
            <a:r>
              <a:rPr lang="ru-RU" sz="1500" b="1" dirty="0">
                <a:latin typeface="Times New Roman" pitchFamily="18" charset="0"/>
                <a:cs typeface="Times New Roman" pitchFamily="18" charset="0"/>
              </a:rPr>
              <a:t/>
            </a:r>
            <a:br>
              <a:rPr lang="ru-RU" sz="1500" b="1" dirty="0">
                <a:latin typeface="Times New Roman" pitchFamily="18" charset="0"/>
                <a:cs typeface="Times New Roman" pitchFamily="18" charset="0"/>
              </a:rPr>
            </a:br>
            <a:r>
              <a:rPr lang="ru-RU" sz="1500" dirty="0">
                <a:latin typeface="Times New Roman" pitchFamily="18" charset="0"/>
                <a:cs typeface="Times New Roman" pitchFamily="18" charset="0"/>
              </a:rPr>
              <a:t/>
            </a:r>
            <a:br>
              <a:rPr lang="ru-RU" sz="1500" dirty="0">
                <a:latin typeface="Times New Roman" pitchFamily="18" charset="0"/>
                <a:cs typeface="Times New Roman" pitchFamily="18" charset="0"/>
              </a:rPr>
            </a:br>
            <a:r>
              <a:rPr lang="ru-RU" sz="1500" b="1" dirty="0">
                <a:latin typeface="Times New Roman" pitchFamily="18" charset="0"/>
                <a:cs typeface="Times New Roman" pitchFamily="18" charset="0"/>
              </a:rPr>
              <a:t>срок реализации – </a:t>
            </a:r>
            <a:r>
              <a:rPr lang="ru-RU" sz="1500" b="1" dirty="0" smtClean="0">
                <a:latin typeface="Times New Roman" pitchFamily="18" charset="0"/>
                <a:cs typeface="Times New Roman" pitchFamily="18" charset="0"/>
              </a:rPr>
              <a:t>1 год</a:t>
            </a:r>
            <a:r>
              <a:rPr lang="ru-RU" sz="1500" b="1" dirty="0">
                <a:latin typeface="Times New Roman" pitchFamily="18" charset="0"/>
                <a:cs typeface="Times New Roman" pitchFamily="18" charset="0"/>
              </a:rPr>
              <a:t/>
            </a:r>
            <a:br>
              <a:rPr lang="ru-RU" sz="1500" b="1" dirty="0">
                <a:latin typeface="Times New Roman" pitchFamily="18" charset="0"/>
                <a:cs typeface="Times New Roman" pitchFamily="18" charset="0"/>
              </a:rPr>
            </a:br>
            <a:r>
              <a:rPr lang="ru-RU" sz="1500" b="1" dirty="0" smtClean="0">
                <a:latin typeface="Times New Roman" pitchFamily="18" charset="0"/>
                <a:cs typeface="Times New Roman" pitchFamily="18" charset="0"/>
              </a:rPr>
              <a:t>Ориентирована </a:t>
            </a:r>
            <a:r>
              <a:rPr lang="ru-RU" sz="1500" b="1" dirty="0">
                <a:latin typeface="Times New Roman" pitchFamily="18" charset="0"/>
                <a:cs typeface="Times New Roman" pitchFamily="18" charset="0"/>
              </a:rPr>
              <a:t>на детей в возрасте </a:t>
            </a:r>
            <a:br>
              <a:rPr lang="ru-RU" sz="1500" b="1" dirty="0">
                <a:latin typeface="Times New Roman" pitchFamily="18" charset="0"/>
                <a:cs typeface="Times New Roman" pitchFamily="18" charset="0"/>
              </a:rPr>
            </a:br>
            <a:r>
              <a:rPr lang="ru-RU" sz="1500" b="1" dirty="0" smtClean="0">
                <a:latin typeface="Times New Roman" pitchFamily="18" charset="0"/>
                <a:cs typeface="Times New Roman" pitchFamily="18" charset="0"/>
              </a:rPr>
              <a:t>от 4 </a:t>
            </a:r>
            <a:r>
              <a:rPr lang="ru-RU" sz="1500" b="1" dirty="0">
                <a:latin typeface="Times New Roman" pitchFamily="18" charset="0"/>
                <a:cs typeface="Times New Roman" pitchFamily="18" charset="0"/>
              </a:rPr>
              <a:t>до </a:t>
            </a:r>
            <a:r>
              <a:rPr lang="ru-RU" sz="1500" b="1" dirty="0" smtClean="0">
                <a:latin typeface="Times New Roman" pitchFamily="18" charset="0"/>
                <a:cs typeface="Times New Roman" pitchFamily="18" charset="0"/>
              </a:rPr>
              <a:t>5 </a:t>
            </a:r>
            <a:r>
              <a:rPr lang="ru-RU" sz="1500" b="1" dirty="0">
                <a:latin typeface="Times New Roman" pitchFamily="18" charset="0"/>
                <a:cs typeface="Times New Roman" pitchFamily="18" charset="0"/>
              </a:rPr>
              <a:t>лет.</a:t>
            </a:r>
            <a:br>
              <a:rPr lang="ru-RU" sz="1500" b="1" dirty="0">
                <a:latin typeface="Times New Roman" pitchFamily="18" charset="0"/>
                <a:cs typeface="Times New Roman" pitchFamily="18" charset="0"/>
              </a:rPr>
            </a:br>
            <a:endParaRPr lang="ru-RU" sz="1500"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94845" y="773723"/>
            <a:ext cx="4062601" cy="522047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5606290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xmlns="" val="1746311850"/>
              </p:ext>
            </p:extLst>
          </p:nvPr>
        </p:nvGraphicFramePr>
        <p:xfrm>
          <a:off x="818983" y="652007"/>
          <a:ext cx="10519577" cy="5542050"/>
        </p:xfrm>
        <a:graphic>
          <a:graphicData uri="http://schemas.openxmlformats.org/drawingml/2006/table">
            <a:tbl>
              <a:tblPr firstRow="1" firstCol="1" bandRow="1">
                <a:tableStyleId>{5C22544A-7EE6-4342-B048-85BDC9FD1C3A}</a:tableStyleId>
              </a:tblPr>
              <a:tblGrid>
                <a:gridCol w="877036">
                  <a:extLst>
                    <a:ext uri="{9D8B030D-6E8A-4147-A177-3AD203B41FA5}">
                      <a16:colId xmlns="" xmlns:a16="http://schemas.microsoft.com/office/drawing/2014/main" val="20000"/>
                    </a:ext>
                  </a:extLst>
                </a:gridCol>
                <a:gridCol w="1819546">
                  <a:extLst>
                    <a:ext uri="{9D8B030D-6E8A-4147-A177-3AD203B41FA5}">
                      <a16:colId xmlns="" xmlns:a16="http://schemas.microsoft.com/office/drawing/2014/main" val="20001"/>
                    </a:ext>
                  </a:extLst>
                </a:gridCol>
                <a:gridCol w="850778">
                  <a:extLst>
                    <a:ext uri="{9D8B030D-6E8A-4147-A177-3AD203B41FA5}">
                      <a16:colId xmlns="" xmlns:a16="http://schemas.microsoft.com/office/drawing/2014/main" val="20002"/>
                    </a:ext>
                  </a:extLst>
                </a:gridCol>
                <a:gridCol w="6972217">
                  <a:extLst>
                    <a:ext uri="{9D8B030D-6E8A-4147-A177-3AD203B41FA5}">
                      <a16:colId xmlns="" xmlns:a16="http://schemas.microsoft.com/office/drawing/2014/main" val="4242521345"/>
                    </a:ext>
                  </a:extLst>
                </a:gridCol>
              </a:tblGrid>
              <a:tr h="184735">
                <a:tc>
                  <a:txBody>
                    <a:bodyPr/>
                    <a:lstStyle/>
                    <a:p>
                      <a:pPr algn="ctr">
                        <a:lnSpc>
                          <a:spcPct val="115000"/>
                        </a:lnSpc>
                        <a:spcAft>
                          <a:spcPct val="0"/>
                        </a:spcAft>
                      </a:pPr>
                      <a:r>
                        <a:rPr lang="ru-RU" sz="1000" dirty="0">
                          <a:effectLst/>
                          <a:latin typeface="Times New Roman" pitchFamily="18" charset="0"/>
                          <a:cs typeface="Times New Roman" pitchFamily="18" charset="0"/>
                        </a:rPr>
                        <a:t>№ п/п</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 </a:t>
                      </a:r>
                      <a:r>
                        <a:rPr lang="ru-RU" sz="1000" smtClean="0">
                          <a:effectLst/>
                          <a:latin typeface="Times New Roman" pitchFamily="18" charset="0"/>
                          <a:cs typeface="Times New Roman" pitchFamily="18" charset="0"/>
                        </a:rPr>
                        <a:t>Дата</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ctr">
                        <a:lnSpc>
                          <a:spcPct val="115000"/>
                        </a:lnSpc>
                        <a:spcAft>
                          <a:spcPct val="0"/>
                        </a:spcAft>
                      </a:pPr>
                      <a:r>
                        <a:rPr lang="ru-RU" sz="1000" smtClean="0">
                          <a:effectLst/>
                          <a:latin typeface="Times New Roman" pitchFamily="18" charset="0"/>
                          <a:cs typeface="Times New Roman" pitchFamily="18" charset="0"/>
                        </a:rPr>
                        <a:t>Праздники </a:t>
                      </a:r>
                      <a:r>
                        <a:rPr lang="ru-RU" sz="1000">
                          <a:effectLst/>
                          <a:latin typeface="Times New Roman" pitchFamily="18" charset="0"/>
                          <a:cs typeface="Times New Roman" pitchFamily="18" charset="0"/>
                        </a:rPr>
                        <a:t>и тематические дни</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extLst>
                  <a:ext uri="{0D108BD9-81ED-4DB2-BD59-A6C34878D82A}">
                    <a16:rowId xmlns="" xmlns:a16="http://schemas.microsoft.com/office/drawing/2014/main" val="10000"/>
                  </a:ext>
                </a:extLst>
              </a:tr>
              <a:tr h="184735">
                <a:tc gridSpan="4">
                  <a:txBody>
                    <a:bodyPr/>
                    <a:lstStyle/>
                    <a:p>
                      <a:pPr algn="ctr">
                        <a:lnSpc>
                          <a:spcPct val="115000"/>
                        </a:lnSpc>
                        <a:spcAft>
                          <a:spcPct val="0"/>
                        </a:spcAft>
                      </a:pPr>
                      <a:r>
                        <a:rPr lang="ru-RU" sz="1000" dirty="0">
                          <a:effectLst/>
                          <a:latin typeface="Times New Roman" pitchFamily="18" charset="0"/>
                          <a:cs typeface="Times New Roman" pitchFamily="18" charset="0"/>
                        </a:rPr>
                        <a:t>Сентябрь</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1"/>
                  </a:ext>
                </a:extLst>
              </a:tr>
              <a:tr h="184735">
                <a:tc>
                  <a:txBody>
                    <a:bodyPr/>
                    <a:lstStyle/>
                    <a:p>
                      <a:pPr algn="ctr">
                        <a:lnSpc>
                          <a:spcPct val="115000"/>
                        </a:lnSpc>
                        <a:spcAft>
                          <a:spcPct val="0"/>
                        </a:spcAft>
                      </a:pPr>
                      <a:r>
                        <a:rPr lang="ru-RU" sz="1000" dirty="0">
                          <a:effectLst/>
                          <a:latin typeface="Times New Roman" pitchFamily="18" charset="0"/>
                          <a:cs typeface="Times New Roman" pitchFamily="18" charset="0"/>
                        </a:rPr>
                        <a:t>1.</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nSpc>
                          <a:spcPct val="115000"/>
                        </a:lnSpc>
                        <a:spcAft>
                          <a:spcPct val="0"/>
                        </a:spcAft>
                      </a:pPr>
                      <a:r>
                        <a:rPr lang="ru-RU" sz="1000" dirty="0">
                          <a:effectLst/>
                          <a:latin typeface="Times New Roman" pitchFamily="18" charset="0"/>
                          <a:cs typeface="Times New Roman" pitchFamily="18" charset="0"/>
                        </a:rPr>
                        <a:t>1 сентября: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Тематический познавательный досуг: «День знаний» </a:t>
                      </a:r>
                      <a:endParaRPr lang="ru-RU" sz="1000" dirty="0" smtClean="0">
                        <a:effectLst/>
                        <a:latin typeface="Times New Roman" pitchFamily="18" charset="0"/>
                        <a:cs typeface="Times New Roman" pitchFamily="18" charset="0"/>
                      </a:endParaRPr>
                    </a:p>
                  </a:txBody>
                  <a:tcPr marL="19320" marR="19320" marT="0" marB="0"/>
                </a:tc>
                <a:extLst>
                  <a:ext uri="{0D108BD9-81ED-4DB2-BD59-A6C34878D82A}">
                    <a16:rowId xmlns="" xmlns:a16="http://schemas.microsoft.com/office/drawing/2014/main" val="10002"/>
                  </a:ext>
                </a:extLst>
              </a:tr>
              <a:tr h="554205">
                <a:tc>
                  <a:txBody>
                    <a:bodyPr/>
                    <a:lstStyle/>
                    <a:p>
                      <a:pPr algn="ctr">
                        <a:lnSpc>
                          <a:spcPct val="115000"/>
                        </a:lnSpc>
                        <a:spcAft>
                          <a:spcPct val="0"/>
                        </a:spcAft>
                      </a:pPr>
                      <a:r>
                        <a:rPr lang="ru-RU" sz="1000" dirty="0">
                          <a:effectLst/>
                          <a:latin typeface="Times New Roman" pitchFamily="18" charset="0"/>
                          <a:cs typeface="Times New Roman" pitchFamily="18" charset="0"/>
                        </a:rPr>
                        <a:t>2.</a:t>
                      </a:r>
                    </a:p>
                    <a:p>
                      <a:pPr algn="ctr">
                        <a:lnSpc>
                          <a:spcPct val="115000"/>
                        </a:lnSpc>
                        <a:spcAft>
                          <a:spcPct val="0"/>
                        </a:spcAft>
                      </a:pPr>
                      <a:r>
                        <a:rPr lang="ru-RU" sz="1000" dirty="0">
                          <a:effectLst/>
                          <a:latin typeface="Times New Roman" pitchFamily="18" charset="0"/>
                          <a:cs typeface="Times New Roman" pitchFamily="18" charset="0"/>
                        </a:rPr>
                        <a:t>3</a:t>
                      </a:r>
                      <a:r>
                        <a:rPr lang="ru-RU" sz="1000" dirty="0" smtClean="0">
                          <a:effectLst/>
                          <a:latin typeface="Times New Roman" pitchFamily="18" charset="0"/>
                          <a:cs typeface="Times New Roman" pitchFamily="18" charset="0"/>
                        </a:rPr>
                        <a:t>.</a:t>
                      </a:r>
                    </a:p>
                    <a:p>
                      <a:pPr algn="ctr">
                        <a:lnSpc>
                          <a:spcPct val="115000"/>
                        </a:lnSpc>
                        <a:spcAft>
                          <a:spcPct val="0"/>
                        </a:spcAft>
                      </a:pPr>
                      <a:r>
                        <a:rPr lang="ru-RU" sz="1000" dirty="0" smtClean="0">
                          <a:effectLst/>
                          <a:latin typeface="Times New Roman" pitchFamily="18" charset="0"/>
                          <a:cs typeface="Times New Roman" pitchFamily="18" charset="0"/>
                        </a:rPr>
                        <a:t>4.</a:t>
                      </a:r>
                    </a:p>
                  </a:txBody>
                  <a:tcPr marL="19320" marR="19320" marT="0" marB="0"/>
                </a:tc>
                <a:tc gridSpan="2">
                  <a:txBody>
                    <a:bodyPr/>
                    <a:lstStyle/>
                    <a:p>
                      <a:pPr>
                        <a:lnSpc>
                          <a:spcPct val="115000"/>
                        </a:lnSpc>
                        <a:spcAft>
                          <a:spcPct val="0"/>
                        </a:spcAft>
                      </a:pPr>
                      <a:r>
                        <a:rPr lang="ru-RU" sz="1000" dirty="0" smtClean="0">
                          <a:effectLst/>
                          <a:latin typeface="Times New Roman" pitchFamily="18" charset="0"/>
                          <a:cs typeface="Times New Roman" pitchFamily="18" charset="0"/>
                        </a:rPr>
                        <a:t>3 </a:t>
                      </a:r>
                      <a:r>
                        <a:rPr lang="ru-RU" sz="1000" dirty="0">
                          <a:effectLst/>
                          <a:latin typeface="Times New Roman" pitchFamily="18" charset="0"/>
                          <a:cs typeface="Times New Roman" pitchFamily="18" charset="0"/>
                        </a:rPr>
                        <a:t>сентября:</a:t>
                      </a:r>
                    </a:p>
                    <a:p>
                      <a:pPr>
                        <a:lnSpc>
                          <a:spcPct val="115000"/>
                        </a:lnSpc>
                        <a:spcAft>
                          <a:spcPct val="0"/>
                        </a:spcAft>
                      </a:pPr>
                      <a:r>
                        <a:rPr lang="ru-RU" sz="1000" dirty="0" smtClean="0">
                          <a:effectLst/>
                          <a:latin typeface="Times New Roman" pitchFamily="18" charset="0"/>
                          <a:cs typeface="Times New Roman" pitchFamily="18" charset="0"/>
                        </a:rPr>
                        <a:t>8 сентября:</a:t>
                      </a:r>
                    </a:p>
                    <a:p>
                      <a:pPr>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27 сентября: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smtClean="0">
                          <a:effectLst/>
                          <a:latin typeface="Times New Roman" panose="02020603050405020304" pitchFamily="18" charset="0"/>
                          <a:ea typeface="Calibri" panose="020F0502020204030204" pitchFamily="34" charset="0"/>
                          <a:cs typeface="Times New Roman" panose="02020603050405020304" pitchFamily="18" charset="0"/>
                        </a:rPr>
                        <a:t>Тематический день «День солидарности в борьбе с терроризмом»</a:t>
                      </a:r>
                      <a:r>
                        <a:rPr lang="ru-RU" sz="1000" dirty="0" smtClean="0">
                          <a:effectLst/>
                          <a:latin typeface="Times New Roman" pitchFamily="18" charset="0"/>
                          <a:cs typeface="Times New Roman" pitchFamily="18" charset="0"/>
                        </a:rPr>
                        <a:t>.</a:t>
                      </a:r>
                      <a:endParaRPr lang="ru-RU" sz="1000" dirty="0">
                        <a:effectLst/>
                        <a:latin typeface="Times New Roman" pitchFamily="18" charset="0"/>
                        <a:cs typeface="Times New Roman" pitchFamily="18" charset="0"/>
                      </a:endParaRPr>
                    </a:p>
                    <a:p>
                      <a:pPr algn="just">
                        <a:lnSpc>
                          <a:spcPct val="115000"/>
                        </a:lnSpc>
                        <a:spcAft>
                          <a:spcPts val="0"/>
                        </a:spcAft>
                      </a:pPr>
                      <a:r>
                        <a:rPr lang="ru-RU" sz="1000" dirty="0" smtClean="0">
                          <a:effectLst/>
                          <a:latin typeface="Times New Roman" panose="02020603050405020304" pitchFamily="18" charset="0"/>
                          <a:ea typeface="Calibri" panose="020F0502020204030204" pitchFamily="34" charset="0"/>
                          <a:cs typeface="Times New Roman" panose="02020603050405020304" pitchFamily="18" charset="0"/>
                        </a:rPr>
                        <a:t>Тематический день «Международный день распространения грамотности»</a:t>
                      </a:r>
                    </a:p>
                    <a:p>
                      <a:pPr marL="0" marR="0" indent="0" algn="just" defTabSz="457200" rtl="0" eaLnBrk="1" fontAlgn="auto" latinLnBrk="0" hangingPunct="1">
                        <a:lnSpc>
                          <a:spcPct val="115000"/>
                        </a:lnSpc>
                        <a:spcBef>
                          <a:spcPts val="0"/>
                        </a:spcBef>
                        <a:spcAft>
                          <a:spcPts val="0"/>
                        </a:spcAft>
                        <a:buClrTx/>
                        <a:buSzTx/>
                        <a:buFontTx/>
                        <a:buNone/>
                        <a:tabLst/>
                        <a:defRPr/>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День воспитателя и всех дошкольных работников.</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9320" marR="19320" marT="0" marB="0"/>
                </a:tc>
                <a:extLst>
                  <a:ext uri="{0D108BD9-81ED-4DB2-BD59-A6C34878D82A}">
                    <a16:rowId xmlns="" xmlns:a16="http://schemas.microsoft.com/office/drawing/2014/main" val="10003"/>
                  </a:ext>
                </a:extLst>
              </a:tr>
              <a:tr h="184735">
                <a:tc gridSpan="4">
                  <a:txBody>
                    <a:bodyPr/>
                    <a:lstStyle/>
                    <a:p>
                      <a:pPr algn="ctr">
                        <a:lnSpc>
                          <a:spcPct val="115000"/>
                        </a:lnSpc>
                        <a:spcAft>
                          <a:spcPct val="0"/>
                        </a:spcAft>
                      </a:pPr>
                      <a:r>
                        <a:rPr lang="ru-RU" sz="1000" dirty="0">
                          <a:effectLst/>
                          <a:latin typeface="Times New Roman" pitchFamily="18" charset="0"/>
                          <a:cs typeface="Times New Roman" pitchFamily="18" charset="0"/>
                        </a:rPr>
                        <a:t>Октябрь</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4"/>
                  </a:ext>
                </a:extLst>
              </a:tr>
              <a:tr h="184735">
                <a:tc>
                  <a:txBody>
                    <a:bodyPr/>
                    <a:lstStyle/>
                    <a:p>
                      <a:pPr algn="ctr">
                        <a:lnSpc>
                          <a:spcPct val="115000"/>
                        </a:lnSpc>
                        <a:spcAft>
                          <a:spcPct val="0"/>
                        </a:spcAft>
                      </a:pPr>
                      <a:r>
                        <a:rPr lang="ru-RU" sz="1000" dirty="0">
                          <a:effectLst/>
                          <a:latin typeface="Times New Roman" pitchFamily="18" charset="0"/>
                          <a:cs typeface="Times New Roman" pitchFamily="18" charset="0"/>
                        </a:rPr>
                        <a:t>1.</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dirty="0">
                          <a:effectLst/>
                          <a:latin typeface="Times New Roman" pitchFamily="18" charset="0"/>
                          <a:cs typeface="Times New Roman" pitchFamily="18" charset="0"/>
                        </a:rPr>
                        <a:t>1 октября: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Международный день музыки;</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05"/>
                  </a:ext>
                </a:extLst>
              </a:tr>
              <a:tr h="369470">
                <a:tc>
                  <a:txBody>
                    <a:bodyPr/>
                    <a:lstStyle/>
                    <a:p>
                      <a:pPr algn="ctr">
                        <a:lnSpc>
                          <a:spcPct val="115000"/>
                        </a:lnSpc>
                        <a:spcAft>
                          <a:spcPct val="0"/>
                        </a:spcAft>
                      </a:pPr>
                      <a:r>
                        <a:rPr lang="ru-RU" sz="1000" dirty="0">
                          <a:effectLst/>
                          <a:latin typeface="Times New Roman" pitchFamily="18" charset="0"/>
                          <a:cs typeface="Times New Roman" pitchFamily="18" charset="0"/>
                        </a:rPr>
                        <a:t>2</a:t>
                      </a:r>
                      <a:r>
                        <a:rPr lang="ru-RU" sz="1000" dirty="0" smtClean="0">
                          <a:effectLst/>
                          <a:latin typeface="Times New Roman" pitchFamily="18" charset="0"/>
                          <a:cs typeface="Times New Roman" pitchFamily="18" charset="0"/>
                        </a:rPr>
                        <a:t>.</a:t>
                      </a:r>
                    </a:p>
                    <a:p>
                      <a:pPr algn="ctr">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3.</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dirty="0">
                          <a:effectLst/>
                          <a:latin typeface="Times New Roman" pitchFamily="18" charset="0"/>
                          <a:cs typeface="Times New Roman" pitchFamily="18" charset="0"/>
                        </a:rPr>
                        <a:t>4 октября</a:t>
                      </a:r>
                      <a:r>
                        <a:rPr lang="ru-RU" sz="1000" dirty="0" smtClean="0">
                          <a:effectLst/>
                          <a:latin typeface="Times New Roman" pitchFamily="18" charset="0"/>
                          <a:cs typeface="Times New Roman" pitchFamily="18" charset="0"/>
                        </a:rPr>
                        <a:t>:</a:t>
                      </a:r>
                    </a:p>
                    <a:p>
                      <a:pPr algn="just">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5 октября: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День защиты </a:t>
                      </a:r>
                      <a:r>
                        <a:rPr lang="ru-RU" sz="1000" dirty="0" smtClean="0">
                          <a:effectLst/>
                          <a:latin typeface="Times New Roman" pitchFamily="18" charset="0"/>
                          <a:cs typeface="Times New Roman" pitchFamily="18" charset="0"/>
                        </a:rPr>
                        <a:t>животных</a:t>
                      </a:r>
                    </a:p>
                    <a:p>
                      <a:pPr algn="just">
                        <a:lnSpc>
                          <a:spcPct val="115000"/>
                        </a:lnSpc>
                        <a:spcAft>
                          <a:spcPct val="0"/>
                        </a:spcAft>
                      </a:pPr>
                      <a:r>
                        <a:rPr lang="ru-RU" sz="1000" dirty="0" smtClean="0">
                          <a:effectLst/>
                          <a:latin typeface="Times New Roman" pitchFamily="18" charset="0"/>
                          <a:cs typeface="Times New Roman" pitchFamily="18" charset="0"/>
                        </a:rPr>
                        <a:t>День учителя</a:t>
                      </a:r>
                    </a:p>
                  </a:txBody>
                  <a:tcPr marL="19320" marR="19320" marT="0" marB="0"/>
                </a:tc>
                <a:extLst>
                  <a:ext uri="{0D108BD9-81ED-4DB2-BD59-A6C34878D82A}">
                    <a16:rowId xmlns="" xmlns:a16="http://schemas.microsoft.com/office/drawing/2014/main" val="10006"/>
                  </a:ext>
                </a:extLst>
              </a:tr>
              <a:tr h="184735">
                <a:tc>
                  <a:txBody>
                    <a:bodyPr/>
                    <a:lstStyle/>
                    <a:p>
                      <a:pPr algn="ctr">
                        <a:lnSpc>
                          <a:spcPct val="115000"/>
                        </a:lnSpc>
                        <a:spcAft>
                          <a:spcPct val="0"/>
                        </a:spcAft>
                      </a:pPr>
                      <a:r>
                        <a:rPr lang="ru-RU" sz="1000" dirty="0">
                          <a:effectLst/>
                          <a:latin typeface="Times New Roman" pitchFamily="18" charset="0"/>
                          <a:cs typeface="Times New Roman" pitchFamily="18" charset="0"/>
                        </a:rPr>
                        <a:t>4</a:t>
                      </a:r>
                      <a:r>
                        <a:rPr lang="ru-RU" sz="1000" dirty="0" smtClean="0">
                          <a:effectLst/>
                          <a:latin typeface="Times New Roman" pitchFamily="18" charset="0"/>
                          <a:cs typeface="Times New Roman" pitchFamily="18" charset="0"/>
                        </a:rPr>
                        <a:t>.</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dirty="0">
                          <a:effectLst/>
                          <a:latin typeface="Times New Roman" pitchFamily="18" charset="0"/>
                          <a:cs typeface="Times New Roman" pitchFamily="18" charset="0"/>
                        </a:rPr>
                        <a:t>8 ноября: </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День отца в России</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07"/>
                  </a:ext>
                </a:extLst>
              </a:tr>
              <a:tr h="184735">
                <a:tc gridSpan="4">
                  <a:txBody>
                    <a:bodyPr/>
                    <a:lstStyle/>
                    <a:p>
                      <a:pPr algn="ctr">
                        <a:lnSpc>
                          <a:spcPct val="115000"/>
                        </a:lnSpc>
                        <a:spcAft>
                          <a:spcPct val="0"/>
                        </a:spcAft>
                      </a:pPr>
                      <a:r>
                        <a:rPr lang="ru-RU" sz="1000" dirty="0">
                          <a:effectLst/>
                          <a:latin typeface="Times New Roman" pitchFamily="18" charset="0"/>
                          <a:cs typeface="Times New Roman" pitchFamily="18" charset="0"/>
                        </a:rPr>
                        <a:t>Ноябрь</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8"/>
                  </a:ext>
                </a:extLst>
              </a:tr>
              <a:tr h="184735">
                <a:tc>
                  <a:txBody>
                    <a:bodyPr/>
                    <a:lstStyle/>
                    <a:p>
                      <a:pPr algn="ctr">
                        <a:lnSpc>
                          <a:spcPct val="115000"/>
                        </a:lnSpc>
                        <a:spcAft>
                          <a:spcPct val="0"/>
                        </a:spcAft>
                      </a:pPr>
                      <a:r>
                        <a:rPr lang="ru-RU" sz="1000">
                          <a:effectLst/>
                          <a:latin typeface="Times New Roman" pitchFamily="18" charset="0"/>
                          <a:cs typeface="Times New Roman" pitchFamily="18" charset="0"/>
                        </a:rPr>
                        <a:t>1.</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dirty="0">
                          <a:effectLst/>
                          <a:latin typeface="Times New Roman" pitchFamily="18" charset="0"/>
                          <a:cs typeface="Times New Roman" pitchFamily="18" charset="0"/>
                        </a:rPr>
                        <a:t>4 ноября: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День народного единства;</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09"/>
                  </a:ext>
                </a:extLst>
              </a:tr>
              <a:tr h="184735">
                <a:tc>
                  <a:txBody>
                    <a:bodyPr/>
                    <a:lstStyle/>
                    <a:p>
                      <a:pPr algn="ctr">
                        <a:lnSpc>
                          <a:spcPct val="115000"/>
                        </a:lnSpc>
                        <a:spcAft>
                          <a:spcPct val="0"/>
                        </a:spcAft>
                      </a:pPr>
                      <a:r>
                        <a:rPr lang="ru-RU" sz="1000" dirty="0">
                          <a:effectLst/>
                          <a:latin typeface="Times New Roman" pitchFamily="18" charset="0"/>
                          <a:cs typeface="Times New Roman" pitchFamily="18" charset="0"/>
                        </a:rPr>
                        <a:t>2.</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dirty="0">
                          <a:effectLst/>
                          <a:latin typeface="Times New Roman" pitchFamily="18" charset="0"/>
                          <a:cs typeface="Times New Roman" pitchFamily="18" charset="0"/>
                        </a:rPr>
                        <a:t>Последнее воскресенье ноября: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День матери в </a:t>
                      </a:r>
                      <a:r>
                        <a:rPr lang="ru-RU" sz="1000" dirty="0" smtClean="0">
                          <a:effectLst/>
                          <a:latin typeface="Times New Roman" pitchFamily="18" charset="0"/>
                          <a:cs typeface="Times New Roman" pitchFamily="18" charset="0"/>
                        </a:rPr>
                        <a:t>России</a:t>
                      </a:r>
                      <a:endParaRPr lang="ru-RU" sz="1000" dirty="0">
                        <a:effectLst/>
                        <a:latin typeface="Times New Roman" pitchFamily="18" charset="0"/>
                        <a:cs typeface="Times New Roman" pitchFamily="18" charset="0"/>
                      </a:endParaRPr>
                    </a:p>
                  </a:txBody>
                  <a:tcPr marL="19320" marR="19320" marT="0" marB="0"/>
                </a:tc>
                <a:extLst>
                  <a:ext uri="{0D108BD9-81ED-4DB2-BD59-A6C34878D82A}">
                    <a16:rowId xmlns="" xmlns:a16="http://schemas.microsoft.com/office/drawing/2014/main" val="10010"/>
                  </a:ext>
                </a:extLst>
              </a:tr>
              <a:tr h="184735">
                <a:tc>
                  <a:txBody>
                    <a:bodyPr/>
                    <a:lstStyle/>
                    <a:p>
                      <a:pPr algn="ctr">
                        <a:lnSpc>
                          <a:spcPct val="115000"/>
                        </a:lnSpc>
                        <a:spcAft>
                          <a:spcPct val="0"/>
                        </a:spcAft>
                      </a:pPr>
                      <a:r>
                        <a:rPr lang="ru-RU" sz="1000">
                          <a:effectLst/>
                          <a:latin typeface="Times New Roman" pitchFamily="18" charset="0"/>
                          <a:cs typeface="Times New Roman" pitchFamily="18" charset="0"/>
                        </a:rPr>
                        <a:t>3.</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dirty="0">
                          <a:effectLst/>
                          <a:latin typeface="Times New Roman" pitchFamily="18" charset="0"/>
                          <a:cs typeface="Times New Roman" pitchFamily="18" charset="0"/>
                        </a:rPr>
                        <a:t>30 ноября: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День Государственного герба Российской Федерации</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11"/>
                  </a:ext>
                </a:extLst>
              </a:tr>
              <a:tr h="184735">
                <a:tc gridSpan="4">
                  <a:txBody>
                    <a:bodyPr/>
                    <a:lstStyle/>
                    <a:p>
                      <a:pPr algn="ctr">
                        <a:lnSpc>
                          <a:spcPct val="115000"/>
                        </a:lnSpc>
                        <a:spcAft>
                          <a:spcPct val="0"/>
                        </a:spcAft>
                      </a:pPr>
                      <a:r>
                        <a:rPr lang="ru-RU" sz="1000" dirty="0">
                          <a:effectLst/>
                          <a:latin typeface="Times New Roman" pitchFamily="18" charset="0"/>
                          <a:cs typeface="Times New Roman" pitchFamily="18" charset="0"/>
                        </a:rPr>
                        <a:t>Декабрь</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12"/>
                  </a:ext>
                </a:extLst>
              </a:tr>
              <a:tr h="184735">
                <a:tc>
                  <a:txBody>
                    <a:bodyPr/>
                    <a:lstStyle/>
                    <a:p>
                      <a:pPr algn="ctr">
                        <a:lnSpc>
                          <a:spcPct val="115000"/>
                        </a:lnSpc>
                        <a:spcAft>
                          <a:spcPct val="0"/>
                        </a:spcAft>
                      </a:pPr>
                      <a:r>
                        <a:rPr lang="ru-RU" sz="1000">
                          <a:effectLst/>
                          <a:latin typeface="Times New Roman" pitchFamily="18" charset="0"/>
                          <a:cs typeface="Times New Roman" pitchFamily="18" charset="0"/>
                        </a:rPr>
                        <a:t>1.</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dirty="0">
                          <a:effectLst/>
                          <a:latin typeface="Times New Roman" pitchFamily="18" charset="0"/>
                          <a:cs typeface="Times New Roman" pitchFamily="18" charset="0"/>
                        </a:rPr>
                        <a:t>5 декабря: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nSpc>
                          <a:spcPct val="115000"/>
                        </a:lnSpc>
                        <a:spcAft>
                          <a:spcPct val="0"/>
                        </a:spcAft>
                      </a:pPr>
                      <a:r>
                        <a:rPr lang="ru-RU" sz="1000" dirty="0">
                          <a:effectLst/>
                          <a:latin typeface="Times New Roman" pitchFamily="18" charset="0"/>
                          <a:cs typeface="Times New Roman" pitchFamily="18" charset="0"/>
                        </a:rPr>
                        <a:t>День добровольца (волонтера) в России;</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13"/>
                  </a:ext>
                </a:extLst>
              </a:tr>
              <a:tr h="554205">
                <a:tc>
                  <a:txBody>
                    <a:bodyPr/>
                    <a:lstStyle/>
                    <a:p>
                      <a:pPr algn="ctr">
                        <a:lnSpc>
                          <a:spcPct val="115000"/>
                        </a:lnSpc>
                        <a:spcAft>
                          <a:spcPct val="0"/>
                        </a:spcAft>
                      </a:pPr>
                      <a:r>
                        <a:rPr lang="ru-RU" sz="1000" dirty="0">
                          <a:effectLst/>
                          <a:latin typeface="Times New Roman" pitchFamily="18" charset="0"/>
                          <a:cs typeface="Times New Roman" pitchFamily="18" charset="0"/>
                        </a:rPr>
                        <a:t>2</a:t>
                      </a:r>
                      <a:r>
                        <a:rPr lang="ru-RU" sz="1000" dirty="0" smtClean="0">
                          <a:effectLst/>
                          <a:latin typeface="Times New Roman" pitchFamily="18" charset="0"/>
                          <a:cs typeface="Times New Roman" pitchFamily="18" charset="0"/>
                        </a:rPr>
                        <a:t>.</a:t>
                      </a:r>
                    </a:p>
                    <a:p>
                      <a:pPr algn="ctr">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3.</a:t>
                      </a:r>
                    </a:p>
                    <a:p>
                      <a:pPr algn="ctr">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4.</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dirty="0">
                          <a:effectLst/>
                          <a:latin typeface="Times New Roman" pitchFamily="18" charset="0"/>
                          <a:cs typeface="Times New Roman" pitchFamily="18" charset="0"/>
                        </a:rPr>
                        <a:t>8 декабря</a:t>
                      </a:r>
                      <a:r>
                        <a:rPr lang="ru-RU" sz="1000" dirty="0" smtClean="0">
                          <a:effectLst/>
                          <a:latin typeface="Times New Roman" pitchFamily="18" charset="0"/>
                          <a:cs typeface="Times New Roman" pitchFamily="18" charset="0"/>
                        </a:rPr>
                        <a:t>:</a:t>
                      </a:r>
                    </a:p>
                    <a:p>
                      <a:pPr algn="just">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12 декабря:</a:t>
                      </a:r>
                    </a:p>
                    <a:p>
                      <a:pPr algn="just">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12 декабря: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Международный день художника</a:t>
                      </a:r>
                      <a:r>
                        <a:rPr lang="ru-RU" sz="1000" dirty="0" smtClean="0">
                          <a:effectLst/>
                          <a:latin typeface="Times New Roman" pitchFamily="18" charset="0"/>
                          <a:cs typeface="Times New Roman" pitchFamily="18" charset="0"/>
                        </a:rPr>
                        <a:t>;.</a:t>
                      </a:r>
                    </a:p>
                    <a:p>
                      <a:pPr marL="0" marR="0" indent="0" algn="just" defTabSz="457200" rtl="0" eaLnBrk="1" fontAlgn="auto" latinLnBrk="0" hangingPunct="1">
                        <a:lnSpc>
                          <a:spcPct val="115000"/>
                        </a:lnSpc>
                        <a:spcBef>
                          <a:spcPts val="0"/>
                        </a:spcBef>
                        <a:spcAft>
                          <a:spcPct val="0"/>
                        </a:spcAft>
                        <a:buClrTx/>
                        <a:buSzTx/>
                        <a:buFontTx/>
                        <a:buNone/>
                        <a:tabLst/>
                        <a:defRPr/>
                      </a:pPr>
                      <a:r>
                        <a:rPr lang="ru-RU" sz="1000" dirty="0" smtClean="0">
                          <a:effectLst/>
                          <a:latin typeface="Times New Roman" pitchFamily="18" charset="0"/>
                          <a:cs typeface="Times New Roman" pitchFamily="18" charset="0"/>
                        </a:rPr>
                        <a:t>Тематическое мероприятие День освобождения Калинина</a:t>
                      </a:r>
                      <a:endParaRPr lang="ru-RU" sz="1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defTabSz="457200" rtl="0" eaLnBrk="1" fontAlgn="auto" latinLnBrk="0" hangingPunct="1">
                        <a:lnSpc>
                          <a:spcPct val="115000"/>
                        </a:lnSpc>
                        <a:spcBef>
                          <a:spcPts val="0"/>
                        </a:spcBef>
                        <a:spcAft>
                          <a:spcPct val="0"/>
                        </a:spcAft>
                        <a:buClrTx/>
                        <a:buSzTx/>
                        <a:buFontTx/>
                        <a:buNone/>
                        <a:tabLst/>
                        <a:defRPr/>
                      </a:pPr>
                      <a:r>
                        <a:rPr lang="ru-RU" sz="1000" dirty="0" smtClean="0">
                          <a:effectLst/>
                          <a:latin typeface="Times New Roman" panose="02020603050405020304" pitchFamily="18" charset="0"/>
                          <a:cs typeface="Times New Roman" panose="02020603050405020304" pitchFamily="18" charset="0"/>
                        </a:rPr>
                        <a:t>День Конституции Российской Федерации;</a:t>
                      </a:r>
                      <a:endParaRPr lang="ru-RU" sz="10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19320" marR="19320" marT="0" marB="0"/>
                </a:tc>
                <a:extLst>
                  <a:ext uri="{0D108BD9-81ED-4DB2-BD59-A6C34878D82A}">
                    <a16:rowId xmlns="" xmlns:a16="http://schemas.microsoft.com/office/drawing/2014/main" val="10014"/>
                  </a:ext>
                </a:extLst>
              </a:tr>
              <a:tr h="184735">
                <a:tc>
                  <a:txBody>
                    <a:bodyPr/>
                    <a:lstStyle/>
                    <a:p>
                      <a:pPr algn="ctr">
                        <a:lnSpc>
                          <a:spcPct val="115000"/>
                        </a:lnSpc>
                        <a:spcAft>
                          <a:spcPct val="0"/>
                        </a:spcAft>
                      </a:pPr>
                      <a:r>
                        <a:rPr lang="ru-RU" sz="1000" dirty="0">
                          <a:effectLst/>
                          <a:latin typeface="Times New Roman" pitchFamily="18" charset="0"/>
                          <a:cs typeface="Times New Roman" pitchFamily="18" charset="0"/>
                        </a:rPr>
                        <a:t>5</a:t>
                      </a:r>
                      <a:r>
                        <a:rPr lang="ru-RU" sz="1000" dirty="0" smtClean="0">
                          <a:effectLst/>
                          <a:latin typeface="Times New Roman" pitchFamily="18" charset="0"/>
                          <a:cs typeface="Times New Roman" pitchFamily="18" charset="0"/>
                        </a:rPr>
                        <a:t>.</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a:effectLst/>
                          <a:latin typeface="Times New Roman" pitchFamily="18" charset="0"/>
                          <a:cs typeface="Times New Roman" pitchFamily="18" charset="0"/>
                        </a:rPr>
                        <a:t>31 декабря:</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Новый год</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15"/>
                  </a:ext>
                </a:extLst>
              </a:tr>
              <a:tr h="184735">
                <a:tc gridSpan="4">
                  <a:txBody>
                    <a:bodyPr/>
                    <a:lstStyle/>
                    <a:p>
                      <a:pPr algn="ctr">
                        <a:lnSpc>
                          <a:spcPct val="115000"/>
                        </a:lnSpc>
                        <a:spcAft>
                          <a:spcPct val="0"/>
                        </a:spcAft>
                      </a:pPr>
                      <a:r>
                        <a:rPr lang="ru-RU" sz="1000" dirty="0">
                          <a:effectLst/>
                          <a:latin typeface="Times New Roman" pitchFamily="18" charset="0"/>
                          <a:cs typeface="Times New Roman" pitchFamily="18" charset="0"/>
                        </a:rPr>
                        <a:t>Январь</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16"/>
                  </a:ext>
                </a:extLst>
              </a:tr>
              <a:tr h="184735">
                <a:tc>
                  <a:txBody>
                    <a:bodyPr/>
                    <a:lstStyle/>
                    <a:p>
                      <a:pPr algn="ctr">
                        <a:lnSpc>
                          <a:spcPct val="115000"/>
                        </a:lnSpc>
                        <a:spcAft>
                          <a:spcPct val="0"/>
                        </a:spcAft>
                      </a:pPr>
                      <a:r>
                        <a:rPr lang="ru-RU" sz="1000" dirty="0">
                          <a:effectLst/>
                          <a:latin typeface="Times New Roman" pitchFamily="18" charset="0"/>
                          <a:cs typeface="Times New Roman" pitchFamily="18" charset="0"/>
                        </a:rPr>
                        <a:t>1</a:t>
                      </a:r>
                      <a:r>
                        <a:rPr lang="ru-RU" sz="1000" dirty="0" smtClean="0">
                          <a:effectLst/>
                          <a:latin typeface="Times New Roman" pitchFamily="18" charset="0"/>
                          <a:cs typeface="Times New Roman" pitchFamily="18" charset="0"/>
                        </a:rPr>
                        <a:t>.</a:t>
                      </a:r>
                    </a:p>
                  </a:txBody>
                  <a:tcPr marL="19320" marR="19320" marT="0" marB="0"/>
                </a:tc>
                <a:tc gridSpan="2">
                  <a:txBody>
                    <a:bodyPr/>
                    <a:lstStyle/>
                    <a:p>
                      <a:pPr algn="just">
                        <a:lnSpc>
                          <a:spcPct val="115000"/>
                        </a:lnSpc>
                        <a:spcAft>
                          <a:spcPct val="0"/>
                        </a:spcAft>
                      </a:pPr>
                      <a:r>
                        <a:rPr lang="ru-RU" sz="1000" dirty="0">
                          <a:effectLst/>
                          <a:latin typeface="Times New Roman" pitchFamily="18" charset="0"/>
                          <a:cs typeface="Times New Roman" pitchFamily="18" charset="0"/>
                        </a:rPr>
                        <a:t>7 </a:t>
                      </a:r>
                      <a:r>
                        <a:rPr lang="ru-RU" sz="1000" dirty="0" smtClean="0">
                          <a:effectLst/>
                          <a:latin typeface="Times New Roman" pitchFamily="18" charset="0"/>
                          <a:cs typeface="Times New Roman" pitchFamily="18" charset="0"/>
                        </a:rPr>
                        <a:t>января:</a:t>
                      </a:r>
                    </a:p>
                  </a:txBody>
                  <a:tcPr marL="19320" marR="19320" marT="0" marB="0"/>
                </a:tc>
                <a:tc hMerge="1">
                  <a:txBody>
                    <a:bodyPr/>
                    <a:lstStyle/>
                    <a:p>
                      <a:pPr>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nSpc>
                          <a:spcPct val="115000"/>
                        </a:lnSpc>
                        <a:spcAft>
                          <a:spcPct val="0"/>
                        </a:spcAft>
                      </a:pPr>
                      <a:r>
                        <a:rPr lang="ru-RU" sz="1000" dirty="0">
                          <a:effectLst/>
                          <a:latin typeface="Times New Roman" pitchFamily="18" charset="0"/>
                          <a:cs typeface="Times New Roman" pitchFamily="18" charset="0"/>
                        </a:rPr>
                        <a:t>Рождество </a:t>
                      </a:r>
                      <a:r>
                        <a:rPr lang="ru-RU" sz="1000" dirty="0" smtClean="0">
                          <a:effectLst/>
                          <a:latin typeface="Times New Roman" pitchFamily="18" charset="0"/>
                          <a:cs typeface="Times New Roman" pitchFamily="18" charset="0"/>
                        </a:rPr>
                        <a:t>Христово</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17"/>
                  </a:ext>
                </a:extLst>
              </a:tr>
              <a:tr h="369470">
                <a:tc>
                  <a:txBody>
                    <a:bodyPr/>
                    <a:lstStyle/>
                    <a:p>
                      <a:pPr algn="ctr">
                        <a:lnSpc>
                          <a:spcPct val="115000"/>
                        </a:lnSpc>
                        <a:spcAft>
                          <a:spcPct val="0"/>
                        </a:spcAft>
                      </a:pPr>
                      <a:r>
                        <a:rPr lang="ru-RU" sz="1000" dirty="0">
                          <a:effectLst/>
                          <a:latin typeface="Times New Roman" pitchFamily="18" charset="0"/>
                          <a:cs typeface="Times New Roman" pitchFamily="18" charset="0"/>
                        </a:rPr>
                        <a:t>2</a:t>
                      </a:r>
                      <a:r>
                        <a:rPr lang="ru-RU" sz="1000" dirty="0" smtClean="0">
                          <a:effectLst/>
                          <a:latin typeface="Times New Roman" pitchFamily="18" charset="0"/>
                          <a:cs typeface="Times New Roman" pitchFamily="18" charset="0"/>
                        </a:rPr>
                        <a:t>.</a:t>
                      </a:r>
                    </a:p>
                    <a:p>
                      <a:pPr algn="ctr">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3.</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dirty="0">
                          <a:effectLst/>
                          <a:latin typeface="Times New Roman" pitchFamily="18" charset="0"/>
                          <a:cs typeface="Times New Roman" pitchFamily="18" charset="0"/>
                        </a:rPr>
                        <a:t>17 </a:t>
                      </a:r>
                      <a:r>
                        <a:rPr lang="ru-RU" sz="1000" dirty="0" smtClean="0">
                          <a:effectLst/>
                          <a:latin typeface="Times New Roman" pitchFamily="18" charset="0"/>
                          <a:cs typeface="Times New Roman" pitchFamily="18" charset="0"/>
                        </a:rPr>
                        <a:t>января:</a:t>
                      </a:r>
                    </a:p>
                    <a:p>
                      <a:pPr algn="just">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27 января: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nSpc>
                          <a:spcPct val="115000"/>
                        </a:lnSpc>
                        <a:spcAft>
                          <a:spcPct val="0"/>
                        </a:spcAft>
                      </a:pPr>
                      <a:r>
                        <a:rPr lang="ru-RU" sz="1000" dirty="0">
                          <a:effectLst/>
                          <a:latin typeface="Times New Roman" pitchFamily="18" charset="0"/>
                          <a:cs typeface="Times New Roman" pitchFamily="18" charset="0"/>
                        </a:rPr>
                        <a:t>Организация дня детских </a:t>
                      </a:r>
                      <a:r>
                        <a:rPr lang="ru-RU" sz="1000" dirty="0" smtClean="0">
                          <a:effectLst/>
                          <a:latin typeface="Times New Roman" pitchFamily="18" charset="0"/>
                          <a:cs typeface="Times New Roman" pitchFamily="18" charset="0"/>
                        </a:rPr>
                        <a:t>изобретений</a:t>
                      </a:r>
                    </a:p>
                    <a:p>
                      <a:pPr marL="0" marR="0" indent="0" algn="l" defTabSz="457200" rtl="0" eaLnBrk="1" fontAlgn="auto" latinLnBrk="0" hangingPunct="1">
                        <a:lnSpc>
                          <a:spcPct val="115000"/>
                        </a:lnSpc>
                        <a:spcBef>
                          <a:spcPts val="0"/>
                        </a:spcBef>
                        <a:spcAft>
                          <a:spcPct val="0"/>
                        </a:spcAft>
                        <a:buClrTx/>
                        <a:buSzTx/>
                        <a:buFontTx/>
                        <a:buNone/>
                        <a:tabLst/>
                        <a:defRPr/>
                      </a:pPr>
                      <a:r>
                        <a:rPr lang="ru-RU" sz="1000" dirty="0" smtClean="0">
                          <a:effectLst/>
                          <a:latin typeface="Times New Roman" pitchFamily="18" charset="0"/>
                          <a:cs typeface="Times New Roman" pitchFamily="18" charset="0"/>
                        </a:rPr>
                        <a:t>Тематический день – день снятия блокады Ленинграда</a:t>
                      </a:r>
                      <a:endParaRPr lang="ru-RU" sz="10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19320" marR="19320" marT="0" marB="0"/>
                </a:tc>
                <a:extLst>
                  <a:ext uri="{0D108BD9-81ED-4DB2-BD59-A6C34878D82A}">
                    <a16:rowId xmlns="" xmlns:a16="http://schemas.microsoft.com/office/drawing/2014/main" val="10018"/>
                  </a:ext>
                </a:extLst>
              </a:tr>
              <a:tr h="184735">
                <a:tc gridSpan="4">
                  <a:txBody>
                    <a:bodyPr/>
                    <a:lstStyle/>
                    <a:p>
                      <a:pPr algn="ctr">
                        <a:lnSpc>
                          <a:spcPct val="115000"/>
                        </a:lnSpc>
                        <a:spcAft>
                          <a:spcPct val="0"/>
                        </a:spcAft>
                      </a:pPr>
                      <a:r>
                        <a:rPr lang="ru-RU" sz="1000" dirty="0">
                          <a:effectLst/>
                          <a:latin typeface="Times New Roman" pitchFamily="18" charset="0"/>
                          <a:cs typeface="Times New Roman" pitchFamily="18" charset="0"/>
                        </a:rPr>
                        <a:t>Февраль</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19"/>
                  </a:ext>
                </a:extLst>
              </a:tr>
              <a:tr h="554205">
                <a:tc>
                  <a:txBody>
                    <a:bodyPr/>
                    <a:lstStyle/>
                    <a:p>
                      <a:pPr algn="ctr">
                        <a:lnSpc>
                          <a:spcPct val="115000"/>
                        </a:lnSpc>
                        <a:spcAft>
                          <a:spcPct val="0"/>
                        </a:spcAft>
                      </a:pPr>
                      <a:r>
                        <a:rPr lang="ru-RU" sz="1000" dirty="0">
                          <a:effectLst/>
                          <a:latin typeface="Times New Roman" pitchFamily="18" charset="0"/>
                          <a:cs typeface="Times New Roman" pitchFamily="18" charset="0"/>
                        </a:rPr>
                        <a:t>1</a:t>
                      </a:r>
                      <a:r>
                        <a:rPr lang="ru-RU" sz="1000" dirty="0" smtClean="0">
                          <a:effectLst/>
                          <a:latin typeface="Times New Roman" pitchFamily="18" charset="0"/>
                          <a:cs typeface="Times New Roman" pitchFamily="18" charset="0"/>
                        </a:rPr>
                        <a:t>.</a:t>
                      </a:r>
                    </a:p>
                    <a:p>
                      <a:pPr algn="ctr">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2.</a:t>
                      </a:r>
                    </a:p>
                    <a:p>
                      <a:pPr algn="ctr">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3.</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dirty="0" smtClean="0">
                          <a:effectLst/>
                          <a:latin typeface="Times New Roman" pitchFamily="18" charset="0"/>
                          <a:cs typeface="Times New Roman" pitchFamily="18" charset="0"/>
                        </a:rPr>
                        <a:t>2 февраля:</a:t>
                      </a:r>
                    </a:p>
                    <a:p>
                      <a:pPr algn="just">
                        <a:lnSpc>
                          <a:spcPct val="115000"/>
                        </a:lnSpc>
                        <a:spcAft>
                          <a:spcPct val="0"/>
                        </a:spcAft>
                      </a:pPr>
                      <a:r>
                        <a:rPr lang="ru-RU" sz="1000" dirty="0" smtClean="0">
                          <a:effectLst/>
                          <a:latin typeface="Times New Roman" pitchFamily="18" charset="0"/>
                          <a:cs typeface="Times New Roman" pitchFamily="18" charset="0"/>
                        </a:rPr>
                        <a:t>8 февраля:</a:t>
                      </a:r>
                    </a:p>
                    <a:p>
                      <a:pPr algn="just">
                        <a:lnSpc>
                          <a:spcPct val="115000"/>
                        </a:lnSpc>
                        <a:spcAft>
                          <a:spcPct val="0"/>
                        </a:spcAft>
                      </a:pPr>
                      <a:r>
                        <a:rPr lang="ru-RU" sz="1000" dirty="0" smtClean="0">
                          <a:effectLst/>
                          <a:latin typeface="Times New Roman" pitchFamily="18" charset="0"/>
                          <a:cs typeface="Times New Roman" pitchFamily="18" charset="0"/>
                        </a:rPr>
                        <a:t>21 </a:t>
                      </a:r>
                      <a:r>
                        <a:rPr lang="ru-RU" sz="1000" dirty="0">
                          <a:effectLst/>
                          <a:latin typeface="Times New Roman" pitchFamily="18" charset="0"/>
                          <a:cs typeface="Times New Roman" pitchFamily="18" charset="0"/>
                        </a:rPr>
                        <a:t>февраля: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marL="0" marR="0" indent="0" algn="l" defTabSz="457200" rtl="0" eaLnBrk="1" fontAlgn="auto" latinLnBrk="0" hangingPunct="1">
                        <a:lnSpc>
                          <a:spcPct val="115000"/>
                        </a:lnSpc>
                        <a:spcBef>
                          <a:spcPts val="0"/>
                        </a:spcBef>
                        <a:spcAft>
                          <a:spcPct val="0"/>
                        </a:spcAft>
                        <a:buClrTx/>
                        <a:buSzTx/>
                        <a:buFontTx/>
                        <a:buNone/>
                        <a:tabLst/>
                        <a:defRPr/>
                      </a:pPr>
                      <a:r>
                        <a:rPr lang="ru-RU" sz="1000" dirty="0" smtClean="0">
                          <a:effectLst/>
                          <a:latin typeface="Times New Roman" panose="02020603050405020304" pitchFamily="18" charset="0"/>
                          <a:cs typeface="Times New Roman" panose="02020603050405020304" pitchFamily="18" charset="0"/>
                        </a:rPr>
                        <a:t>День разгрома советскими войсками немецко-фашистских войск </a:t>
                      </a:r>
                      <a:r>
                        <a:rPr lang="ru-RU" sz="1000" dirty="0" err="1" smtClean="0">
                          <a:effectLst/>
                          <a:latin typeface="Times New Roman" panose="02020603050405020304" pitchFamily="18" charset="0"/>
                          <a:cs typeface="Times New Roman" panose="02020603050405020304" pitchFamily="18" charset="0"/>
                        </a:rPr>
                        <a:t>вСталинградской</a:t>
                      </a:r>
                      <a:r>
                        <a:rPr lang="ru-RU" sz="1000" dirty="0" smtClean="0">
                          <a:effectLst/>
                          <a:latin typeface="Times New Roman" panose="02020603050405020304" pitchFamily="18" charset="0"/>
                          <a:cs typeface="Times New Roman" panose="02020603050405020304" pitchFamily="18" charset="0"/>
                        </a:rPr>
                        <a:t> битве</a:t>
                      </a:r>
                      <a:endParaRPr lang="ru-RU" sz="1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l" defTabSz="457200" rtl="0" eaLnBrk="1" fontAlgn="auto" latinLnBrk="0" hangingPunct="1">
                        <a:lnSpc>
                          <a:spcPct val="115000"/>
                        </a:lnSpc>
                        <a:spcBef>
                          <a:spcPts val="0"/>
                        </a:spcBef>
                        <a:spcAft>
                          <a:spcPct val="0"/>
                        </a:spcAft>
                        <a:buClrTx/>
                        <a:buSzTx/>
                        <a:buFontTx/>
                        <a:buNone/>
                        <a:tabLst/>
                        <a:defRPr/>
                      </a:pPr>
                      <a:r>
                        <a:rPr lang="ru-RU" sz="1000" dirty="0" smtClean="0">
                          <a:effectLst/>
                          <a:latin typeface="Times New Roman" panose="02020603050405020304" pitchFamily="18" charset="0"/>
                          <a:cs typeface="Times New Roman" panose="02020603050405020304" pitchFamily="18" charset="0"/>
                        </a:rPr>
                        <a:t>День российской науки;</a:t>
                      </a:r>
                      <a:endParaRPr lang="ru-RU" sz="1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l" defTabSz="457200" rtl="0" eaLnBrk="1" fontAlgn="auto" latinLnBrk="0" hangingPunct="1">
                        <a:lnSpc>
                          <a:spcPct val="115000"/>
                        </a:lnSpc>
                        <a:spcBef>
                          <a:spcPts val="0"/>
                        </a:spcBef>
                        <a:spcAft>
                          <a:spcPct val="0"/>
                        </a:spcAft>
                        <a:buClrTx/>
                        <a:buSzTx/>
                        <a:buFontTx/>
                        <a:buNone/>
                        <a:tabLst/>
                        <a:defRPr/>
                      </a:pPr>
                      <a:r>
                        <a:rPr lang="ru-RU" sz="1000" dirty="0" smtClean="0">
                          <a:effectLst/>
                          <a:latin typeface="Times New Roman" panose="02020603050405020304" pitchFamily="18" charset="0"/>
                          <a:cs typeface="Times New Roman" panose="02020603050405020304" pitchFamily="18" charset="0"/>
                        </a:rPr>
                        <a:t>Международный день родного языка</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20"/>
                  </a:ext>
                </a:extLst>
              </a:tr>
              <a:tr h="184735">
                <a:tc>
                  <a:txBody>
                    <a:bodyPr/>
                    <a:lstStyle/>
                    <a:p>
                      <a:pPr algn="ctr">
                        <a:lnSpc>
                          <a:spcPct val="115000"/>
                        </a:lnSpc>
                        <a:spcAft>
                          <a:spcPct val="0"/>
                        </a:spcAft>
                      </a:pPr>
                      <a:r>
                        <a:rPr lang="ru-RU" sz="1000" dirty="0">
                          <a:effectLst/>
                          <a:latin typeface="Times New Roman" pitchFamily="18" charset="0"/>
                          <a:cs typeface="Times New Roman" pitchFamily="18" charset="0"/>
                        </a:rPr>
                        <a:t>4</a:t>
                      </a:r>
                      <a:r>
                        <a:rPr lang="ru-RU" sz="1000" dirty="0" smtClean="0">
                          <a:effectLst/>
                          <a:latin typeface="Times New Roman" pitchFamily="18" charset="0"/>
                          <a:cs typeface="Times New Roman" pitchFamily="18" charset="0"/>
                        </a:rPr>
                        <a:t>.</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algn="just">
                        <a:lnSpc>
                          <a:spcPct val="115000"/>
                        </a:lnSpc>
                        <a:spcAft>
                          <a:spcPct val="0"/>
                        </a:spcAft>
                      </a:pPr>
                      <a:r>
                        <a:rPr lang="ru-RU" sz="1000">
                          <a:effectLst/>
                          <a:latin typeface="Times New Roman" pitchFamily="18" charset="0"/>
                          <a:cs typeface="Times New Roman" pitchFamily="18" charset="0"/>
                        </a:rPr>
                        <a:t>23 февраля:</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pPr algn="just">
                        <a:lnSpc>
                          <a:spcPct val="115000"/>
                        </a:lnSpc>
                        <a:spcAft>
                          <a:spcPct val="0"/>
                        </a:spcAft>
                      </a:pPr>
                      <a:endParaRPr lang="ru-RU" sz="12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День защитника Отечества.</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320" marR="19320" marT="0" marB="0"/>
                </a:tc>
                <a:extLst>
                  <a:ext uri="{0D108BD9-81ED-4DB2-BD59-A6C34878D82A}">
                    <a16:rowId xmlns="" xmlns:a16="http://schemas.microsoft.com/office/drawing/2014/main" val="10021"/>
                  </a:ext>
                </a:extLst>
              </a:tr>
            </a:tbl>
          </a:graphicData>
        </a:graphic>
      </p:graphicFrame>
      <p:sp>
        <p:nvSpPr>
          <p:cNvPr id="5" name="TextBox 4"/>
          <p:cNvSpPr txBox="1"/>
          <p:nvPr/>
        </p:nvSpPr>
        <p:spPr>
          <a:xfrm>
            <a:off x="1600200" y="0"/>
            <a:ext cx="10502900" cy="400110"/>
          </a:xfrm>
          <a:prstGeom prst="rect">
            <a:avLst/>
          </a:prstGeom>
          <a:noFill/>
        </p:spPr>
        <p:txBody>
          <a:bodyPr wrap="square" rtlCol="0">
            <a:spAutoFit/>
          </a:bodyPr>
          <a:lstStyle/>
          <a:p>
            <a:r>
              <a:rPr lang="ru-RU" sz="2000" b="1" dirty="0" smtClean="0">
                <a:latin typeface="Times New Roman" pitchFamily="18" charset="0"/>
                <a:cs typeface="Times New Roman" pitchFamily="18" charset="0"/>
              </a:rPr>
              <a:t>КАЛЕНДАРНЫЙ ПЛАН ВОСПИТАТЕЛЬНОЙ РАБОТЫ В СРЕДНЕЙ ГРУППЕ</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42966896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xmlns="" val="3656899622"/>
              </p:ext>
            </p:extLst>
          </p:nvPr>
        </p:nvGraphicFramePr>
        <p:xfrm>
          <a:off x="761875" y="678891"/>
          <a:ext cx="10724827" cy="5702606"/>
        </p:xfrm>
        <a:graphic>
          <a:graphicData uri="http://schemas.openxmlformats.org/drawingml/2006/table">
            <a:tbl>
              <a:tblPr firstRow="1" firstCol="1" bandRow="1">
                <a:tableStyleId>{5C22544A-7EE6-4342-B048-85BDC9FD1C3A}</a:tableStyleId>
              </a:tblPr>
              <a:tblGrid>
                <a:gridCol w="889835">
                  <a:extLst>
                    <a:ext uri="{9D8B030D-6E8A-4147-A177-3AD203B41FA5}">
                      <a16:colId xmlns="" xmlns:a16="http://schemas.microsoft.com/office/drawing/2014/main" val="20000"/>
                    </a:ext>
                  </a:extLst>
                </a:gridCol>
                <a:gridCol w="3200542">
                  <a:extLst>
                    <a:ext uri="{9D8B030D-6E8A-4147-A177-3AD203B41FA5}">
                      <a16:colId xmlns="" xmlns:a16="http://schemas.microsoft.com/office/drawing/2014/main" val="20001"/>
                    </a:ext>
                  </a:extLst>
                </a:gridCol>
                <a:gridCol w="6634450">
                  <a:extLst>
                    <a:ext uri="{9D8B030D-6E8A-4147-A177-3AD203B41FA5}">
                      <a16:colId xmlns="" xmlns:a16="http://schemas.microsoft.com/office/drawing/2014/main" val="20002"/>
                    </a:ext>
                  </a:extLst>
                </a:gridCol>
              </a:tblGrid>
              <a:tr h="193559">
                <a:tc>
                  <a:txBody>
                    <a:bodyPr/>
                    <a:lstStyle/>
                    <a:p>
                      <a:pPr algn="ctr">
                        <a:lnSpc>
                          <a:spcPct val="115000"/>
                        </a:lnSpc>
                        <a:spcAft>
                          <a:spcPct val="0"/>
                        </a:spcAft>
                      </a:pPr>
                      <a:r>
                        <a:rPr lang="ru-RU" sz="1000">
                          <a:effectLst/>
                          <a:latin typeface="Times New Roman" pitchFamily="18" charset="0"/>
                          <a:cs typeface="Times New Roman" pitchFamily="18" charset="0"/>
                        </a:rPr>
                        <a:t>№ п/п</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 </a:t>
                      </a:r>
                      <a:r>
                        <a:rPr lang="ru-RU" sz="1000" smtClean="0">
                          <a:effectLst/>
                          <a:latin typeface="Times New Roman" pitchFamily="18" charset="0"/>
                          <a:cs typeface="Times New Roman" pitchFamily="18" charset="0"/>
                        </a:rPr>
                        <a:t>Дата</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smtClean="0">
                          <a:effectLst/>
                          <a:latin typeface="Times New Roman" pitchFamily="18" charset="0"/>
                          <a:cs typeface="Times New Roman" pitchFamily="18" charset="0"/>
                        </a:rPr>
                        <a:t>Праздники </a:t>
                      </a:r>
                      <a:r>
                        <a:rPr lang="ru-RU" sz="1000">
                          <a:effectLst/>
                          <a:latin typeface="Times New Roman" pitchFamily="18" charset="0"/>
                          <a:cs typeface="Times New Roman" pitchFamily="18" charset="0"/>
                        </a:rPr>
                        <a:t>и тематические дни</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00"/>
                  </a:ext>
                </a:extLst>
              </a:tr>
              <a:tr h="193559">
                <a:tc gridSpan="3">
                  <a:txBody>
                    <a:bodyPr/>
                    <a:lstStyle/>
                    <a:p>
                      <a:pPr algn="ctr">
                        <a:lnSpc>
                          <a:spcPct val="115000"/>
                        </a:lnSpc>
                        <a:spcAft>
                          <a:spcPct val="0"/>
                        </a:spcAft>
                      </a:pPr>
                      <a:r>
                        <a:rPr lang="ru-RU" sz="1000">
                          <a:effectLst/>
                          <a:latin typeface="Times New Roman" pitchFamily="18" charset="0"/>
                          <a:cs typeface="Times New Roman" pitchFamily="18" charset="0"/>
                        </a:rPr>
                        <a:t>Март</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1"/>
                  </a:ext>
                </a:extLst>
              </a:tr>
              <a:tr h="193559">
                <a:tc>
                  <a:txBody>
                    <a:bodyPr/>
                    <a:lstStyle/>
                    <a:p>
                      <a:pPr algn="ctr">
                        <a:lnSpc>
                          <a:spcPct val="115000"/>
                        </a:lnSpc>
                        <a:spcAft>
                          <a:spcPct val="0"/>
                        </a:spcAft>
                      </a:pPr>
                      <a:r>
                        <a:rPr lang="ru-RU" sz="1000" dirty="0">
                          <a:effectLst/>
                          <a:latin typeface="Times New Roman" pitchFamily="18" charset="0"/>
                          <a:cs typeface="Times New Roman" pitchFamily="18" charset="0"/>
                        </a:rPr>
                        <a:t>1</a:t>
                      </a:r>
                      <a:r>
                        <a:rPr lang="ru-RU" sz="1000" dirty="0" smtClean="0">
                          <a:effectLst/>
                          <a:latin typeface="Times New Roman" pitchFamily="18" charset="0"/>
                          <a:cs typeface="Times New Roman" pitchFamily="18" charset="0"/>
                        </a:rPr>
                        <a:t>.</a:t>
                      </a:r>
                    </a:p>
                    <a:p>
                      <a:pPr algn="ctr">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2.</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dirty="0">
                          <a:effectLst/>
                          <a:latin typeface="Times New Roman" pitchFamily="18" charset="0"/>
                          <a:cs typeface="Times New Roman" pitchFamily="18" charset="0"/>
                        </a:rPr>
                        <a:t>8 марта</a:t>
                      </a:r>
                      <a:r>
                        <a:rPr lang="ru-RU" sz="1000" dirty="0" smtClean="0">
                          <a:effectLst/>
                          <a:latin typeface="Times New Roman" pitchFamily="18" charset="0"/>
                          <a:cs typeface="Times New Roman" pitchFamily="18" charset="0"/>
                        </a:rPr>
                        <a:t>:</a:t>
                      </a:r>
                    </a:p>
                    <a:p>
                      <a:pPr algn="ctr">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18 марта:</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Международный женский день</a:t>
                      </a:r>
                      <a:r>
                        <a:rPr lang="ru-RU" sz="1000" dirty="0" smtClean="0">
                          <a:effectLst/>
                          <a:latin typeface="Times New Roman" pitchFamily="18" charset="0"/>
                          <a:cs typeface="Times New Roman" pitchFamily="18" charset="0"/>
                        </a:rPr>
                        <a:t>;</a:t>
                      </a:r>
                    </a:p>
                    <a:p>
                      <a:pPr algn="just">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День воссоединения Крыма с Россией;</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02"/>
                  </a:ext>
                </a:extLst>
              </a:tr>
              <a:tr h="193559">
                <a:tc>
                  <a:txBody>
                    <a:bodyPr/>
                    <a:lstStyle/>
                    <a:p>
                      <a:pPr algn="ctr">
                        <a:lnSpc>
                          <a:spcPct val="115000"/>
                        </a:lnSpc>
                        <a:spcAft>
                          <a:spcPct val="0"/>
                        </a:spcAft>
                      </a:pPr>
                      <a:r>
                        <a:rPr lang="ru-RU" sz="1000" dirty="0">
                          <a:effectLst/>
                          <a:latin typeface="Times New Roman" pitchFamily="18" charset="0"/>
                          <a:cs typeface="Times New Roman" pitchFamily="18" charset="0"/>
                        </a:rPr>
                        <a:t>3</a:t>
                      </a:r>
                      <a:r>
                        <a:rPr lang="ru-RU" sz="1000" dirty="0" smtClean="0">
                          <a:effectLst/>
                          <a:latin typeface="Times New Roman" pitchFamily="18" charset="0"/>
                          <a:cs typeface="Times New Roman" pitchFamily="18" charset="0"/>
                        </a:rPr>
                        <a:t>.</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27 марта:</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a:effectLst/>
                          <a:latin typeface="Times New Roman" pitchFamily="18" charset="0"/>
                          <a:cs typeface="Times New Roman" pitchFamily="18" charset="0"/>
                        </a:rPr>
                        <a:t>Всемирный день театра.</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03"/>
                  </a:ext>
                </a:extLst>
              </a:tr>
              <a:tr h="193559">
                <a:tc gridSpan="3">
                  <a:txBody>
                    <a:bodyPr/>
                    <a:lstStyle/>
                    <a:p>
                      <a:pPr algn="ctr">
                        <a:lnSpc>
                          <a:spcPct val="115000"/>
                        </a:lnSpc>
                        <a:spcAft>
                          <a:spcPct val="0"/>
                        </a:spcAft>
                      </a:pPr>
                      <a:r>
                        <a:rPr lang="ru-RU" sz="1000">
                          <a:effectLst/>
                          <a:latin typeface="Times New Roman" pitchFamily="18" charset="0"/>
                          <a:cs typeface="Times New Roman" pitchFamily="18" charset="0"/>
                        </a:rPr>
                        <a:t>Апрель</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4"/>
                  </a:ext>
                </a:extLst>
              </a:tr>
              <a:tr h="193559">
                <a:tc>
                  <a:txBody>
                    <a:bodyPr/>
                    <a:lstStyle/>
                    <a:p>
                      <a:pPr algn="ctr">
                        <a:lnSpc>
                          <a:spcPct val="115000"/>
                        </a:lnSpc>
                        <a:spcAft>
                          <a:spcPct val="0"/>
                        </a:spcAft>
                      </a:pPr>
                      <a:r>
                        <a:rPr lang="ru-RU" sz="1000">
                          <a:effectLst/>
                          <a:latin typeface="Times New Roman" pitchFamily="18" charset="0"/>
                          <a:cs typeface="Times New Roman" pitchFamily="18" charset="0"/>
                        </a:rPr>
                        <a:t>1.</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12 апреля</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a:effectLst/>
                          <a:latin typeface="Times New Roman" pitchFamily="18" charset="0"/>
                          <a:cs typeface="Times New Roman" pitchFamily="18" charset="0"/>
                        </a:rPr>
                        <a:t>День космонавтики;</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05"/>
                  </a:ext>
                </a:extLst>
              </a:tr>
              <a:tr h="193559">
                <a:tc>
                  <a:txBody>
                    <a:bodyPr/>
                    <a:lstStyle/>
                    <a:p>
                      <a:pPr algn="ctr">
                        <a:lnSpc>
                          <a:spcPct val="115000"/>
                        </a:lnSpc>
                        <a:spcAft>
                          <a:spcPct val="0"/>
                        </a:spcAft>
                      </a:pPr>
                      <a:r>
                        <a:rPr lang="ru-RU" sz="1000">
                          <a:effectLst/>
                          <a:latin typeface="Times New Roman" pitchFamily="18" charset="0"/>
                          <a:cs typeface="Times New Roman" pitchFamily="18" charset="0"/>
                        </a:rPr>
                        <a:t>2.</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22 апреля</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u="none" strike="noStrike" spc="0">
                          <a:effectLst/>
                          <a:latin typeface="Times New Roman" pitchFamily="18" charset="0"/>
                          <a:cs typeface="Times New Roman" pitchFamily="18" charset="0"/>
                        </a:rPr>
                        <a:t>Международный день Земли.</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06"/>
                  </a:ext>
                </a:extLst>
              </a:tr>
              <a:tr h="193559">
                <a:tc gridSpan="3">
                  <a:txBody>
                    <a:bodyPr/>
                    <a:lstStyle/>
                    <a:p>
                      <a:pPr algn="ctr">
                        <a:lnSpc>
                          <a:spcPct val="115000"/>
                        </a:lnSpc>
                        <a:spcAft>
                          <a:spcPct val="0"/>
                        </a:spcAft>
                      </a:pPr>
                      <a:r>
                        <a:rPr lang="ru-RU" sz="1000">
                          <a:effectLst/>
                          <a:latin typeface="Times New Roman" pitchFamily="18" charset="0"/>
                          <a:cs typeface="Times New Roman" pitchFamily="18" charset="0"/>
                        </a:rPr>
                        <a:t>Май</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7"/>
                  </a:ext>
                </a:extLst>
              </a:tr>
              <a:tr h="193559">
                <a:tc>
                  <a:txBody>
                    <a:bodyPr/>
                    <a:lstStyle/>
                    <a:p>
                      <a:pPr algn="ctr">
                        <a:lnSpc>
                          <a:spcPct val="115000"/>
                        </a:lnSpc>
                        <a:spcAft>
                          <a:spcPct val="0"/>
                        </a:spcAft>
                      </a:pPr>
                      <a:r>
                        <a:rPr lang="ru-RU" sz="1000">
                          <a:effectLst/>
                          <a:latin typeface="Times New Roman" pitchFamily="18" charset="0"/>
                          <a:cs typeface="Times New Roman" pitchFamily="18" charset="0"/>
                        </a:rPr>
                        <a:t>1.</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1 мая:</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a:effectLst/>
                          <a:latin typeface="Times New Roman" pitchFamily="18" charset="0"/>
                          <a:cs typeface="Times New Roman" pitchFamily="18" charset="0"/>
                        </a:rPr>
                        <a:t>Праздник Весны и Труда;</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08"/>
                  </a:ext>
                </a:extLst>
              </a:tr>
              <a:tr h="193559">
                <a:tc>
                  <a:txBody>
                    <a:bodyPr/>
                    <a:lstStyle/>
                    <a:p>
                      <a:pPr algn="ctr">
                        <a:lnSpc>
                          <a:spcPct val="115000"/>
                        </a:lnSpc>
                        <a:spcAft>
                          <a:spcPct val="0"/>
                        </a:spcAft>
                      </a:pPr>
                      <a:r>
                        <a:rPr lang="ru-RU" sz="1000" dirty="0">
                          <a:effectLst/>
                          <a:latin typeface="Times New Roman" pitchFamily="18" charset="0"/>
                          <a:cs typeface="Times New Roman" pitchFamily="18" charset="0"/>
                        </a:rPr>
                        <a:t>2</a:t>
                      </a:r>
                      <a:r>
                        <a:rPr lang="ru-RU" sz="1000" dirty="0" smtClean="0">
                          <a:effectLst/>
                          <a:latin typeface="Times New Roman" pitchFamily="18" charset="0"/>
                          <a:cs typeface="Times New Roman" pitchFamily="18" charset="0"/>
                        </a:rPr>
                        <a:t>.</a:t>
                      </a:r>
                    </a:p>
                  </a:txBody>
                  <a:tcPr marL="19320" marR="19320" marT="0" marB="0"/>
                </a:tc>
                <a:tc>
                  <a:txBody>
                    <a:bodyPr/>
                    <a:lstStyle/>
                    <a:p>
                      <a:pPr algn="ctr">
                        <a:lnSpc>
                          <a:spcPct val="115000"/>
                        </a:lnSpc>
                        <a:spcAft>
                          <a:spcPct val="0"/>
                        </a:spcAft>
                      </a:pPr>
                      <a:r>
                        <a:rPr lang="ru-RU" sz="1000" dirty="0">
                          <a:effectLst/>
                          <a:latin typeface="Times New Roman" pitchFamily="18" charset="0"/>
                          <a:cs typeface="Times New Roman" pitchFamily="18" charset="0"/>
                        </a:rPr>
                        <a:t>9 мая: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a:effectLst/>
                          <a:latin typeface="Times New Roman" pitchFamily="18" charset="0"/>
                          <a:cs typeface="Times New Roman" pitchFamily="18" charset="0"/>
                        </a:rPr>
                        <a:t>День Победы</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09"/>
                  </a:ext>
                </a:extLst>
              </a:tr>
              <a:tr h="208232">
                <a:tc>
                  <a:txBody>
                    <a:bodyPr/>
                    <a:lstStyle/>
                    <a:p>
                      <a:pPr algn="ctr">
                        <a:lnSpc>
                          <a:spcPct val="115000"/>
                        </a:lnSpc>
                        <a:spcAft>
                          <a:spcPct val="0"/>
                        </a:spcAft>
                      </a:pPr>
                      <a:r>
                        <a:rPr lang="ru-RU" sz="1000" dirty="0">
                          <a:effectLst/>
                          <a:latin typeface="Times New Roman" pitchFamily="18" charset="0"/>
                          <a:cs typeface="Times New Roman" pitchFamily="18" charset="0"/>
                        </a:rPr>
                        <a:t>3</a:t>
                      </a:r>
                      <a:r>
                        <a:rPr lang="ru-RU" sz="1000" dirty="0" smtClean="0">
                          <a:effectLst/>
                          <a:latin typeface="Times New Roman" pitchFamily="18" charset="0"/>
                          <a:cs typeface="Times New Roman" pitchFamily="18" charset="0"/>
                        </a:rPr>
                        <a:t>.</a:t>
                      </a:r>
                    </a:p>
                    <a:p>
                      <a:pPr algn="ctr">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4.</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dirty="0">
                          <a:effectLst/>
                          <a:latin typeface="Times New Roman" pitchFamily="18" charset="0"/>
                          <a:cs typeface="Times New Roman" pitchFamily="18" charset="0"/>
                        </a:rPr>
                        <a:t>19 мая</a:t>
                      </a:r>
                      <a:r>
                        <a:rPr lang="ru-RU" sz="1000" dirty="0" smtClean="0">
                          <a:effectLst/>
                          <a:latin typeface="Times New Roman" pitchFamily="18" charset="0"/>
                          <a:cs typeface="Times New Roman" pitchFamily="18" charset="0"/>
                        </a:rPr>
                        <a:t>:</a:t>
                      </a:r>
                    </a:p>
                    <a:p>
                      <a:pPr algn="ctr">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24 мая: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Конкурс плакатов выполненных руками детей (в рамках дня детских общественных организаций России</a:t>
                      </a:r>
                      <a:r>
                        <a:rPr lang="ru-RU" sz="1000" dirty="0" smtClean="0">
                          <a:effectLst/>
                          <a:latin typeface="Times New Roman" pitchFamily="18" charset="0"/>
                          <a:cs typeface="Times New Roman" pitchFamily="18" charset="0"/>
                        </a:rPr>
                        <a:t>)</a:t>
                      </a:r>
                    </a:p>
                    <a:p>
                      <a:pPr algn="just">
                        <a:lnSpc>
                          <a:spcPct val="115000"/>
                        </a:lnSpc>
                        <a:spcAft>
                          <a:spcPct val="0"/>
                        </a:spcAft>
                      </a:pPr>
                      <a:r>
                        <a:rPr lang="ru-RU" sz="1000" dirty="0" smtClean="0">
                          <a:effectLst/>
                          <a:latin typeface="Times New Roman" pitchFamily="18" charset="0"/>
                          <a:ea typeface="Calibri" panose="020F0502020204030204" pitchFamily="34" charset="0"/>
                          <a:cs typeface="Times New Roman" pitchFamily="18" charset="0"/>
                        </a:rPr>
                        <a:t>День славянской письменности и культуры.</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10"/>
                  </a:ext>
                </a:extLst>
              </a:tr>
              <a:tr h="193559">
                <a:tc gridSpan="3">
                  <a:txBody>
                    <a:bodyPr/>
                    <a:lstStyle/>
                    <a:p>
                      <a:pPr algn="ctr">
                        <a:lnSpc>
                          <a:spcPct val="115000"/>
                        </a:lnSpc>
                        <a:spcAft>
                          <a:spcPct val="0"/>
                        </a:spcAft>
                      </a:pPr>
                      <a:r>
                        <a:rPr lang="ru-RU" sz="1000">
                          <a:effectLst/>
                          <a:latin typeface="Times New Roman" pitchFamily="18" charset="0"/>
                          <a:cs typeface="Times New Roman" pitchFamily="18" charset="0"/>
                        </a:rPr>
                        <a:t>Июнь</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11"/>
                  </a:ext>
                </a:extLst>
              </a:tr>
              <a:tr h="193559">
                <a:tc>
                  <a:txBody>
                    <a:bodyPr/>
                    <a:lstStyle/>
                    <a:p>
                      <a:pPr algn="ctr">
                        <a:lnSpc>
                          <a:spcPct val="115000"/>
                        </a:lnSpc>
                        <a:spcAft>
                          <a:spcPct val="0"/>
                        </a:spcAft>
                      </a:pPr>
                      <a:r>
                        <a:rPr lang="ru-RU" sz="1000" dirty="0">
                          <a:effectLst/>
                          <a:latin typeface="Times New Roman" pitchFamily="18" charset="0"/>
                          <a:cs typeface="Times New Roman" pitchFamily="18" charset="0"/>
                        </a:rPr>
                        <a:t>1.</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1 июня:</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День защиты детей;</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12"/>
                  </a:ext>
                </a:extLst>
              </a:tr>
              <a:tr h="193559">
                <a:tc>
                  <a:txBody>
                    <a:bodyPr/>
                    <a:lstStyle/>
                    <a:p>
                      <a:pPr algn="ctr">
                        <a:lnSpc>
                          <a:spcPct val="115000"/>
                        </a:lnSpc>
                        <a:spcAft>
                          <a:spcPct val="0"/>
                        </a:spcAft>
                      </a:pPr>
                      <a:r>
                        <a:rPr lang="ru-RU" sz="1000">
                          <a:effectLst/>
                          <a:latin typeface="Times New Roman" pitchFamily="18" charset="0"/>
                          <a:cs typeface="Times New Roman" pitchFamily="18" charset="0"/>
                        </a:rPr>
                        <a:t>2.</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dirty="0">
                          <a:effectLst/>
                          <a:latin typeface="Times New Roman" pitchFamily="18" charset="0"/>
                          <a:cs typeface="Times New Roman" pitchFamily="18" charset="0"/>
                        </a:rPr>
                        <a:t>6 июня:</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dirty="0">
                          <a:effectLst/>
                          <a:latin typeface="Times New Roman" pitchFamily="18" charset="0"/>
                          <a:cs typeface="Times New Roman" pitchFamily="18" charset="0"/>
                        </a:rPr>
                        <a:t>День русского языка;</a:t>
                      </a:r>
                      <a:endParaRPr lang="ru-RU" sz="1000" dirty="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13"/>
                  </a:ext>
                </a:extLst>
              </a:tr>
              <a:tr h="193559">
                <a:tc>
                  <a:txBody>
                    <a:bodyPr/>
                    <a:lstStyle/>
                    <a:p>
                      <a:pPr algn="ctr">
                        <a:lnSpc>
                          <a:spcPct val="115000"/>
                        </a:lnSpc>
                        <a:spcAft>
                          <a:spcPct val="0"/>
                        </a:spcAft>
                      </a:pPr>
                      <a:r>
                        <a:rPr lang="ru-RU" sz="1000">
                          <a:effectLst/>
                          <a:latin typeface="Times New Roman" pitchFamily="18" charset="0"/>
                          <a:cs typeface="Times New Roman" pitchFamily="18" charset="0"/>
                        </a:rPr>
                        <a:t>3.</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12 июня:</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a:effectLst/>
                          <a:latin typeface="Times New Roman" pitchFamily="18" charset="0"/>
                          <a:cs typeface="Times New Roman" pitchFamily="18" charset="0"/>
                        </a:rPr>
                        <a:t>День России;</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14"/>
                  </a:ext>
                </a:extLst>
              </a:tr>
              <a:tr h="193559">
                <a:tc>
                  <a:txBody>
                    <a:bodyPr/>
                    <a:lstStyle/>
                    <a:p>
                      <a:pPr algn="ctr">
                        <a:lnSpc>
                          <a:spcPct val="115000"/>
                        </a:lnSpc>
                        <a:spcAft>
                          <a:spcPct val="0"/>
                        </a:spcAft>
                      </a:pPr>
                      <a:r>
                        <a:rPr lang="ru-RU" sz="1000">
                          <a:effectLst/>
                          <a:latin typeface="Times New Roman" pitchFamily="18" charset="0"/>
                          <a:cs typeface="Times New Roman" pitchFamily="18" charset="0"/>
                        </a:rPr>
                        <a:t>4.</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22 июня:</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a:effectLst/>
                          <a:latin typeface="Times New Roman" pitchFamily="18" charset="0"/>
                          <a:cs typeface="Times New Roman" pitchFamily="18" charset="0"/>
                        </a:rPr>
                        <a:t>День памяти и скорби.</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15"/>
                  </a:ext>
                </a:extLst>
              </a:tr>
              <a:tr h="193559">
                <a:tc gridSpan="3">
                  <a:txBody>
                    <a:bodyPr/>
                    <a:lstStyle/>
                    <a:p>
                      <a:pPr algn="ctr">
                        <a:lnSpc>
                          <a:spcPct val="115000"/>
                        </a:lnSpc>
                        <a:spcAft>
                          <a:spcPct val="0"/>
                        </a:spcAft>
                      </a:pPr>
                      <a:r>
                        <a:rPr lang="ru-RU" sz="1000">
                          <a:effectLst/>
                          <a:latin typeface="Times New Roman" pitchFamily="18" charset="0"/>
                          <a:cs typeface="Times New Roman" pitchFamily="18" charset="0"/>
                        </a:rPr>
                        <a:t>Июль</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16"/>
                  </a:ext>
                </a:extLst>
              </a:tr>
              <a:tr h="193559">
                <a:tc>
                  <a:txBody>
                    <a:bodyPr/>
                    <a:lstStyle/>
                    <a:p>
                      <a:pPr algn="ctr">
                        <a:lnSpc>
                          <a:spcPct val="115000"/>
                        </a:lnSpc>
                        <a:spcAft>
                          <a:spcPct val="0"/>
                        </a:spcAft>
                      </a:pPr>
                      <a:r>
                        <a:rPr lang="ru-RU" sz="1000">
                          <a:effectLst/>
                          <a:latin typeface="Times New Roman" pitchFamily="18" charset="0"/>
                          <a:cs typeface="Times New Roman" pitchFamily="18" charset="0"/>
                        </a:rPr>
                        <a:t>1.</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8 июля:</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a:effectLst/>
                          <a:latin typeface="Times New Roman" pitchFamily="18" charset="0"/>
                          <a:cs typeface="Times New Roman" pitchFamily="18" charset="0"/>
                        </a:rPr>
                        <a:t>День семьи, любви и верности.</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17"/>
                  </a:ext>
                </a:extLst>
              </a:tr>
              <a:tr h="193559">
                <a:tc gridSpan="3">
                  <a:txBody>
                    <a:bodyPr/>
                    <a:lstStyle/>
                    <a:p>
                      <a:pPr algn="ctr">
                        <a:lnSpc>
                          <a:spcPct val="115000"/>
                        </a:lnSpc>
                        <a:spcAft>
                          <a:spcPct val="0"/>
                        </a:spcAft>
                      </a:pPr>
                      <a:r>
                        <a:rPr lang="ru-RU" sz="1000">
                          <a:effectLst/>
                          <a:latin typeface="Times New Roman" pitchFamily="18" charset="0"/>
                          <a:cs typeface="Times New Roman" pitchFamily="18" charset="0"/>
                        </a:rPr>
                        <a:t>Август</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18"/>
                  </a:ext>
                </a:extLst>
              </a:tr>
              <a:tr h="197780">
                <a:tc>
                  <a:txBody>
                    <a:bodyPr/>
                    <a:lstStyle/>
                    <a:p>
                      <a:pPr algn="ctr">
                        <a:lnSpc>
                          <a:spcPct val="115000"/>
                        </a:lnSpc>
                        <a:spcAft>
                          <a:spcPct val="0"/>
                        </a:spcAft>
                      </a:pPr>
                      <a:r>
                        <a:rPr lang="ru-RU" sz="1000">
                          <a:effectLst/>
                          <a:latin typeface="Times New Roman" pitchFamily="18" charset="0"/>
                          <a:cs typeface="Times New Roman" pitchFamily="18" charset="0"/>
                        </a:rPr>
                        <a:t>1.</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12 августа:</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a:effectLst/>
                          <a:latin typeface="Times New Roman" pitchFamily="18" charset="0"/>
                          <a:cs typeface="Times New Roman" pitchFamily="18" charset="0"/>
                        </a:rPr>
                        <a:t>День физкультурника;</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19"/>
                  </a:ext>
                </a:extLst>
              </a:tr>
              <a:tr h="193559">
                <a:tc>
                  <a:txBody>
                    <a:bodyPr/>
                    <a:lstStyle/>
                    <a:p>
                      <a:pPr algn="ctr">
                        <a:lnSpc>
                          <a:spcPct val="115000"/>
                        </a:lnSpc>
                        <a:spcAft>
                          <a:spcPct val="0"/>
                        </a:spcAft>
                      </a:pPr>
                      <a:r>
                        <a:rPr lang="ru-RU" sz="1000">
                          <a:effectLst/>
                          <a:latin typeface="Times New Roman" pitchFamily="18" charset="0"/>
                          <a:cs typeface="Times New Roman" pitchFamily="18" charset="0"/>
                        </a:rPr>
                        <a:t>2.</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22 августа:</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a:effectLst/>
                          <a:latin typeface="Times New Roman" pitchFamily="18" charset="0"/>
                          <a:cs typeface="Times New Roman" pitchFamily="18" charset="0"/>
                        </a:rPr>
                        <a:t>День Государственного флага Российской Федерации;</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20"/>
                  </a:ext>
                </a:extLst>
              </a:tr>
              <a:tr h="225776">
                <a:tc>
                  <a:txBody>
                    <a:bodyPr/>
                    <a:lstStyle/>
                    <a:p>
                      <a:pPr algn="ctr">
                        <a:lnSpc>
                          <a:spcPct val="115000"/>
                        </a:lnSpc>
                        <a:spcAft>
                          <a:spcPct val="0"/>
                        </a:spcAft>
                      </a:pPr>
                      <a:r>
                        <a:rPr lang="ru-RU" sz="1000">
                          <a:effectLst/>
                          <a:latin typeface="Times New Roman" pitchFamily="18" charset="0"/>
                          <a:cs typeface="Times New Roman" pitchFamily="18" charset="0"/>
                        </a:rPr>
                        <a:t>3.</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ctr">
                        <a:lnSpc>
                          <a:spcPct val="115000"/>
                        </a:lnSpc>
                        <a:spcAft>
                          <a:spcPct val="0"/>
                        </a:spcAft>
                      </a:pPr>
                      <a:r>
                        <a:rPr lang="ru-RU" sz="1000">
                          <a:effectLst/>
                          <a:latin typeface="Times New Roman" pitchFamily="18" charset="0"/>
                          <a:cs typeface="Times New Roman" pitchFamily="18" charset="0"/>
                        </a:rPr>
                        <a:t>27 августа:</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a:txBody>
                    <a:bodyPr/>
                    <a:lstStyle/>
                    <a:p>
                      <a:pPr algn="just">
                        <a:lnSpc>
                          <a:spcPct val="115000"/>
                        </a:lnSpc>
                        <a:spcAft>
                          <a:spcPct val="0"/>
                        </a:spcAft>
                      </a:pPr>
                      <a:r>
                        <a:rPr lang="ru-RU" sz="1000">
                          <a:effectLst/>
                          <a:latin typeface="Times New Roman" pitchFamily="18" charset="0"/>
                          <a:cs typeface="Times New Roman" pitchFamily="18" charset="0"/>
                        </a:rPr>
                        <a:t>День российского кино.</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extLst>
                  <a:ext uri="{0D108BD9-81ED-4DB2-BD59-A6C34878D82A}">
                    <a16:rowId xmlns="" xmlns:a16="http://schemas.microsoft.com/office/drawing/2014/main" val="10021"/>
                  </a:ext>
                </a:extLst>
              </a:tr>
              <a:tr h="1093948">
                <a:tc>
                  <a:txBody>
                    <a:bodyPr/>
                    <a:lstStyle/>
                    <a:p>
                      <a:pPr algn="ctr">
                        <a:lnSpc>
                          <a:spcPct val="115000"/>
                        </a:lnSpc>
                        <a:spcAft>
                          <a:spcPct val="0"/>
                        </a:spcAft>
                      </a:pPr>
                      <a:r>
                        <a:rPr lang="ru-RU" sz="1000">
                          <a:effectLst/>
                          <a:latin typeface="Times New Roman" pitchFamily="18" charset="0"/>
                          <a:cs typeface="Times New Roman" pitchFamily="18" charset="0"/>
                        </a:rPr>
                        <a:t> </a:t>
                      </a:r>
                      <a:endParaRPr lang="ru-RU" sz="1000">
                        <a:effectLst/>
                        <a:latin typeface="Times New Roman" pitchFamily="18" charset="0"/>
                        <a:ea typeface="Calibri" panose="020F0502020204030204" pitchFamily="34" charset="0"/>
                        <a:cs typeface="Times New Roman" pitchFamily="18" charset="0"/>
                      </a:endParaRPr>
                    </a:p>
                  </a:txBody>
                  <a:tcPr marL="19320" marR="19320" marT="0" marB="0"/>
                </a:tc>
                <a:tc gridSpan="2">
                  <a:txBody>
                    <a:bodyPr/>
                    <a:lstStyle/>
                    <a:p>
                      <a:pPr marL="342900" lvl="0" indent="-342900" algn="just">
                        <a:lnSpc>
                          <a:spcPct val="115000"/>
                        </a:lnSpc>
                        <a:spcAft>
                          <a:spcPct val="0"/>
                        </a:spcAft>
                        <a:buFont typeface="Symbol" panose="05050102010706020507" pitchFamily="18" charset="2"/>
                        <a:buChar char=""/>
                      </a:pPr>
                      <a:r>
                        <a:rPr lang="ru-RU" sz="1000" dirty="0">
                          <a:effectLst/>
                          <a:latin typeface="Times New Roman" pitchFamily="18" charset="0"/>
                          <a:cs typeface="Times New Roman" pitchFamily="18" charset="0"/>
                        </a:rPr>
                        <a:t>общие дела - совместные акции, конкурсы; </a:t>
                      </a:r>
                      <a:r>
                        <a:rPr lang="ru-RU" sz="1000" dirty="0" smtClean="0">
                          <a:effectLst/>
                          <a:latin typeface="Times New Roman" pitchFamily="18" charset="0"/>
                          <a:cs typeface="Times New Roman" pitchFamily="18" charset="0"/>
                        </a:rPr>
                        <a:t>досуги;</a:t>
                      </a:r>
                      <a:r>
                        <a:rPr lang="ru-RU" sz="1000" baseline="0" dirty="0" smtClean="0">
                          <a:effectLst/>
                          <a:latin typeface="Times New Roman" pitchFamily="18" charset="0"/>
                          <a:cs typeface="Times New Roman" pitchFamily="18" charset="0"/>
                        </a:rPr>
                        <a:t> </a:t>
                      </a:r>
                      <a:r>
                        <a:rPr lang="ru-RU" sz="1000" dirty="0" smtClean="0">
                          <a:effectLst/>
                          <a:latin typeface="Times New Roman" pitchFamily="18" charset="0"/>
                          <a:cs typeface="Times New Roman" pitchFamily="18" charset="0"/>
                        </a:rPr>
                        <a:t>ритмы </a:t>
                      </a:r>
                      <a:r>
                        <a:rPr lang="ru-RU" sz="1000" dirty="0">
                          <a:effectLst/>
                          <a:latin typeface="Times New Roman" pitchFamily="18" charset="0"/>
                          <a:cs typeface="Times New Roman" pitchFamily="18" charset="0"/>
                        </a:rPr>
                        <a:t>жизни (утренний и вечерний круг, прогулка);</a:t>
                      </a:r>
                    </a:p>
                    <a:p>
                      <a:pPr marL="342900" lvl="0" indent="-342900" algn="just">
                        <a:lnSpc>
                          <a:spcPct val="115000"/>
                        </a:lnSpc>
                        <a:spcAft>
                          <a:spcPct val="0"/>
                        </a:spcAft>
                        <a:buFont typeface="Symbol" panose="05050102010706020507" pitchFamily="18" charset="2"/>
                        <a:buChar char=""/>
                      </a:pPr>
                      <a:r>
                        <a:rPr lang="ru-RU" sz="1000" dirty="0">
                          <a:effectLst/>
                          <a:latin typeface="Times New Roman" pitchFamily="18" charset="0"/>
                          <a:cs typeface="Times New Roman" pitchFamily="18" charset="0"/>
                        </a:rPr>
                        <a:t>режимные моменты (прием пищи, подготовка ко сну и прочее</a:t>
                      </a:r>
                      <a:r>
                        <a:rPr lang="ru-RU" sz="1000" dirty="0" smtClean="0">
                          <a:effectLst/>
                          <a:latin typeface="Times New Roman" pitchFamily="18" charset="0"/>
                          <a:cs typeface="Times New Roman" pitchFamily="18" charset="0"/>
                        </a:rPr>
                        <a:t>);</a:t>
                      </a:r>
                      <a:r>
                        <a:rPr lang="ru-RU" sz="1000" baseline="0" dirty="0" smtClean="0">
                          <a:effectLst/>
                          <a:latin typeface="Times New Roman" pitchFamily="18" charset="0"/>
                          <a:cs typeface="Times New Roman" pitchFamily="18" charset="0"/>
                        </a:rPr>
                        <a:t> </a:t>
                      </a:r>
                      <a:r>
                        <a:rPr lang="ru-RU" sz="1000" dirty="0" smtClean="0">
                          <a:effectLst/>
                          <a:latin typeface="Times New Roman" pitchFamily="18" charset="0"/>
                          <a:cs typeface="Times New Roman" pitchFamily="18" charset="0"/>
                        </a:rPr>
                        <a:t>свободная </a:t>
                      </a:r>
                      <a:r>
                        <a:rPr lang="ru-RU" sz="1000" dirty="0">
                          <a:effectLst/>
                          <a:latin typeface="Times New Roman" pitchFamily="18" charset="0"/>
                          <a:cs typeface="Times New Roman" pitchFamily="18" charset="0"/>
                        </a:rPr>
                        <a:t>игра</a:t>
                      </a:r>
                      <a:r>
                        <a:rPr lang="ru-RU" sz="1000" dirty="0" smtClean="0">
                          <a:effectLst/>
                          <a:latin typeface="Times New Roman" pitchFamily="18" charset="0"/>
                          <a:cs typeface="Times New Roman" pitchFamily="18" charset="0"/>
                        </a:rPr>
                        <a:t>; свободная </a:t>
                      </a:r>
                      <a:r>
                        <a:rPr lang="ru-RU" sz="1000" dirty="0">
                          <a:effectLst/>
                          <a:latin typeface="Times New Roman" pitchFamily="18" charset="0"/>
                          <a:cs typeface="Times New Roman" pitchFamily="18" charset="0"/>
                        </a:rPr>
                        <a:t>деятельность детей.</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320" marR="19320" marT="0" marB="0"/>
                </a:tc>
                <a:tc hMerge="1">
                  <a:txBody>
                    <a:bodyPr/>
                    <a:lstStyle/>
                    <a:p>
                      <a:endParaRPr lang="ru-RU"/>
                    </a:p>
                  </a:txBody>
                  <a:tcPr/>
                </a:tc>
                <a:extLst>
                  <a:ext uri="{0D108BD9-81ED-4DB2-BD59-A6C34878D82A}">
                    <a16:rowId xmlns="" xmlns:a16="http://schemas.microsoft.com/office/drawing/2014/main" val="10022"/>
                  </a:ext>
                </a:extLst>
              </a:tr>
            </a:tbl>
          </a:graphicData>
        </a:graphic>
      </p:graphicFrame>
      <p:sp>
        <p:nvSpPr>
          <p:cNvPr id="5" name="TextBox 4"/>
          <p:cNvSpPr txBox="1"/>
          <p:nvPr/>
        </p:nvSpPr>
        <p:spPr>
          <a:xfrm>
            <a:off x="1600200" y="0"/>
            <a:ext cx="10502900" cy="400110"/>
          </a:xfrm>
          <a:prstGeom prst="rect">
            <a:avLst/>
          </a:prstGeom>
          <a:noFill/>
        </p:spPr>
        <p:txBody>
          <a:bodyPr wrap="square" rtlCol="0">
            <a:spAutoFit/>
          </a:bodyPr>
          <a:lstStyle/>
          <a:p>
            <a:r>
              <a:rPr lang="ru-RU" sz="2000" b="1" dirty="0" smtClean="0">
                <a:latin typeface="Times New Roman" pitchFamily="18" charset="0"/>
                <a:cs typeface="Times New Roman" pitchFamily="18" charset="0"/>
              </a:rPr>
              <a:t>КАЛЕНДАРНЫЙ ПЛАН ВОСПИТАТЕЛЬНОЙ РАБОТЫ В СРЕДНЕЙ ГРУППЕ</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413698084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683606" y="-392129"/>
            <a:ext cx="8964488" cy="1143000"/>
          </a:xfrm>
        </p:spPr>
        <p:txBody>
          <a:bodyPr>
            <a:normAutofit/>
          </a:bodyPr>
          <a:lstStyle/>
          <a:p>
            <a:pPr algn="ctr"/>
            <a:r>
              <a:rPr lang="ru-RU" sz="2400" b="1">
                <a:solidFill>
                  <a:schemeClr val="tx1"/>
                </a:solidFill>
                <a:latin typeface="Times New Roman" pitchFamily="18" charset="0"/>
                <a:cs typeface="Times New Roman" pitchFamily="18" charset="0"/>
              </a:rPr>
              <a:t>МАТЕРИАЛЬНО – ТЕХНИЧЕСКОЕ ОСНАЩЕНИЕ</a:t>
            </a:r>
          </a:p>
        </p:txBody>
      </p:sp>
      <p:sp>
        <p:nvSpPr>
          <p:cNvPr id="5" name="Овал 4"/>
          <p:cNvSpPr/>
          <p:nvPr/>
        </p:nvSpPr>
        <p:spPr>
          <a:xfrm>
            <a:off x="9855484" y="6050101"/>
            <a:ext cx="654448"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21</a:t>
            </a:r>
            <a:endParaRPr lang="ru-RU"/>
          </a:p>
        </p:txBody>
      </p:sp>
      <p:sp>
        <p:nvSpPr>
          <p:cNvPr id="4" name="Прямоугольник 3"/>
          <p:cNvSpPr/>
          <p:nvPr/>
        </p:nvSpPr>
        <p:spPr>
          <a:xfrm>
            <a:off x="622300" y="548797"/>
            <a:ext cx="10782300" cy="6020879"/>
          </a:xfrm>
          <a:prstGeom prst="rect">
            <a:avLst/>
          </a:prstGeom>
        </p:spPr>
        <p:txBody>
          <a:bodyPr wrap="square">
            <a:spAutoFit/>
          </a:bodyPr>
          <a:lstStyle/>
          <a:p>
            <a:pPr indent="252095" algn="ctr">
              <a:lnSpc>
                <a:spcPct val="115000"/>
              </a:lnSpc>
              <a:spcAft>
                <a:spcPct val="0"/>
              </a:spcAft>
            </a:pPr>
            <a:r>
              <a:rPr lang="ru-RU" b="1" dirty="0">
                <a:latin typeface="Times New Roman" pitchFamily="18" charset="0"/>
                <a:ea typeface="Calibri" panose="020F0502020204030204" pitchFamily="34" charset="0"/>
                <a:cs typeface="Times New Roman" pitchFamily="18" charset="0"/>
              </a:rPr>
              <a:t>Организация предметно-пространственной среды группы – </a:t>
            </a:r>
            <a:r>
              <a:rPr lang="ru-RU" b="1" dirty="0" smtClean="0">
                <a:latin typeface="Times New Roman" pitchFamily="18" charset="0"/>
                <a:ea typeface="Calibri" panose="020F0502020204030204" pitchFamily="34" charset="0"/>
                <a:cs typeface="Times New Roman" pitchFamily="18" charset="0"/>
              </a:rPr>
              <a:t>среднего </a:t>
            </a:r>
            <a:r>
              <a:rPr lang="ru-RU" b="1" dirty="0">
                <a:latin typeface="Times New Roman" pitchFamily="18" charset="0"/>
                <a:ea typeface="Calibri" panose="020F0502020204030204" pitchFamily="34" charset="0"/>
                <a:cs typeface="Times New Roman" pitchFamily="18" charset="0"/>
              </a:rPr>
              <a:t>дошкольного </a:t>
            </a:r>
            <a:r>
              <a:rPr lang="ru-RU" b="1" dirty="0" smtClean="0">
                <a:latin typeface="Times New Roman" pitchFamily="18" charset="0"/>
                <a:ea typeface="Calibri" panose="020F0502020204030204" pitchFamily="34" charset="0"/>
                <a:cs typeface="Times New Roman" pitchFamily="18" charset="0"/>
              </a:rPr>
              <a:t>возраста</a:t>
            </a:r>
            <a:r>
              <a:rPr lang="ru-RU" b="1" dirty="0">
                <a:latin typeface="Times New Roman" pitchFamily="18" charset="0"/>
                <a:ea typeface="Calibri" panose="020F0502020204030204" pitchFamily="34" charset="0"/>
                <a:cs typeface="Times New Roman" pitchFamily="18" charset="0"/>
              </a:rPr>
              <a:t>:</a:t>
            </a: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dirty="0">
                <a:latin typeface="Times New Roman" pitchFamily="18" charset="0"/>
                <a:ea typeface="Calibri" panose="020F0502020204030204" pitchFamily="34" charset="0"/>
                <a:cs typeface="Times New Roman" pitchFamily="18" charset="0"/>
              </a:rPr>
              <a:t>	</a:t>
            </a:r>
            <a:r>
              <a:rPr lang="ru-RU" sz="1280" dirty="0">
                <a:latin typeface="Times New Roman" pitchFamily="18" charset="0"/>
                <a:ea typeface="Calibri" panose="020F0502020204030204" pitchFamily="34" charset="0"/>
                <a:cs typeface="Times New Roman" pitchFamily="18" charset="0"/>
              </a:rPr>
              <a:t>Реализация воспитательного потенциала предметно-пространственной среды может предусматривать совместную деятельность педагогов, обучающихся, других участников образовательных отношений по её созданию, поддержанию, использованию в воспитательном процессе (указываются конкретные позиции, имеющиеся в ДОО или запланированные):</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знаки и символы государства, региона, населенного пункта и ДОО;</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отражающие региональные, этнографические и другие особенности социокультурных условий, в которых находится ДОО;</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отражающие </a:t>
            </a:r>
            <a:r>
              <a:rPr lang="ru-RU" sz="1280" dirty="0" err="1">
                <a:latin typeface="Times New Roman" pitchFamily="18" charset="0"/>
                <a:ea typeface="Calibri" panose="020F0502020204030204" pitchFamily="34" charset="0"/>
                <a:cs typeface="Times New Roman" pitchFamily="18" charset="0"/>
              </a:rPr>
              <a:t>экологичность</a:t>
            </a:r>
            <a:r>
              <a:rPr lang="ru-RU" sz="1280" dirty="0">
                <a:latin typeface="Times New Roman" pitchFamily="18" charset="0"/>
                <a:ea typeface="Calibri" panose="020F0502020204030204" pitchFamily="34" charset="0"/>
                <a:cs typeface="Times New Roman" pitchFamily="18" charset="0"/>
              </a:rPr>
              <a:t>, </a:t>
            </a:r>
            <a:r>
              <a:rPr lang="ru-RU" sz="1280" dirty="0" err="1">
                <a:latin typeface="Times New Roman" pitchFamily="18" charset="0"/>
                <a:ea typeface="Calibri" panose="020F0502020204030204" pitchFamily="34" charset="0"/>
                <a:cs typeface="Times New Roman" pitchFamily="18" charset="0"/>
              </a:rPr>
              <a:t>природосообразность</a:t>
            </a:r>
            <a:r>
              <a:rPr lang="ru-RU" sz="1280" dirty="0">
                <a:latin typeface="Times New Roman" pitchFamily="18" charset="0"/>
                <a:ea typeface="Calibri" panose="020F0502020204030204" pitchFamily="34" charset="0"/>
                <a:cs typeface="Times New Roman" pitchFamily="18" charset="0"/>
              </a:rPr>
              <a:t> и безопасность;</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детям возможность общения, игры и совместной деятельности;</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отражающие ценность семьи, людей разных поколений, радость общения с семьей;</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ребёнку возможность познавательного развития, экспериментирования, освоения новых технологий, раскрывающие красоту знаний, необходимость научного познания, формирующие научную картину мира;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ребёнку возможность посильного труда, а также отражающие ценности труда в жизни человека и государства;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обеспечивающие ребёнку возможности для укрепления здоровья, раскрывающие смысл здорового образа жизни, физической культуры и спорта;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компоненты среды, предоставляющие ребёнку возможность погружения в культуру России, знакомства с особенностями традиций многонационального российского народа.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Среда </a:t>
            </a:r>
            <a:r>
              <a:rPr lang="ru-RU" sz="1280" dirty="0" smtClean="0">
                <a:latin typeface="Times New Roman" pitchFamily="18" charset="0"/>
                <a:ea typeface="Calibri" panose="020F0502020204030204" pitchFamily="34" charset="0"/>
                <a:cs typeface="Times New Roman" pitchFamily="18" charset="0"/>
              </a:rPr>
              <a:t>средней группы </a:t>
            </a:r>
            <a:r>
              <a:rPr lang="ru-RU" sz="1280" dirty="0">
                <a:latin typeface="Times New Roman" pitchFamily="18" charset="0"/>
                <a:ea typeface="Calibri" panose="020F0502020204030204" pitchFamily="34" charset="0"/>
                <a:cs typeface="Times New Roman" pitchFamily="18" charset="0"/>
              </a:rPr>
              <a:t>гармонична и эстетически привлекательна.</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При выборе материалов и игрушек для РППС ориентирована на продукцию отечественных и территориальных производителей. Игрушки, материалы и оборудование соответствуют возрастным задачам воспитания детей младшего дошкольного возраста и имеют документы, подтверждающие соответствие требованиям безопасности.</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Развитие ППС в группе - управляемый процесс, направленный на то, чтобы среда была гармоничной и эстетически привлекательной.</a:t>
            </a:r>
          </a:p>
          <a:p>
            <a:pPr marL="342900" lvl="0" indent="-342900" algn="just">
              <a:lnSpc>
                <a:spcPct val="115000"/>
              </a:lnSpc>
              <a:spcAft>
                <a:spcPct val="0"/>
              </a:spcAft>
              <a:buFont typeface="Symbol" panose="05050102010706020507" pitchFamily="18" charset="2"/>
              <a:buChar char=""/>
            </a:pPr>
            <a:r>
              <a:rPr lang="ru-RU" sz="1280" dirty="0">
                <a:latin typeface="Times New Roman" pitchFamily="18" charset="0"/>
                <a:ea typeface="Calibri" panose="020F0502020204030204" pitchFamily="34" charset="0"/>
                <a:cs typeface="Times New Roman" pitchFamily="18" charset="0"/>
              </a:rPr>
              <a:t>При выборе материалов и игрушек для РППС приоритет отводится продукции отечественных и территориальных производителей. Игрушки, материалы и оборудование соответствуют возрастным задачам воспитания детей дошкольного возраста и имеют документы, подтверждающие соответствие требованиям безопасности.</a:t>
            </a:r>
            <a:endParaRPr lang="ru-RU" sz="128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5427245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545444" y="-285636"/>
            <a:ext cx="8964488" cy="1143000"/>
          </a:xfrm>
        </p:spPr>
        <p:txBody>
          <a:bodyPr>
            <a:normAutofit/>
          </a:bodyPr>
          <a:lstStyle/>
          <a:p>
            <a:pPr algn="ctr"/>
            <a:r>
              <a:rPr lang="ru-RU" sz="2400" b="1">
                <a:solidFill>
                  <a:schemeClr val="tx1"/>
                </a:solidFill>
                <a:latin typeface="Times New Roman" pitchFamily="18" charset="0"/>
                <a:cs typeface="Times New Roman" pitchFamily="18" charset="0"/>
              </a:rPr>
              <a:t>МАТЕРИАЛЬНО – ТЕХНИЧЕСКОЕ ОСНАЩЕНИЕ</a:t>
            </a:r>
          </a:p>
        </p:txBody>
      </p:sp>
      <p:sp>
        <p:nvSpPr>
          <p:cNvPr id="5" name="Овал 4"/>
          <p:cNvSpPr/>
          <p:nvPr/>
        </p:nvSpPr>
        <p:spPr>
          <a:xfrm>
            <a:off x="9855484" y="6050101"/>
            <a:ext cx="654448"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21</a:t>
            </a:r>
            <a:endParaRPr lang="ru-RU"/>
          </a:p>
        </p:txBody>
      </p:sp>
      <p:sp>
        <p:nvSpPr>
          <p:cNvPr id="2" name="Прямоугольник 1"/>
          <p:cNvSpPr/>
          <p:nvPr/>
        </p:nvSpPr>
        <p:spPr>
          <a:xfrm>
            <a:off x="977900" y="857364"/>
            <a:ext cx="10375900" cy="5224507"/>
          </a:xfrm>
          <a:prstGeom prst="rect">
            <a:avLst/>
          </a:prstGeom>
        </p:spPr>
        <p:txBody>
          <a:bodyPr wrap="square">
            <a:spAutoFit/>
          </a:bodyPr>
          <a:lstStyle/>
          <a:p>
            <a:pPr algn="just">
              <a:lnSpc>
                <a:spcPct val="115000"/>
              </a:lnSpc>
              <a:spcAft>
                <a:spcPct val="0"/>
              </a:spcAft>
            </a:pPr>
            <a:r>
              <a:rPr lang="ru-RU" b="1" dirty="0">
                <a:latin typeface="Times New Roman" pitchFamily="18" charset="0"/>
                <a:ea typeface="Calibri" panose="020F0502020204030204" pitchFamily="34" charset="0"/>
                <a:cs typeface="Times New Roman" pitchFamily="18" charset="0"/>
              </a:rPr>
              <a:t>Нормативно</a:t>
            </a:r>
            <a:r>
              <a:rPr lang="ru-RU" dirty="0">
                <a:latin typeface="Times New Roman" pitchFamily="18" charset="0"/>
                <a:ea typeface="Calibri" panose="020F0502020204030204" pitchFamily="34" charset="0"/>
                <a:cs typeface="Times New Roman" pitchFamily="18" charset="0"/>
              </a:rPr>
              <a:t>-</a:t>
            </a:r>
            <a:r>
              <a:rPr lang="ru-RU" b="1" dirty="0">
                <a:latin typeface="Times New Roman" pitchFamily="18" charset="0"/>
                <a:ea typeface="Calibri" panose="020F0502020204030204" pitchFamily="34" charset="0"/>
                <a:cs typeface="Times New Roman" pitchFamily="18" charset="0"/>
              </a:rPr>
              <a:t>методическое обеспечение рабочей программы воспитания </a:t>
            </a:r>
            <a:r>
              <a:rPr lang="ru-RU" b="1" dirty="0" smtClean="0">
                <a:latin typeface="Times New Roman" pitchFamily="18" charset="0"/>
                <a:ea typeface="Calibri" panose="020F0502020204030204" pitchFamily="34" charset="0"/>
                <a:cs typeface="Times New Roman" pitchFamily="18" charset="0"/>
              </a:rPr>
              <a:t>средней группы:</a:t>
            </a:r>
          </a:p>
          <a:p>
            <a:pPr algn="just">
              <a:lnSpc>
                <a:spcPct val="115000"/>
              </a:lnSpc>
              <a:spcAft>
                <a:spcPct val="0"/>
              </a:spcAft>
            </a:pPr>
            <a:endParaRPr lang="ru-RU" sz="1600" dirty="0">
              <a:latin typeface="Calibri" panose="020F0502020204030204" pitchFamily="34"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1. Решения о внесении изменений в должностные инструкции педагогов по вопросам воспитательной деятельности;</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2. Договорные отношения о сетевой форме организации образовательного процесса;</a:t>
            </a:r>
            <a:endParaRPr lang="ru-RU" sz="16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Times New Roman" panose="02020603050405020304" pitchFamily="18" charset="0"/>
                <a:cs typeface="Times New Roman" pitchFamily="18" charset="0"/>
              </a:rPr>
              <a:t>3. Договорные отношения о сотрудничестве с социальными партнерами;</a:t>
            </a:r>
            <a:endParaRPr lang="ru-RU" sz="16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600" dirty="0" smtClean="0">
                <a:latin typeface="Times New Roman" pitchFamily="18" charset="0"/>
                <a:ea typeface="Times New Roman" panose="02020603050405020304" pitchFamily="18" charset="0"/>
                <a:cs typeface="Times New Roman" pitchFamily="18" charset="0"/>
              </a:rPr>
              <a:t>4. Ссылки </a:t>
            </a:r>
            <a:r>
              <a:rPr lang="ru-RU" sz="1600" dirty="0">
                <a:latin typeface="Times New Roman" pitchFamily="18" charset="0"/>
                <a:ea typeface="Times New Roman" panose="02020603050405020304" pitchFamily="18" charset="0"/>
                <a:cs typeface="Times New Roman" pitchFamily="18" charset="0"/>
              </a:rPr>
              <a:t>на локальные нормативные акты, в которые вносятся изменения в связи с утверждением рабочей программы воспитания;</a:t>
            </a:r>
            <a:endParaRPr lang="ru-RU" sz="16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Содержание нормативно-правового обеспечения как вида ресурсного обеспечения реализации программы воспитания в группе включает:</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Федеральный государственный образовательный стандарт дошкольного образования, приказ </a:t>
            </a:r>
            <a:r>
              <a:rPr lang="ru-RU" sz="1600" dirty="0" err="1">
                <a:latin typeface="Times New Roman" pitchFamily="18" charset="0"/>
                <a:ea typeface="Calibri" panose="020F0502020204030204" pitchFamily="34" charset="0"/>
                <a:cs typeface="Times New Roman" pitchFamily="18" charset="0"/>
              </a:rPr>
              <a:t>Минобрнауки</a:t>
            </a:r>
            <a:r>
              <a:rPr lang="ru-RU" sz="1600" dirty="0">
                <a:latin typeface="Times New Roman" pitchFamily="18" charset="0"/>
                <a:ea typeface="Calibri" panose="020F0502020204030204" pitchFamily="34" charset="0"/>
                <a:cs typeface="Times New Roman" pitchFamily="18" charset="0"/>
              </a:rPr>
              <a:t> №1155 от 17.10.2013г, (ФГОС ДО).</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Основные локальные акты:</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Основная общеобразовательная программа дошкольного образования МДОУ «Оршинский детский сад»;</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План работы на учебный год;</a:t>
            </a:r>
          </a:p>
          <a:p>
            <a:pPr algn="just">
              <a:lnSpc>
                <a:spcPct val="115000"/>
              </a:lnSpc>
              <a:spcAft>
                <a:spcPct val="0"/>
              </a:spcAft>
            </a:pPr>
            <a:r>
              <a:rPr lang="ru-RU" sz="1600" dirty="0">
                <a:latin typeface="Times New Roman" pitchFamily="18" charset="0"/>
                <a:ea typeface="Calibri" panose="020F0502020204030204" pitchFamily="34" charset="0"/>
                <a:cs typeface="Times New Roman" pitchFamily="18" charset="0"/>
              </a:rPr>
              <a:t>- Календарный учебный график;</a:t>
            </a:r>
          </a:p>
          <a:p>
            <a:pPr algn="just">
              <a:lnSpc>
                <a:spcPct val="115000"/>
              </a:lnSpc>
              <a:spcAft>
                <a:spcPct val="0"/>
              </a:spcAft>
            </a:pPr>
            <a:r>
              <a:rPr lang="ru-RU" sz="1600" dirty="0" smtClean="0">
                <a:latin typeface="Times New Roman" pitchFamily="18" charset="0"/>
                <a:ea typeface="Calibri" panose="020F0502020204030204" pitchFamily="34" charset="0"/>
                <a:cs typeface="Times New Roman" pitchFamily="18" charset="0"/>
              </a:rPr>
              <a:t>- Федеральная рабочая  программа воспитания.</a:t>
            </a:r>
            <a:endParaRPr lang="ru-RU" sz="1600" dirty="0">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xmlns="" val="374452636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вал 4"/>
          <p:cNvSpPr/>
          <p:nvPr/>
        </p:nvSpPr>
        <p:spPr>
          <a:xfrm>
            <a:off x="9855484" y="6050101"/>
            <a:ext cx="654448" cy="692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21</a:t>
            </a:r>
            <a:endParaRPr lang="ru-RU"/>
          </a:p>
        </p:txBody>
      </p:sp>
      <p:pic>
        <p:nvPicPr>
          <p:cNvPr id="9" name="Рисунок 8"/>
          <p:cNvPicPr>
            <a:picLocks noChangeAspect="1"/>
          </p:cNvPicPr>
          <p:nvPr/>
        </p:nvPicPr>
        <p:blipFill>
          <a:blip r:embed="rId2" cstate="print"/>
          <a:stretch>
            <a:fillRect/>
          </a:stretch>
        </p:blipFill>
        <p:spPr>
          <a:xfrm>
            <a:off x="2400016" y="671156"/>
            <a:ext cx="7455468" cy="5602630"/>
          </a:xfrm>
          <a:prstGeom prst="rect">
            <a:avLst/>
          </a:prstGeom>
        </p:spPr>
      </p:pic>
    </p:spTree>
    <p:extLst>
      <p:ext uri="{BB962C8B-B14F-4D97-AF65-F5344CB8AC3E}">
        <p14:creationId xmlns:p14="http://schemas.microsoft.com/office/powerpoint/2010/main" xmlns="" val="168401608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0288" y="184666"/>
            <a:ext cx="10863072" cy="6715148"/>
          </a:xfrm>
        </p:spPr>
        <p:txBody>
          <a:bodyPr>
            <a:noAutofit/>
          </a:bodyPr>
          <a:lstStyle/>
          <a:p>
            <a:pPr algn="l"/>
            <a:r>
              <a:rPr lang="ru-RU" sz="1100" dirty="0" smtClean="0"/>
              <a:t>         Рабочая </a:t>
            </a:r>
            <a:r>
              <a:rPr lang="ru-RU" sz="1100" dirty="0"/>
              <a:t>программа - дошкольного образования МДОУ «Оршинский детский сад» группа –  </a:t>
            </a:r>
            <a:r>
              <a:rPr lang="ru-RU" sz="1100" dirty="0" smtClean="0"/>
              <a:t>средняя </a:t>
            </a:r>
            <a:r>
              <a:rPr lang="ru-RU" sz="1100" dirty="0"/>
              <a:t>(далее – Программа) разработана в соответствии с ФГОС дошкольного образования и с учетом Федеральной образовательной программы дошкольного образования (далее – Федеральная программа</a:t>
            </a:r>
            <a:r>
              <a:rPr lang="ru-RU" sz="1100" dirty="0" smtClean="0"/>
              <a:t>) Нормативно-правовой </a:t>
            </a:r>
            <a:r>
              <a:rPr lang="ru-RU" sz="1100" dirty="0"/>
              <a:t>основой для разработки Программы являются следующие нормативно-правовые документы:</a:t>
            </a:r>
            <a:br>
              <a:rPr lang="ru-RU" sz="1100" dirty="0"/>
            </a:br>
            <a:r>
              <a:rPr lang="ru-RU" sz="1100" dirty="0"/>
              <a:t>- Указ Президента Российской Федерации от 7 мая 2018 г. № 204 «О национальных целях и стратегических задачах развития Российской Федерации на период до 2024 года»;</a:t>
            </a:r>
            <a:br>
              <a:rPr lang="ru-RU" sz="1100" dirty="0"/>
            </a:br>
            <a:r>
              <a:rPr lang="ru-RU" sz="1100" dirty="0"/>
              <a:t>- Указ Президента Российской Федерации от 21 июля 2020 г. № 474 «О национальных целях развития Российской Федерации на период до 2030 года»;</a:t>
            </a:r>
            <a:br>
              <a:rPr lang="ru-RU" sz="1100" dirty="0"/>
            </a:br>
            <a:r>
              <a:rPr lang="ru-RU" sz="1100" dirty="0"/>
              <a:t>- Указ Президента Российской Федерации от 9 ноября 2022 г. № 809 «Об утверждении основ государственной политики по сохранению и укреплению традиционных российских духовно-нравственных ценностей»;</a:t>
            </a:r>
            <a:br>
              <a:rPr lang="ru-RU" sz="1100" dirty="0"/>
            </a:br>
            <a:r>
              <a:rPr lang="ru-RU" sz="1100" dirty="0"/>
              <a:t>- Федеральный закон от 29 декабря 2012 г. № 273-ФЗ «Об образовании в Российской Федерации»;</a:t>
            </a:r>
            <a:br>
              <a:rPr lang="ru-RU" sz="1100" dirty="0"/>
            </a:br>
            <a:r>
              <a:rPr lang="ru-RU" sz="1100" dirty="0"/>
              <a:t>- 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a:t>
            </a:r>
            <a:br>
              <a:rPr lang="ru-RU" sz="1100" dirty="0"/>
            </a:br>
            <a:r>
              <a:rPr lang="ru-RU" sz="1100" dirty="0"/>
              <a:t>- 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br>
              <a:rPr lang="ru-RU" sz="1100" dirty="0"/>
            </a:br>
            <a:r>
              <a:rPr lang="ru-RU" sz="1100" dirty="0"/>
              <a:t>- Распоряжение Правительства Российской Федерации от 29 мая 2015 г. №   999-р «Об утверждении Стратегии развития воспитания в Российской Федерации на период до 2025 года»;</a:t>
            </a:r>
            <a:br>
              <a:rPr lang="ru-RU" sz="1100" dirty="0"/>
            </a:br>
            <a:r>
              <a:rPr lang="ru-RU" sz="1100" dirty="0"/>
              <a:t>- Федеральный государственный образовательный стандарт дошкольного образования (утвержден приказом </a:t>
            </a:r>
            <a:r>
              <a:rPr lang="ru-RU" sz="1100" dirty="0" err="1"/>
              <a:t>Минобрнауки</a:t>
            </a:r>
            <a:r>
              <a:rPr lang="ru-RU" sz="1100" dirty="0"/>
              <a:t> России от 17 октября 2013 г. № 1155, зарегистрировано в Минюсте России 14 ноября 2013 г., регистрационный № 30384; в редакции приказа </a:t>
            </a:r>
            <a:r>
              <a:rPr lang="ru-RU" sz="1100" dirty="0" err="1"/>
              <a:t>Минпросвещения</a:t>
            </a:r>
            <a:r>
              <a:rPr lang="ru-RU" sz="1100" dirty="0"/>
              <a:t> России от 8 ноября 2022 г. № 955, зарегистрировано в Минюсте России 6 февраля 2023 г., регистрационный № 72264);</a:t>
            </a:r>
            <a:br>
              <a:rPr lang="ru-RU" sz="1100" dirty="0"/>
            </a:br>
            <a:r>
              <a:rPr lang="ru-RU" sz="1100" dirty="0"/>
              <a:t>- Федеральная образовательная программа дошкольного образования (утверждена приказом </a:t>
            </a:r>
            <a:r>
              <a:rPr lang="ru-RU" sz="1100" dirty="0" err="1"/>
              <a:t>Минпросвещения</a:t>
            </a:r>
            <a:r>
              <a:rPr lang="ru-RU" sz="1100" dirty="0"/>
              <a:t> России от 25 ноября 2022 г. № 1028, зарегистрировано в Минюсте России 28 декабря 2022 г., регистрационный № 71847);</a:t>
            </a:r>
            <a:br>
              <a:rPr lang="ru-RU" sz="1100" dirty="0"/>
            </a:br>
            <a:r>
              <a:rPr lang="ru-RU" sz="1100" dirty="0"/>
              <a:t>- Порядок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(утверждена приказом </a:t>
            </a:r>
            <a:r>
              <a:rPr lang="ru-RU" sz="1100" dirty="0" err="1"/>
              <a:t>Минпросвещения</a:t>
            </a:r>
            <a:r>
              <a:rPr lang="ru-RU" sz="1100" dirty="0"/>
              <a:t> России от 31 июля 2020 года № 373, зарегистрировано в Минюсте России 31 августа 2020 г., регистрационный № 59599);</a:t>
            </a:r>
            <a:br>
              <a:rPr lang="ru-RU" sz="1100" dirty="0"/>
            </a:br>
            <a:r>
              <a:rPr lang="ru-RU" sz="1100" dirty="0"/>
              <a:t>- "Санитарно-эпидемиологические требования к организации общественного питания населения" СанПиН 2.3/2.4.3590-20.</a:t>
            </a:r>
            <a:br>
              <a:rPr lang="ru-RU" sz="1100" dirty="0"/>
            </a:br>
            <a:r>
              <a:rPr lang="ru-RU" sz="1100" dirty="0"/>
              <a:t>- Санитарными правилами СП 2.4.3648-20 «Санитарно-эпидемиологические требования к организациям воспитания и обучения, отдыха и оздоровления детей и молодёжи (утверждены постановлением Главного государственного санитарного врача Российской Федерации от 28 сентября 2020 г. № 28, зарегистрировано в Минюсте России 18 декабря</a:t>
            </a:r>
            <a:br>
              <a:rPr lang="ru-RU" sz="1100" dirty="0"/>
            </a:br>
            <a:r>
              <a:rPr lang="ru-RU" sz="1100" dirty="0"/>
              <a:t>- Санитарно-эпидемиологические правила и нормативы СанПиН 1.2.3685-21 «Гигиенические нормативы и требования к обеспечению безопасности и (или) безвредности для человека факторов среды обитания»</a:t>
            </a:r>
            <a:br>
              <a:rPr lang="ru-RU" sz="1100" dirty="0"/>
            </a:br>
            <a:r>
              <a:rPr lang="ru-RU" sz="1100" dirty="0"/>
              <a:t>- Письмом Министерства   образования   Российской   Федерации   от   14.03.2000 г. №65/23-16 «О гигиенических требованиях и максимальной нагрузке на детей дошкольного возраста в организованных формах обучения»</a:t>
            </a:r>
            <a:br>
              <a:rPr lang="ru-RU" sz="1100" dirty="0"/>
            </a:br>
            <a:r>
              <a:rPr lang="ru-RU" sz="1100" dirty="0"/>
              <a:t>Конституцией Российской Федерации;</a:t>
            </a:r>
            <a:br>
              <a:rPr lang="ru-RU" sz="1100" dirty="0"/>
            </a:br>
            <a:r>
              <a:rPr lang="ru-RU" sz="1100" dirty="0"/>
              <a:t>Конвенцией о правах ребенка (одобрена Генеральной Ассамблеей ООН 20.11.1989 г., ратифицированной Постановлением Верховного Совета СССР от 13 июня 1990.</a:t>
            </a:r>
            <a:br>
              <a:rPr lang="ru-RU" sz="1100" dirty="0"/>
            </a:br>
            <a:r>
              <a:rPr lang="ru-RU" sz="1100" dirty="0"/>
              <a:t>Региональные документы:</a:t>
            </a:r>
            <a:br>
              <a:rPr lang="ru-RU" sz="1100" dirty="0"/>
            </a:br>
            <a:r>
              <a:rPr lang="ru-RU" sz="1100" dirty="0"/>
              <a:t> Устав муниципального дошкольного образовательного учреждения «Оршинский детский сад»;</a:t>
            </a:r>
            <a:br>
              <a:rPr lang="ru-RU" sz="1100" dirty="0"/>
            </a:br>
            <a:r>
              <a:rPr lang="ru-RU" sz="1100" dirty="0"/>
              <a:t> Положение об основной программе образовательной программе в МДОУ «Оршинский детский сад» (Протокол №28 от 19.02.2021 г.).</a:t>
            </a:r>
            <a:br>
              <a:rPr lang="ru-RU" sz="1100" dirty="0"/>
            </a:br>
            <a:r>
              <a:rPr lang="ru-RU" sz="1100" dirty="0"/>
              <a:t> Программа развития МДОУ «Оршинский детский сад»;</a:t>
            </a:r>
            <a:br>
              <a:rPr lang="ru-RU" sz="1100" dirty="0"/>
            </a:br>
            <a:r>
              <a:rPr lang="ru-RU" sz="1100" dirty="0"/>
              <a:t>ООП МДОУ «Оршинский детский сад» - Приказ МДОУ «Оршинский детский сад» №55 -од от 31.08.2023 г.</a:t>
            </a:r>
            <a:br>
              <a:rPr lang="ru-RU" sz="1100" dirty="0"/>
            </a:br>
            <a:r>
              <a:rPr lang="ru-RU" sz="1100" dirty="0"/>
              <a:t>Обязательная часть Программы соответствует Федеральной программе, ее объем в соответствии с ФГОС ДО составляет не менее 60% от общего объема Программы.</a:t>
            </a:r>
            <a:br>
              <a:rPr lang="ru-RU" sz="1100" dirty="0"/>
            </a:br>
            <a:r>
              <a:rPr lang="ru-RU" sz="1100" dirty="0"/>
              <a:t> </a:t>
            </a:r>
          </a:p>
        </p:txBody>
      </p:sp>
      <p:sp>
        <p:nvSpPr>
          <p:cNvPr id="4" name="Номер слайда 3"/>
          <p:cNvSpPr>
            <a:spLocks noGrp="1"/>
          </p:cNvSpPr>
          <p:nvPr>
            <p:ph type="sldNum" sz="quarter" idx="4294967295"/>
          </p:nvPr>
        </p:nvSpPr>
        <p:spPr>
          <a:xfrm>
            <a:off x="9653016" y="5734050"/>
            <a:ext cx="609600" cy="521208"/>
          </a:xfrm>
          <a:prstGeom prst="rect">
            <a:avLst/>
          </a:prstGeom>
        </p:spPr>
        <p:txBody>
          <a:bodyPr/>
          <a:lstStyle/>
          <a:p>
            <a:fld id="{2B1B84AB-6190-4DA5-96C5-22410CB6E1C6}" type="slidenum">
              <a:rPr lang="ru-RU" smtClean="0"/>
              <a:pPr/>
              <a:t>3</a:t>
            </a:fld>
            <a:endParaRPr lang="ru-RU"/>
          </a:p>
        </p:txBody>
      </p:sp>
      <p:sp>
        <p:nvSpPr>
          <p:cNvPr id="5" name="Прямоугольник 4"/>
          <p:cNvSpPr/>
          <p:nvPr/>
        </p:nvSpPr>
        <p:spPr>
          <a:xfrm>
            <a:off x="1052580" y="0"/>
            <a:ext cx="9721080" cy="369332"/>
          </a:xfrm>
          <a:prstGeom prst="rect">
            <a:avLst/>
          </a:prstGeom>
        </p:spPr>
        <p:txBody>
          <a:bodyPr wrap="square">
            <a:spAutoFit/>
          </a:bodyPr>
          <a:lstStyle/>
          <a:p>
            <a:pPr algn="ctr"/>
            <a:r>
              <a:rPr lang="ru-RU" b="1" smtClean="0">
                <a:latin typeface="Times New Roman" pitchFamily="18" charset="0"/>
                <a:cs typeface="Times New Roman" pitchFamily="18" charset="0"/>
              </a:rPr>
              <a:t>ОСНОВНЫЕ ПОЛОЖЕНИЯ ПРОГРАММЫ РАЗРАБОТАНЫ В СООТВЕСТВИИ</a:t>
            </a:r>
            <a:endParaRPr lang="ru-RU" b="1">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780287" y="278296"/>
            <a:ext cx="10462857" cy="523220"/>
          </a:xfrm>
          <a:prstGeom prst="rect">
            <a:avLst/>
          </a:prstGeom>
        </p:spPr>
        <p:txBody>
          <a:bodyPr wrap="square">
            <a:spAutoFit/>
          </a:bodyPr>
          <a:lstStyle/>
          <a:p>
            <a:pPr algn="ctr"/>
            <a:r>
              <a:rPr lang="ru-RU" u="sng" dirty="0">
                <a:latin typeface="Times New Roman" pitchFamily="18" charset="0"/>
                <a:cs typeface="Times New Roman" pitchFamily="18" charset="0"/>
              </a:rPr>
              <a:t>Требованиями основных нормативных документов:</a:t>
            </a:r>
          </a:p>
          <a:p>
            <a:endParaRPr lang="ru-RU"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5892729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53440" y="594750"/>
            <a:ext cx="10472928" cy="5804922"/>
          </a:xfrm>
          <a:prstGeom prst="rect">
            <a:avLst/>
          </a:prstGeom>
        </p:spPr>
        <p:txBody>
          <a:bodyPr wrap="square">
            <a:spAutoFit/>
          </a:bodyPr>
          <a:lstStyle/>
          <a:p>
            <a:pPr algn="just">
              <a:lnSpc>
                <a:spcPct val="115000"/>
              </a:lnSpc>
              <a:spcAft>
                <a:spcPct val="0"/>
              </a:spcAft>
              <a:tabLst>
                <a:tab pos="270510" algn="l"/>
              </a:tabLst>
            </a:pPr>
            <a:r>
              <a:rPr lang="ru-RU" sz="1500" dirty="0" smtClean="0">
                <a:latin typeface="Times New Roman" pitchFamily="18" charset="0"/>
                <a:ea typeface="Times New Roman" panose="02020603050405020304" pitchFamily="18" charset="0"/>
                <a:cs typeface="Times New Roman" pitchFamily="18" charset="0"/>
              </a:rPr>
              <a:t>	   </a:t>
            </a:r>
            <a:r>
              <a:rPr lang="ru-RU" sz="1400" dirty="0" smtClean="0">
                <a:latin typeface="Times New Roman" pitchFamily="18" charset="0"/>
                <a:ea typeface="Times New Roman" panose="02020603050405020304" pitchFamily="18" charset="0"/>
                <a:cs typeface="Times New Roman" pitchFamily="18" charset="0"/>
              </a:rPr>
              <a:t>Программа </a:t>
            </a:r>
            <a:r>
              <a:rPr lang="ru-RU" sz="1400" dirty="0">
                <a:latin typeface="Times New Roman" pitchFamily="18" charset="0"/>
                <a:ea typeface="Times New Roman" panose="02020603050405020304" pitchFamily="18" charset="0"/>
                <a:cs typeface="Times New Roman" pitchFamily="18" charset="0"/>
              </a:rPr>
              <a:t>состоит из обязательной части и части, формируемой участниками образовательных отношений. Обе части являются взаимодополняющими и необходимыми с точки зрения реализации требований ФГОС ДО. Объем обязательной части Программы составляет не менее 60% от ее общего объема; части, формируемой участниками образовательных отношений, не более 40%.</a:t>
            </a: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indent="448310" algn="just">
              <a:lnSpc>
                <a:spcPct val="115000"/>
              </a:lnSpc>
              <a:spcAft>
                <a:spcPct val="0"/>
              </a:spcAft>
            </a:pPr>
            <a:r>
              <a:rPr lang="ru-RU" sz="1400" dirty="0">
                <a:latin typeface="Times New Roman" pitchFamily="18" charset="0"/>
                <a:ea typeface="Times New Roman" panose="02020603050405020304" pitchFamily="18" charset="0"/>
                <a:cs typeface="Times New Roman" pitchFamily="18" charset="0"/>
              </a:rPr>
              <a:t>В части, формируемой участниками образовательных отношений далее (вариативная часть Программы), представлены выбранные участниками образовательных отношений Программы, направленные на развитие детей в образовательных областях, видах деятельности и культурных практиках (парциальные образовательные программы, формы организации работы с детьми), отобранные с учетом приоритетных направлений, традиций ОУ, климатических особенностей, социокультурных условий, а также для обеспечения коррекции нарушений развития и ориентированные на потребность детей и их родителей, а также возможностям педагогического коллектива и ДОО в целом.</a:t>
            </a:r>
            <a:endParaRPr lang="ru-RU" sz="1400" dirty="0">
              <a:latin typeface="Times New Roman" pitchFamily="18" charset="0"/>
              <a:ea typeface="Calibri" panose="020F0502020204030204" pitchFamily="34" charset="0"/>
              <a:cs typeface="Times New Roman" pitchFamily="18" charset="0"/>
            </a:endParaRPr>
          </a:p>
          <a:p>
            <a:pPr indent="270510" algn="just">
              <a:lnSpc>
                <a:spcPct val="115000"/>
              </a:lnSpc>
              <a:spcAft>
                <a:spcPct val="0"/>
              </a:spcAft>
            </a:pPr>
            <a:r>
              <a:rPr lang="ru-RU" sz="1400" dirty="0">
                <a:latin typeface="Times New Roman" pitchFamily="18" charset="0"/>
                <a:ea typeface="Calibri" panose="020F0502020204030204" pitchFamily="34" charset="0"/>
                <a:cs typeface="Times New Roman" pitchFamily="18" charset="0"/>
              </a:rPr>
              <a:t>Вариативная часть Программы разработана на основании УМК примерной образовательной программы дошкольного образования «Детство» (Т.И. Бабаева, А.Г. Гогоберидзе, О.В. Солнцева и др.- СПб: ДЕТСТВО-ПРЕСС, 2016), включенной по результатам экспертизы в реестр примерных основных образовательных программ, являющийся государственной информационной системой (одобрена решением федерального учебно- методического объединения по общему образованию, протокол от 20 мая 2015 г. № 2/15).</a:t>
            </a:r>
          </a:p>
          <a:p>
            <a:pPr marR="179705" algn="just">
              <a:lnSpc>
                <a:spcPct val="115000"/>
              </a:lnSpc>
              <a:spcAft>
                <a:spcPct val="0"/>
              </a:spcAft>
              <a:tabLst>
                <a:tab pos="270510" algn="l"/>
              </a:tabLst>
            </a:pPr>
            <a:r>
              <a:rPr lang="ru-RU" sz="1400" dirty="0">
                <a:latin typeface="Times New Roman" pitchFamily="18" charset="0"/>
                <a:ea typeface="Calibri" panose="020F0502020204030204" pitchFamily="34" charset="0"/>
                <a:cs typeface="Times New Roman" pitchFamily="18" charset="0"/>
              </a:rPr>
              <a:t>Рабочая Программа является документом, характеризующим специфику содержания образования и особенности образовательного процесса и обеспечивает развитие личности детей дошкольного возраста в различных видах общения и деятельности с учетом их возрастных, индивидуальных психологических и физиологических особенностей. Главной задачей Программы является создание программного документа, помогающего педагогам организовать образовательно-воспитательный процесс в соответствии с ФОП ДО и ФГОС </a:t>
            </a:r>
            <a:r>
              <a:rPr lang="ru-RU" sz="1400" dirty="0" smtClean="0">
                <a:latin typeface="Times New Roman" pitchFamily="18" charset="0"/>
                <a:ea typeface="Calibri" panose="020F0502020204030204" pitchFamily="34" charset="0"/>
                <a:cs typeface="Times New Roman" pitchFamily="18" charset="0"/>
              </a:rPr>
              <a:t>для </a:t>
            </a:r>
            <a:r>
              <a:rPr lang="ru-RU" sz="1400" dirty="0">
                <a:latin typeface="Times New Roman" pitchFamily="18" charset="0"/>
                <a:ea typeface="Calibri" panose="020F0502020204030204" pitchFamily="34" charset="0"/>
                <a:cs typeface="Times New Roman" pitchFamily="18" charset="0"/>
              </a:rPr>
              <a:t>детей младшего дошкольного возраста (3-4 года)- вторая младшая группа</a:t>
            </a:r>
            <a:r>
              <a:rPr lang="ru-RU" sz="1400" dirty="0" smtClean="0">
                <a:latin typeface="Times New Roman" pitchFamily="18" charset="0"/>
                <a:ea typeface="Calibri" panose="020F0502020204030204" pitchFamily="34" charset="0"/>
                <a:cs typeface="Times New Roman" pitchFamily="18" charset="0"/>
              </a:rPr>
              <a:t>.</a:t>
            </a:r>
            <a:r>
              <a:rPr lang="ru-RU" sz="1400" dirty="0">
                <a:latin typeface="Times New Roman" pitchFamily="18" charset="0"/>
                <a:ea typeface="Times New Roman" panose="02020603050405020304" pitchFamily="18" charset="0"/>
                <a:cs typeface="Times New Roman" pitchFamily="18" charset="0"/>
              </a:rPr>
              <a:t> Программа представляет собой учебно-методическую документацию, в составе которой:</a:t>
            </a:r>
            <a:endParaRPr lang="ru-RU" sz="1400" dirty="0">
              <a:latin typeface="Times New Roman" pitchFamily="18" charset="0"/>
              <a:ea typeface="Calibri" panose="020F0502020204030204" pitchFamily="34" charset="0"/>
              <a:cs typeface="Times New Roman" pitchFamily="18" charset="0"/>
            </a:endParaRPr>
          </a:p>
          <a:p>
            <a:pPr marL="342900" marR="160020" lvl="0" indent="-342900" algn="just">
              <a:lnSpc>
                <a:spcPct val="115000"/>
              </a:lnSpc>
              <a:spcAft>
                <a:spcPct val="0"/>
              </a:spcAft>
              <a:buFont typeface="Times New Roman" pitchFamily="18" charset="0"/>
              <a:buChar char="‒"/>
            </a:pPr>
            <a:r>
              <a:rPr lang="ru-RU" sz="1400" dirty="0">
                <a:latin typeface="Times New Roman" pitchFamily="18" charset="0"/>
                <a:ea typeface="Times New Roman" panose="02020603050405020304" pitchFamily="18" charset="0"/>
                <a:cs typeface="Times New Roman" pitchFamily="18" charset="0"/>
              </a:rPr>
              <a:t>рабочая программа воспитания, </a:t>
            </a:r>
            <a:endParaRPr lang="ru-RU" sz="1400" dirty="0">
              <a:latin typeface="Times New Roman" pitchFamily="18" charset="0"/>
              <a:ea typeface="Calibri" panose="020F0502020204030204" pitchFamily="34" charset="0"/>
              <a:cs typeface="Times New Roman" pitchFamily="18" charset="0"/>
            </a:endParaRPr>
          </a:p>
          <a:p>
            <a:pPr marL="342900" marR="160020" lvl="0" indent="-342900" algn="just">
              <a:lnSpc>
                <a:spcPct val="115000"/>
              </a:lnSpc>
              <a:spcAft>
                <a:spcPct val="0"/>
              </a:spcAft>
              <a:buFont typeface="Times New Roman" pitchFamily="18" charset="0"/>
              <a:buChar char="‒"/>
            </a:pPr>
            <a:r>
              <a:rPr lang="ru-RU" sz="1400" dirty="0">
                <a:latin typeface="Times New Roman" pitchFamily="18" charset="0"/>
                <a:ea typeface="Times New Roman" panose="02020603050405020304" pitchFamily="18" charset="0"/>
                <a:cs typeface="Times New Roman" pitchFamily="18" charset="0"/>
              </a:rPr>
              <a:t>режим и распорядок дня </a:t>
            </a:r>
            <a:r>
              <a:rPr lang="ru-RU" sz="1400" dirty="0" smtClean="0">
                <a:latin typeface="Times New Roman" pitchFamily="18" charset="0"/>
                <a:ea typeface="Times New Roman" panose="02020603050405020304" pitchFamily="18" charset="0"/>
                <a:cs typeface="Times New Roman" pitchFamily="18" charset="0"/>
              </a:rPr>
              <a:t>средней группы, </a:t>
            </a:r>
            <a:endParaRPr lang="ru-RU" sz="1400" dirty="0">
              <a:latin typeface="Times New Roman" pitchFamily="18" charset="0"/>
              <a:ea typeface="Calibri" panose="020F0502020204030204" pitchFamily="34" charset="0"/>
              <a:cs typeface="Times New Roman" pitchFamily="18" charset="0"/>
            </a:endParaRPr>
          </a:p>
          <a:p>
            <a:pPr marL="342900" marR="160020" lvl="0" indent="-342900" algn="just">
              <a:lnSpc>
                <a:spcPct val="115000"/>
              </a:lnSpc>
              <a:spcAft>
                <a:spcPct val="0"/>
              </a:spcAft>
              <a:buFont typeface="Times New Roman" pitchFamily="18" charset="0"/>
              <a:buChar char="‒"/>
            </a:pPr>
            <a:r>
              <a:rPr lang="ru-RU" sz="1400" dirty="0">
                <a:latin typeface="Times New Roman" pitchFamily="18" charset="0"/>
                <a:ea typeface="Times New Roman" panose="02020603050405020304" pitchFamily="18" charset="0"/>
                <a:cs typeface="Times New Roman" pitchFamily="18" charset="0"/>
              </a:rPr>
              <a:t>календарный план воспитательной работы.</a:t>
            </a:r>
            <a:endParaRPr lang="ru-RU" sz="1400" dirty="0">
              <a:latin typeface="Times New Roman" pitchFamily="18" charset="0"/>
              <a:ea typeface="Calibri" panose="020F0502020204030204" pitchFamily="34" charset="0"/>
              <a:cs typeface="Times New Roman" pitchFamily="18" charset="0"/>
            </a:endParaRPr>
          </a:p>
          <a:p>
            <a:pPr marL="36195" marR="71755" indent="450215" algn="just">
              <a:lnSpc>
                <a:spcPct val="115000"/>
              </a:lnSpc>
              <a:spcAft>
                <a:spcPct val="0"/>
              </a:spcAft>
              <a:tabLst>
                <a:tab pos="1035050" algn="l"/>
              </a:tabLst>
            </a:pPr>
            <a:endParaRPr lang="ru-RU" sz="15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31520" y="0"/>
            <a:ext cx="10655808" cy="6340197"/>
          </a:xfrm>
          <a:prstGeom prst="rect">
            <a:avLst/>
          </a:prstGeom>
        </p:spPr>
        <p:txBody>
          <a:bodyPr wrap="square">
            <a:spAutoFit/>
          </a:bodyPr>
          <a:lstStyle/>
          <a:p>
            <a:pPr algn="ctr"/>
            <a:r>
              <a:rPr lang="ru-RU" dirty="0"/>
              <a:t> </a:t>
            </a:r>
            <a:r>
              <a:rPr lang="ru-RU" sz="2800" b="1" dirty="0">
                <a:latin typeface="Times New Roman" pitchFamily="18" charset="0"/>
                <a:cs typeface="Times New Roman" pitchFamily="18" charset="0"/>
              </a:rPr>
              <a:t>ЦЕЛЬ И ЗАДАЧИ ПРОГРАММЫ</a:t>
            </a:r>
          </a:p>
          <a:p>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	Учитывая содержание пункта 1 статьи 64 Федерального закона «Об образовании в Российской Федерации» и пункта 1 раздела 1 ФОП ДО, целями Программы являются разностороннее развитие детей дошкольного возраста с учетом их возрастных и индивидуальных особенностей, в том числе достижение детьми дошкольного возраста уровня развития, необходимого и достаточного для успешного освоения ими образовательных программ начального общего образования, на основе индивидуального подхода к детям дошкольного возраста и специфичных для детей дошкольного возраста видов деятельности на основе духовно-нравственных ценностей российского народа, исторических и национально-культурных традиций.</a:t>
            </a:r>
          </a:p>
          <a:p>
            <a:pPr algn="just"/>
            <a:r>
              <a:rPr lang="ru-RU" dirty="0" smtClean="0">
                <a:latin typeface="Times New Roman" pitchFamily="18" charset="0"/>
                <a:cs typeface="Times New Roman" pitchFamily="18" charset="0"/>
              </a:rPr>
              <a:t>	К </a:t>
            </a:r>
            <a:r>
              <a:rPr lang="ru-RU" dirty="0">
                <a:latin typeface="Times New Roman" pitchFamily="18" charset="0"/>
                <a:cs typeface="Times New Roman" pitchFamily="18" charset="0"/>
              </a:rPr>
              <a:t>традиционным российским духовно-нравственным ценностям относятся, прежде всего,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a:p>
            <a:pPr algn="just"/>
            <a:r>
              <a:rPr lang="ru-RU" dirty="0" smtClean="0">
                <a:latin typeface="Times New Roman" pitchFamily="18" charset="0"/>
                <a:cs typeface="Times New Roman" pitchFamily="18" charset="0"/>
              </a:rPr>
              <a:t>	Программа</a:t>
            </a:r>
            <a:r>
              <a:rPr lang="ru-RU" dirty="0">
                <a:latin typeface="Times New Roman" pitchFamily="18" charset="0"/>
                <a:cs typeface="Times New Roman" pitchFamily="18" charset="0"/>
              </a:rPr>
              <a:t>, в соответствии с Федеральным законом «Об образовании в Российской Федерации», направлена на формирование общей культуры, развитие физических</a:t>
            </a:r>
            <a:r>
              <a:rPr lang="ru-RU" dirty="0" smtClean="0">
                <a:latin typeface="Times New Roman" pitchFamily="18" charset="0"/>
                <a:cs typeface="Times New Roman" pitchFamily="18" charset="0"/>
              </a:rPr>
              <a:t>, интеллектуальных</a:t>
            </a:r>
            <a:r>
              <a:rPr lang="ru-RU" dirty="0">
                <a:latin typeface="Times New Roman" pitchFamily="18" charset="0"/>
                <a:cs typeface="Times New Roman" pitchFamily="18" charset="0"/>
              </a:rPr>
              <a:t>, нравственных, эстетических и личностных </a:t>
            </a:r>
            <a:r>
              <a:rPr lang="ru-RU" dirty="0" smtClean="0">
                <a:latin typeface="Times New Roman" pitchFamily="18" charset="0"/>
                <a:cs typeface="Times New Roman" pitchFamily="18" charset="0"/>
              </a:rPr>
              <a:t>качеств у детей младшего дошкольного возраста (4 - 5 лет), </a:t>
            </a:r>
            <a:r>
              <a:rPr lang="ru-RU" dirty="0">
                <a:latin typeface="Times New Roman" pitchFamily="18" charset="0"/>
                <a:cs typeface="Times New Roman" pitchFamily="18" charset="0"/>
              </a:rPr>
              <a:t>формирование предпосылок учебной деятельности, сохранение и укрепление здоровья детей дошкольного возраста. Цели Программы достигаются через решение задач п. 1.6. ФГОС ДО, п. 1.1.1 ФОП ДО.</a:t>
            </a:r>
          </a:p>
          <a:p>
            <a:r>
              <a:rPr lang="ru-RU" dirty="0">
                <a:latin typeface="Times New Roman" pitchFamily="18" charset="0"/>
                <a:cs typeface="Times New Roman" pitchFamily="18" charset="0"/>
              </a:rPr>
              <a:t>	</a:t>
            </a:r>
          </a:p>
        </p:txBody>
      </p:sp>
    </p:spTree>
    <p:extLst>
      <p:ext uri="{BB962C8B-B14F-4D97-AF65-F5344CB8AC3E}">
        <p14:creationId xmlns:p14="http://schemas.microsoft.com/office/powerpoint/2010/main" xmlns="" val="18798000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286910" y="-9486"/>
            <a:ext cx="9381090" cy="702182"/>
          </a:xfrm>
        </p:spPr>
        <p:txBody>
          <a:bodyPr>
            <a:normAutofit/>
          </a:bodyPr>
          <a:lstStyle/>
          <a:p>
            <a:pPr algn="ctr"/>
            <a:r>
              <a:rPr lang="ru-RU" altLang="ru-RU" sz="1400" b="1" smtClean="0">
                <a:solidFill>
                  <a:schemeClr val="tx1"/>
                </a:solidFill>
                <a:latin typeface="Times New Roman" pitchFamily="18" charset="0"/>
                <a:cs typeface="Times New Roman" pitchFamily="18" charset="0"/>
              </a:rPr>
              <a:t/>
            </a:r>
            <a:br>
              <a:rPr lang="ru-RU" altLang="ru-RU" sz="1400" b="1" smtClean="0">
                <a:solidFill>
                  <a:schemeClr val="tx1"/>
                </a:solidFill>
                <a:latin typeface="Times New Roman" pitchFamily="18" charset="0"/>
                <a:cs typeface="Times New Roman" pitchFamily="18" charset="0"/>
              </a:rPr>
            </a:br>
            <a:r>
              <a:rPr lang="ru-RU" altLang="ru-RU" sz="2000" b="1" smtClean="0">
                <a:solidFill>
                  <a:schemeClr val="tx1"/>
                </a:solidFill>
                <a:latin typeface="Times New Roman" pitchFamily="18" charset="0"/>
                <a:cs typeface="Times New Roman" pitchFamily="18" charset="0"/>
              </a:rPr>
              <a:t>Рабочая программа включает </a:t>
            </a:r>
            <a:r>
              <a:rPr lang="ru-RU" altLang="ru-RU" sz="2000" b="1">
                <a:solidFill>
                  <a:schemeClr val="tx1"/>
                </a:solidFill>
                <a:latin typeface="Times New Roman" pitchFamily="18" charset="0"/>
                <a:cs typeface="Times New Roman" pitchFamily="18" charset="0"/>
              </a:rPr>
              <a:t>три основных раздела</a:t>
            </a:r>
            <a:endParaRPr lang="en-US" altLang="ru-RU" sz="2000">
              <a:solidFill>
                <a:schemeClr val="tx1"/>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143673" y="-42349"/>
            <a:ext cx="5948655" cy="400110"/>
          </a:xfrm>
          <a:prstGeom prst="rect">
            <a:avLst/>
          </a:prstGeom>
          <a:noFill/>
        </p:spPr>
        <p:txBody>
          <a:bodyPr wrap="square" rtlCol="0">
            <a:spAutoFit/>
          </a:bodyPr>
          <a:lstStyle/>
          <a:p>
            <a:pPr algn="ctr"/>
            <a:r>
              <a:rPr lang="ru-RU" sz="2000" b="1">
                <a:latin typeface="Times New Roman" pitchFamily="18" charset="0"/>
                <a:cs typeface="Times New Roman" pitchFamily="18" charset="0"/>
              </a:rPr>
              <a:t>РАЗДЕЛЫ ПРОГРАММЫ</a:t>
            </a:r>
          </a:p>
        </p:txBody>
      </p:sp>
      <p:graphicFrame>
        <p:nvGraphicFramePr>
          <p:cNvPr id="7" name="Таблица 6"/>
          <p:cNvGraphicFramePr>
            <a:graphicFrameLocks noGrp="1"/>
          </p:cNvGraphicFramePr>
          <p:nvPr>
            <p:extLst>
              <p:ext uri="{D42A27DB-BD31-4B8C-83A1-F6EECF244321}">
                <p14:modId xmlns:p14="http://schemas.microsoft.com/office/powerpoint/2010/main" xmlns="" val="780543388"/>
              </p:ext>
            </p:extLst>
          </p:nvPr>
        </p:nvGraphicFramePr>
        <p:xfrm>
          <a:off x="560832" y="655663"/>
          <a:ext cx="11009376" cy="5437633"/>
        </p:xfrm>
        <a:graphic>
          <a:graphicData uri="http://schemas.openxmlformats.org/drawingml/2006/table">
            <a:tbl>
              <a:tblPr firstRow="1" bandRow="1">
                <a:tableStyleId>{5C22544A-7EE6-4342-B048-85BDC9FD1C3A}</a:tableStyleId>
              </a:tblPr>
              <a:tblGrid>
                <a:gridCol w="2585345">
                  <a:extLst>
                    <a:ext uri="{9D8B030D-6E8A-4147-A177-3AD203B41FA5}">
                      <a16:colId xmlns="" xmlns:a16="http://schemas.microsoft.com/office/drawing/2014/main" val="20000"/>
                    </a:ext>
                  </a:extLst>
                </a:gridCol>
                <a:gridCol w="5867060">
                  <a:extLst>
                    <a:ext uri="{9D8B030D-6E8A-4147-A177-3AD203B41FA5}">
                      <a16:colId xmlns="" xmlns:a16="http://schemas.microsoft.com/office/drawing/2014/main" val="20001"/>
                    </a:ext>
                  </a:extLst>
                </a:gridCol>
                <a:gridCol w="2556971">
                  <a:extLst>
                    <a:ext uri="{9D8B030D-6E8A-4147-A177-3AD203B41FA5}">
                      <a16:colId xmlns="" xmlns:a16="http://schemas.microsoft.com/office/drawing/2014/main" val="20002"/>
                    </a:ext>
                  </a:extLst>
                </a:gridCol>
              </a:tblGrid>
              <a:tr h="435581">
                <a:tc>
                  <a:txBody>
                    <a:bodyPr/>
                    <a:lstStyle/>
                    <a:p>
                      <a:pPr algn="ctr"/>
                      <a:r>
                        <a:rPr lang="ru-RU" sz="1600" smtClean="0">
                          <a:solidFill>
                            <a:schemeClr val="tx1"/>
                          </a:solidFill>
                          <a:latin typeface="Times New Roman" pitchFamily="18" charset="0"/>
                          <a:cs typeface="Times New Roman" pitchFamily="18" charset="0"/>
                        </a:rPr>
                        <a:t>1. Целевой</a:t>
                      </a:r>
                      <a:endParaRPr lang="ru-RU" sz="1600">
                        <a:solidFill>
                          <a:schemeClr val="tx1"/>
                        </a:solidFill>
                        <a:latin typeface="Times New Roman" pitchFamily="18" charset="0"/>
                        <a:cs typeface="Times New Roman" pitchFamily="18" charset="0"/>
                      </a:endParaRPr>
                    </a:p>
                  </a:txBody>
                  <a:tcPr/>
                </a:tc>
                <a:tc>
                  <a:txBody>
                    <a:bodyPr/>
                    <a:lstStyle/>
                    <a:p>
                      <a:pPr algn="ctr"/>
                      <a:r>
                        <a:rPr lang="ru-RU" sz="1600" smtClean="0">
                          <a:solidFill>
                            <a:schemeClr val="tx1"/>
                          </a:solidFill>
                          <a:latin typeface="Times New Roman" pitchFamily="18" charset="0"/>
                          <a:cs typeface="Times New Roman" pitchFamily="18" charset="0"/>
                        </a:rPr>
                        <a:t>2. Содержательный</a:t>
                      </a:r>
                      <a:endParaRPr lang="ru-RU" sz="160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ru-RU" sz="1400" smtClean="0">
                          <a:solidFill>
                            <a:schemeClr val="tx1"/>
                          </a:solidFill>
                        </a:rPr>
                        <a:t>3. Организационный</a:t>
                      </a:r>
                      <a:endParaRPr lang="ru-RU" sz="1400">
                        <a:solidFill>
                          <a:schemeClr val="tx1"/>
                        </a:solidFill>
                      </a:endParaRPr>
                    </a:p>
                  </a:txBody>
                  <a:tcPr/>
                </a:tc>
                <a:extLst>
                  <a:ext uri="{0D108BD9-81ED-4DB2-BD59-A6C34878D82A}">
                    <a16:rowId xmlns="" xmlns:a16="http://schemas.microsoft.com/office/drawing/2014/main" val="10000"/>
                  </a:ext>
                </a:extLst>
              </a:tr>
              <a:tr h="5002052">
                <a:tc>
                  <a:txBody>
                    <a:bodyPr/>
                    <a:lstStyle/>
                    <a:p>
                      <a:pPr algn="just"/>
                      <a:r>
                        <a:rPr lang="ru-RU" sz="1200" b="1" dirty="0" smtClean="0">
                          <a:latin typeface="Times New Roman" pitchFamily="18" charset="0"/>
                          <a:cs typeface="Times New Roman" pitchFamily="18" charset="0"/>
                        </a:rPr>
                        <a:t>Включает в себя: </a:t>
                      </a:r>
                    </a:p>
                    <a:p>
                      <a:r>
                        <a:rPr lang="ru-RU" sz="1400" kern="1200" dirty="0" smtClean="0">
                          <a:solidFill>
                            <a:schemeClr val="dk1"/>
                          </a:solidFill>
                          <a:effectLst/>
                          <a:latin typeface="Times New Roman" pitchFamily="18" charset="0"/>
                          <a:ea typeface="+mn-ea"/>
                          <a:cs typeface="Times New Roman" pitchFamily="18" charset="0"/>
                        </a:rPr>
                        <a:t>- цели Программы, </a:t>
                      </a:r>
                    </a:p>
                    <a:p>
                      <a:r>
                        <a:rPr lang="ru-RU" sz="1400" kern="1200" dirty="0" smtClean="0">
                          <a:solidFill>
                            <a:schemeClr val="dk1"/>
                          </a:solidFill>
                          <a:effectLst/>
                          <a:latin typeface="Times New Roman" pitchFamily="18" charset="0"/>
                          <a:ea typeface="+mn-ea"/>
                          <a:cs typeface="Times New Roman" pitchFamily="18" charset="0"/>
                        </a:rPr>
                        <a:t>- задачи Программы, </a:t>
                      </a:r>
                    </a:p>
                    <a:p>
                      <a:r>
                        <a:rPr lang="ru-RU" sz="1400" kern="1200" dirty="0" smtClean="0">
                          <a:solidFill>
                            <a:schemeClr val="dk1"/>
                          </a:solidFill>
                          <a:effectLst/>
                          <a:latin typeface="Times New Roman" pitchFamily="18" charset="0"/>
                          <a:ea typeface="+mn-ea"/>
                          <a:cs typeface="Times New Roman" pitchFamily="18" charset="0"/>
                        </a:rPr>
                        <a:t>- принципы и подходы к формированию Программы; </a:t>
                      </a:r>
                    </a:p>
                    <a:p>
                      <a:r>
                        <a:rPr lang="ru-RU" sz="1400" kern="1200" dirty="0" smtClean="0">
                          <a:solidFill>
                            <a:schemeClr val="dk1"/>
                          </a:solidFill>
                          <a:effectLst/>
                          <a:latin typeface="Times New Roman" pitchFamily="18" charset="0"/>
                          <a:ea typeface="+mn-ea"/>
                          <a:cs typeface="Times New Roman" pitchFamily="18" charset="0"/>
                        </a:rPr>
                        <a:t>- планируемые результаты освоения Программы в среднем дошкольном возрасте (4-5 лет);</a:t>
                      </a:r>
                    </a:p>
                    <a:p>
                      <a:r>
                        <a:rPr lang="ru-RU" sz="1400" kern="1200" dirty="0" smtClean="0">
                          <a:solidFill>
                            <a:schemeClr val="dk1"/>
                          </a:solidFill>
                          <a:effectLst/>
                          <a:latin typeface="Times New Roman" pitchFamily="18" charset="0"/>
                          <a:ea typeface="+mn-ea"/>
                          <a:cs typeface="Times New Roman" pitchFamily="18" charset="0"/>
                        </a:rPr>
                        <a:t>- характеристики особенностей развития детей среднего дошкольного возраста (4-5 лет), подходы к педагогической диагностике планируемых результатов.</a:t>
                      </a:r>
                    </a:p>
                    <a:p>
                      <a:pPr algn="just"/>
                      <a:endParaRPr lang="ru-RU" sz="1200" dirty="0"/>
                    </a:p>
                  </a:txBody>
                  <a:tcPr/>
                </a:tc>
                <a:tc>
                  <a:txBody>
                    <a:bodyPr/>
                    <a:lstStyle/>
                    <a:p>
                      <a:pPr marL="0" marR="0" indent="0" algn="just" defTabSz="914400" rtl="0" eaLnBrk="1" fontAlgn="auto" latinLnBrk="0" hangingPunct="1">
                        <a:lnSpc>
                          <a:spcPct val="100000"/>
                        </a:lnSpc>
                        <a:spcBef>
                          <a:spcPct val="0"/>
                        </a:spcBef>
                        <a:spcAft>
                          <a:spcPct val="0"/>
                        </a:spcAft>
                        <a:buClrTx/>
                        <a:buSzTx/>
                        <a:buFontTx/>
                        <a:buNone/>
                        <a:defRPr/>
                      </a:pPr>
                      <a:r>
                        <a:rPr lang="ru-RU" sz="1400" b="1" dirty="0" smtClean="0">
                          <a:latin typeface="Times New Roman" pitchFamily="18" charset="0"/>
                          <a:cs typeface="Times New Roman" pitchFamily="18" charset="0"/>
                        </a:rPr>
                        <a:t>Включает в себя: </a:t>
                      </a:r>
                    </a:p>
                    <a:p>
                      <a:r>
                        <a:rPr lang="ru-RU" sz="1400" kern="1200" dirty="0" smtClean="0">
                          <a:solidFill>
                            <a:schemeClr val="dk1"/>
                          </a:solidFill>
                          <a:effectLst/>
                          <a:latin typeface="Times New Roman" pitchFamily="18" charset="0"/>
                          <a:ea typeface="+mn-ea"/>
                          <a:cs typeface="Times New Roman" pitchFamily="18" charset="0"/>
                        </a:rPr>
                        <a:t>- задач и содержания образовательной деятельности по каждой из образовательных областей для возрастной средней группы (4-5 лет) обучающихся (социально-коммуникативное, познавательное, речевое, художественно-эстетическое, физическое развитие) в соответствии с федеральной программой и с учетом используемых методических пособий, обеспечивающих реализацию данного содержания;</a:t>
                      </a:r>
                    </a:p>
                    <a:p>
                      <a:r>
                        <a:rPr lang="ru-RU" sz="1400" kern="1200" dirty="0" smtClean="0">
                          <a:solidFill>
                            <a:schemeClr val="dk1"/>
                          </a:solidFill>
                          <a:effectLst/>
                          <a:latin typeface="Times New Roman" pitchFamily="18" charset="0"/>
                          <a:ea typeface="+mn-ea"/>
                          <a:cs typeface="Times New Roman" pitchFamily="18" charset="0"/>
                        </a:rPr>
                        <a:t>- вариативных форм, способов, методов и средств реализации Федеральной программы с учетом возрастных и индивидуальных особенностей воспитанников, специфики их образовательных потребностей и интересов; </a:t>
                      </a:r>
                    </a:p>
                    <a:p>
                      <a:r>
                        <a:rPr lang="ru-RU" sz="1400" kern="1200" dirty="0" smtClean="0">
                          <a:solidFill>
                            <a:schemeClr val="dk1"/>
                          </a:solidFill>
                          <a:effectLst/>
                          <a:latin typeface="Times New Roman" pitchFamily="18" charset="0"/>
                          <a:ea typeface="+mn-ea"/>
                          <a:cs typeface="Times New Roman" pitchFamily="18" charset="0"/>
                        </a:rPr>
                        <a:t>- особенностей образовательной деятельности разных видов и культурных практик;</a:t>
                      </a:r>
                    </a:p>
                    <a:p>
                      <a:r>
                        <a:rPr lang="ru-RU" sz="1400" kern="1200" dirty="0" smtClean="0">
                          <a:solidFill>
                            <a:schemeClr val="dk1"/>
                          </a:solidFill>
                          <a:effectLst/>
                          <a:latin typeface="Times New Roman" pitchFamily="18" charset="0"/>
                          <a:ea typeface="+mn-ea"/>
                          <a:cs typeface="Times New Roman" pitchFamily="18" charset="0"/>
                        </a:rPr>
                        <a:t>- способов поддержки детской инициативы; </a:t>
                      </a:r>
                    </a:p>
                    <a:p>
                      <a:r>
                        <a:rPr lang="ru-RU" sz="1400" kern="1200" dirty="0" smtClean="0">
                          <a:solidFill>
                            <a:schemeClr val="dk1"/>
                          </a:solidFill>
                          <a:effectLst/>
                          <a:latin typeface="Times New Roman" pitchFamily="18" charset="0"/>
                          <a:ea typeface="+mn-ea"/>
                          <a:cs typeface="Times New Roman" pitchFamily="18" charset="0"/>
                        </a:rPr>
                        <a:t>- особенностей взаимодействия педагогического коллектива с семьями обучающихся; </a:t>
                      </a:r>
                    </a:p>
                    <a:p>
                      <a:r>
                        <a:rPr lang="ru-RU" sz="1400" kern="1200" dirty="0" smtClean="0">
                          <a:solidFill>
                            <a:schemeClr val="dk1"/>
                          </a:solidFill>
                          <a:effectLst/>
                          <a:latin typeface="Times New Roman" pitchFamily="18" charset="0"/>
                          <a:ea typeface="+mn-ea"/>
                          <a:cs typeface="Times New Roman" pitchFamily="18" charset="0"/>
                        </a:rPr>
                        <a:t>- образовательной деятельности по профессиональной коррекции нарушений развития детей.</a:t>
                      </a:r>
                    </a:p>
                    <a:p>
                      <a:r>
                        <a:rPr kumimoji="0" lang="ru-RU" sz="1400" b="1" kern="1200" dirty="0" smtClean="0">
                          <a:solidFill>
                            <a:schemeClr val="dk1"/>
                          </a:solidFill>
                          <a:effectLst/>
                          <a:latin typeface="Times New Roman" pitchFamily="18" charset="0"/>
                          <a:ea typeface="+mn-ea"/>
                          <a:cs typeface="Times New Roman" pitchFamily="18" charset="0"/>
                        </a:rPr>
                        <a:t>Содержательный раздел включает рабочую программу воспитания</a:t>
                      </a:r>
                      <a:r>
                        <a:rPr kumimoji="0" lang="ru-RU" sz="1400" kern="1200" dirty="0" smtClean="0">
                          <a:solidFill>
                            <a:schemeClr val="dk1"/>
                          </a:solidFill>
                          <a:effectLst/>
                          <a:latin typeface="Times New Roman" pitchFamily="18" charset="0"/>
                          <a:ea typeface="+mn-ea"/>
                          <a:cs typeface="Times New Roman" pitchFamily="18" charset="0"/>
                        </a:rPr>
                        <a:t>, которая раскрывает задачи и направления воспитательной работы, предусматривает приобщение детей к российским традиционным духовным ценностям, включая культурные ценности своей этнической группы, правилам и нормам поведения в российском обществе.</a:t>
                      </a:r>
                    </a:p>
                  </a:txBody>
                  <a:tcPr/>
                </a:tc>
                <a:tc>
                  <a:txBody>
                    <a:bodyPr/>
                    <a:lstStyle/>
                    <a:p>
                      <a:pPr marL="0" marR="0" indent="0" algn="just" defTabSz="914400" rtl="0" eaLnBrk="1" fontAlgn="auto" latinLnBrk="0" hangingPunct="1">
                        <a:lnSpc>
                          <a:spcPct val="100000"/>
                        </a:lnSpc>
                        <a:spcBef>
                          <a:spcPct val="0"/>
                        </a:spcBef>
                        <a:spcAft>
                          <a:spcPct val="0"/>
                        </a:spcAft>
                        <a:buClrTx/>
                        <a:buSzTx/>
                        <a:buFontTx/>
                        <a:buNone/>
                        <a:defRPr/>
                      </a:pPr>
                      <a:r>
                        <a:rPr lang="ru-RU" sz="1300" b="1" dirty="0" smtClean="0">
                          <a:latin typeface="Times New Roman" pitchFamily="18" charset="0"/>
                          <a:cs typeface="Times New Roman" pitchFamily="18" charset="0"/>
                        </a:rPr>
                        <a:t>Включает в себя: </a:t>
                      </a:r>
                    </a:p>
                    <a:p>
                      <a:r>
                        <a:rPr lang="ru-RU" sz="1400" kern="1200" dirty="0" smtClean="0">
                          <a:solidFill>
                            <a:schemeClr val="dk1"/>
                          </a:solidFill>
                          <a:effectLst/>
                          <a:latin typeface="Times New Roman" pitchFamily="18" charset="0"/>
                          <a:ea typeface="+mn-ea"/>
                          <a:cs typeface="Times New Roman" pitchFamily="18" charset="0"/>
                        </a:rPr>
                        <a:t>- психолого-педагогических и кадровых условий реализации Программы; </a:t>
                      </a:r>
                    </a:p>
                    <a:p>
                      <a:r>
                        <a:rPr lang="ru-RU" sz="1400" kern="1200" dirty="0" smtClean="0">
                          <a:solidFill>
                            <a:schemeClr val="dk1"/>
                          </a:solidFill>
                          <a:effectLst/>
                          <a:latin typeface="Times New Roman" pitchFamily="18" charset="0"/>
                          <a:ea typeface="+mn-ea"/>
                          <a:cs typeface="Times New Roman" pitchFamily="18" charset="0"/>
                        </a:rPr>
                        <a:t>- организации развивающей предметно-пространственной среды (далее – РППС); </a:t>
                      </a:r>
                    </a:p>
                    <a:p>
                      <a:r>
                        <a:rPr lang="ru-RU" sz="1400" kern="1200" dirty="0" smtClean="0">
                          <a:solidFill>
                            <a:schemeClr val="dk1"/>
                          </a:solidFill>
                          <a:effectLst/>
                          <a:latin typeface="Times New Roman" pitchFamily="18" charset="0"/>
                          <a:ea typeface="+mn-ea"/>
                          <a:cs typeface="Times New Roman" pitchFamily="18" charset="0"/>
                        </a:rPr>
                        <a:t>- материально-техническое обеспечение Программы;</a:t>
                      </a:r>
                    </a:p>
                    <a:p>
                      <a:r>
                        <a:rPr lang="ru-RU" sz="1400" kern="1200" dirty="0" smtClean="0">
                          <a:solidFill>
                            <a:schemeClr val="dk1"/>
                          </a:solidFill>
                          <a:effectLst/>
                          <a:latin typeface="Times New Roman" pitchFamily="18" charset="0"/>
                          <a:ea typeface="+mn-ea"/>
                          <a:cs typeface="Times New Roman" pitchFamily="18" charset="0"/>
                        </a:rPr>
                        <a:t>- обеспеченность методическими материалами и средствами обучения и воспитания.</a:t>
                      </a:r>
                    </a:p>
                    <a:p>
                      <a:r>
                        <a:rPr lang="ru-RU" sz="1400" kern="1200" dirty="0" smtClean="0">
                          <a:solidFill>
                            <a:schemeClr val="dk1"/>
                          </a:solidFill>
                          <a:effectLst/>
                          <a:latin typeface="Times New Roman" pitchFamily="18" charset="0"/>
                          <a:ea typeface="+mn-ea"/>
                          <a:cs typeface="Times New Roman" pitchFamily="18" charset="0"/>
                        </a:rPr>
                        <a:t>В разделе представлен режим и распорядок дня для детей среднего дошкольного возраста (4-5 лет), а также календарный план воспитательной работы.</a:t>
                      </a:r>
                    </a:p>
                  </a:txBody>
                  <a:tcPr/>
                </a:tc>
                <a:extLst>
                  <a:ext uri="{0D108BD9-81ED-4DB2-BD59-A6C34878D82A}">
                    <a16:rowId xmlns="" xmlns:a16="http://schemas.microsoft.com/office/drawing/2014/main" val="10001"/>
                  </a:ext>
                </a:extLst>
              </a:tr>
            </a:tbl>
          </a:graphicData>
        </a:graphic>
      </p:graphicFrame>
      <p:sp>
        <p:nvSpPr>
          <p:cNvPr id="9" name="Овал 8"/>
          <p:cNvSpPr/>
          <p:nvPr/>
        </p:nvSpPr>
        <p:spPr>
          <a:xfrm>
            <a:off x="9768408" y="6093296"/>
            <a:ext cx="576064"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smtClean="0">
                <a:latin typeface="Times New Roman" pitchFamily="18" charset="0"/>
                <a:cs typeface="Times New Roman" pitchFamily="18" charset="0"/>
              </a:rPr>
              <a:t>7.</a:t>
            </a:r>
            <a:endParaRPr lang="ru-RU" b="1">
              <a:latin typeface="Times New Roman" pitchFamily="18" charset="0"/>
              <a:cs typeface="Times New Roman" pitchFamily="18" charset="0"/>
            </a:endParaRPr>
          </a:p>
        </p:txBody>
      </p:sp>
    </p:spTree>
    <p:extLst>
      <p:ext uri="{BB962C8B-B14F-4D97-AF65-F5344CB8AC3E}">
        <p14:creationId xmlns:p14="http://schemas.microsoft.com/office/powerpoint/2010/main" xmlns="" val="69976611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46176" y="183336"/>
            <a:ext cx="10972800" cy="6498702"/>
          </a:xfrm>
          <a:prstGeom prst="rect">
            <a:avLst/>
          </a:prstGeom>
        </p:spPr>
        <p:txBody>
          <a:bodyPr wrap="square">
            <a:spAutoFit/>
          </a:bodyPr>
          <a:lstStyle/>
          <a:p>
            <a:pPr marL="18415" algn="just">
              <a:lnSpc>
                <a:spcPct val="115000"/>
              </a:lnSpc>
              <a:spcAft>
                <a:spcPct val="0"/>
              </a:spcAft>
            </a:pPr>
            <a:r>
              <a:rPr lang="ru-RU" dirty="0">
                <a:latin typeface="Times New Roman" pitchFamily="18" charset="0"/>
                <a:ea typeface="Times New Roman" panose="02020603050405020304" pitchFamily="18" charset="0"/>
                <a:cs typeface="Times New Roman" pitchFamily="18" charset="0"/>
              </a:rPr>
              <a:t>	</a:t>
            </a:r>
            <a:r>
              <a:rPr lang="ru-RU" b="1" dirty="0" smtClean="0">
                <a:latin typeface="Times New Roman" pitchFamily="18" charset="0"/>
                <a:ea typeface="Calibri" panose="020F0502020204030204" pitchFamily="34" charset="0"/>
                <a:cs typeface="Times New Roman" pitchFamily="18" charset="0"/>
              </a:rPr>
              <a:t>ЗНАЧИМЫЕ ХАРАКТЕРИСТИКИ ДЛЯ  РАЗРАБОТКИ И РЕАЛИЗАЦИИ ПРОГРАММЫ                	</a:t>
            </a:r>
            <a:r>
              <a:rPr lang="ru-RU" sz="1400" b="1" dirty="0" smtClean="0">
                <a:latin typeface="Times New Roman" pitchFamily="18" charset="0"/>
                <a:ea typeface="Times New Roman" panose="02020603050405020304" pitchFamily="18" charset="0"/>
                <a:cs typeface="Times New Roman" pitchFamily="18" charset="0"/>
              </a:rPr>
              <a:t>Основные </a:t>
            </a:r>
            <a:r>
              <a:rPr lang="ru-RU" sz="1400" b="1" dirty="0">
                <a:latin typeface="Times New Roman" pitchFamily="18" charset="0"/>
                <a:ea typeface="Times New Roman" panose="02020603050405020304" pitchFamily="18" charset="0"/>
                <a:cs typeface="Times New Roman" pitchFamily="18" charset="0"/>
              </a:rPr>
              <a:t>участники реализации Программы: </a:t>
            </a:r>
            <a:r>
              <a:rPr lang="ru-RU" sz="1400" dirty="0">
                <a:latin typeface="Times New Roman" pitchFamily="18" charset="0"/>
                <a:ea typeface="Times New Roman" panose="02020603050405020304" pitchFamily="18" charset="0"/>
                <a:cs typeface="Times New Roman" pitchFamily="18" charset="0"/>
              </a:rPr>
              <a:t>педагог и, обучающиеся, родители (законные представители) – группа </a:t>
            </a:r>
            <a:r>
              <a:rPr lang="ru-RU" sz="1400" dirty="0" smtClean="0">
                <a:latin typeface="Times New Roman" pitchFamily="18" charset="0"/>
                <a:ea typeface="Times New Roman" panose="02020603050405020304" pitchFamily="18" charset="0"/>
                <a:cs typeface="Times New Roman" pitchFamily="18" charset="0"/>
              </a:rPr>
              <a:t>средняя.</a:t>
            </a:r>
            <a:endParaRPr lang="ru-RU" sz="1400" dirty="0">
              <a:latin typeface="Times New Roman" pitchFamily="18" charset="0"/>
              <a:ea typeface="Calibri" panose="020F0502020204030204" pitchFamily="34" charset="0"/>
              <a:cs typeface="Times New Roman" pitchFamily="18" charset="0"/>
            </a:endParaRPr>
          </a:p>
          <a:p>
            <a:pPr indent="304800" algn="just">
              <a:lnSpc>
                <a:spcPct val="115000"/>
              </a:lnSpc>
              <a:spcAft>
                <a:spcPct val="0"/>
              </a:spcAft>
            </a:pPr>
            <a:r>
              <a:rPr lang="ru-RU" sz="1400" b="1" dirty="0">
                <a:latin typeface="Times New Roman" pitchFamily="18" charset="0"/>
                <a:ea typeface="Times New Roman" panose="02020603050405020304" pitchFamily="18" charset="0"/>
                <a:cs typeface="Times New Roman" pitchFamily="18" charset="0"/>
              </a:rPr>
              <a:t>Социальными заказчиками реализации Программы </a:t>
            </a:r>
            <a:r>
              <a:rPr lang="ru-RU" sz="1400" dirty="0">
                <a:latin typeface="Times New Roman" pitchFamily="18" charset="0"/>
                <a:ea typeface="Times New Roman" panose="02020603050405020304" pitchFamily="18" charset="0"/>
                <a:cs typeface="Times New Roman" pitchFamily="18" charset="0"/>
              </a:rPr>
              <a:t>как комплекса образовательных услуг выступают, в первую очередь, родители (законные представители) обучающихся, как гаранты реализации прав ребенка на уход, присмотр и оздоровление, воспитание и обучение.</a:t>
            </a:r>
            <a:endParaRPr lang="ru-RU" sz="1400" dirty="0">
              <a:latin typeface="Times New Roman" pitchFamily="18" charset="0"/>
              <a:ea typeface="Calibri" panose="020F0502020204030204" pitchFamily="34" charset="0"/>
              <a:cs typeface="Times New Roman" pitchFamily="18" charset="0"/>
            </a:endParaRPr>
          </a:p>
          <a:p>
            <a:pPr algn="just">
              <a:lnSpc>
                <a:spcPct val="115000"/>
              </a:lnSpc>
              <a:spcAft>
                <a:spcPct val="0"/>
              </a:spcAft>
            </a:pPr>
            <a:r>
              <a:rPr lang="ru-RU" sz="1400" b="1" dirty="0">
                <a:latin typeface="Times New Roman" pitchFamily="18" charset="0"/>
                <a:ea typeface="Times New Roman" panose="02020603050405020304" pitchFamily="18" charset="0"/>
                <a:cs typeface="Times New Roman" pitchFamily="18" charset="0"/>
              </a:rPr>
              <a:t>Особенности разработки Программы:</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50215" algn="l"/>
              </a:tabLst>
            </a:pPr>
            <a:r>
              <a:rPr lang="ru-RU" sz="1400" spc="-5" dirty="0">
                <a:latin typeface="Times New Roman" pitchFamily="18" charset="0"/>
                <a:ea typeface="Times New Roman" panose="02020603050405020304" pitchFamily="18" charset="0"/>
                <a:cs typeface="Times New Roman" pitchFamily="18" charset="0"/>
              </a:rPr>
              <a:t>- условия, созданные в ДОО для реализации целей и задач Программы;</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2590" algn="l"/>
                <a:tab pos="450215" algn="l"/>
              </a:tabLst>
            </a:pPr>
            <a:r>
              <a:rPr lang="ru-RU" sz="1400" spc="-5" dirty="0">
                <a:latin typeface="Times New Roman" pitchFamily="18" charset="0"/>
                <a:ea typeface="Times New Roman" panose="02020603050405020304" pitchFamily="18" charset="0"/>
                <a:cs typeface="Times New Roman" pitchFamily="18" charset="0"/>
              </a:rPr>
              <a:t>- социальный заказ </a:t>
            </a:r>
            <a:r>
              <a:rPr lang="ru-RU" sz="1400" dirty="0">
                <a:latin typeface="Times New Roman" pitchFamily="18" charset="0"/>
                <a:ea typeface="Times New Roman" panose="02020603050405020304" pitchFamily="18" charset="0"/>
                <a:cs typeface="Times New Roman" pitchFamily="18" charset="0"/>
              </a:rPr>
              <a:t>родителей (законных представителей);</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2590" algn="l"/>
                <a:tab pos="450215" algn="l"/>
              </a:tabLst>
            </a:pPr>
            <a:r>
              <a:rPr lang="ru-RU" sz="1400" dirty="0">
                <a:latin typeface="Times New Roman" pitchFamily="18" charset="0"/>
                <a:ea typeface="Times New Roman" panose="02020603050405020304" pitchFamily="18" charset="0"/>
                <a:cs typeface="Times New Roman" pitchFamily="18" charset="0"/>
              </a:rPr>
              <a:t>- детский контингент;</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2590" algn="l"/>
                <a:tab pos="450215" algn="l"/>
              </a:tabLst>
            </a:pPr>
            <a:r>
              <a:rPr lang="ru-RU" sz="1400" dirty="0">
                <a:latin typeface="Times New Roman" pitchFamily="18" charset="0"/>
                <a:ea typeface="Times New Roman" panose="02020603050405020304" pitchFamily="18" charset="0"/>
                <a:cs typeface="Times New Roman" pitchFamily="18" charset="0"/>
              </a:rPr>
              <a:t>- кадровый состав педагогических работников;</a:t>
            </a:r>
            <a:endParaRPr lang="ru-RU" sz="1400" dirty="0">
              <a:latin typeface="Times New Roman" pitchFamily="18" charset="0"/>
              <a:ea typeface="Calibri" panose="020F0502020204030204" pitchFamily="34" charset="0"/>
              <a:cs typeface="Times New Roman" pitchFamily="18" charset="0"/>
            </a:endParaRPr>
          </a:p>
          <a:p>
            <a:pPr algn="just">
              <a:lnSpc>
                <a:spcPct val="115000"/>
              </a:lnSpc>
              <a:spcAft>
                <a:spcPct val="0"/>
              </a:spcAft>
              <a:tabLst>
                <a:tab pos="405765" algn="l"/>
                <a:tab pos="450215" algn="l"/>
                <a:tab pos="2468880" algn="l"/>
                <a:tab pos="3522980" algn="l"/>
                <a:tab pos="3864610" algn="l"/>
                <a:tab pos="4895215" algn="l"/>
                <a:tab pos="6089650" algn="l"/>
              </a:tabLst>
            </a:pPr>
            <a:r>
              <a:rPr lang="ru-RU" sz="1400" dirty="0">
                <a:latin typeface="Times New Roman" pitchFamily="18" charset="0"/>
                <a:ea typeface="Times New Roman" panose="02020603050405020304" pitchFamily="18" charset="0"/>
                <a:cs typeface="Times New Roman" pitchFamily="18" charset="0"/>
              </a:rPr>
              <a:t>- культурно-образовательные особенности МДОУ «Оршинский детский сад»</a:t>
            </a:r>
            <a:r>
              <a:rPr lang="ru-RU" sz="1400" spc="-285" dirty="0">
                <a:latin typeface="Times New Roman" pitchFamily="18" charset="0"/>
                <a:ea typeface="Times New Roman" panose="02020603050405020304" pitchFamily="18" charset="0"/>
                <a:cs typeface="Times New Roman" pitchFamily="18" charset="0"/>
              </a:rPr>
              <a:t>     </a:t>
            </a:r>
            <a:r>
              <a:rPr lang="ru-RU" sz="1400" dirty="0">
                <a:latin typeface="Times New Roman" pitchFamily="18" charset="0"/>
                <a:ea typeface="Times New Roman" panose="02020603050405020304" pitchFamily="18" charset="0"/>
                <a:cs typeface="Times New Roman" pitchFamily="18" charset="0"/>
              </a:rPr>
              <a:t>климатические особенности;</a:t>
            </a:r>
            <a:endParaRPr lang="ru-RU" sz="1400" dirty="0">
              <a:latin typeface="Times New Roman" pitchFamily="18" charset="0"/>
              <a:ea typeface="Calibri" panose="020F0502020204030204" pitchFamily="34" charset="0"/>
              <a:cs typeface="Times New Roman" pitchFamily="18" charset="0"/>
            </a:endParaRPr>
          </a:p>
          <a:p>
            <a:pPr>
              <a:lnSpc>
                <a:spcPct val="115000"/>
              </a:lnSpc>
              <a:spcAft>
                <a:spcPct val="0"/>
              </a:spcAft>
              <a:tabLst>
                <a:tab pos="405765" algn="l"/>
                <a:tab pos="450215" algn="l"/>
              </a:tabLst>
            </a:pPr>
            <a:r>
              <a:rPr lang="ru-RU" sz="1400" dirty="0">
                <a:latin typeface="Times New Roman" pitchFamily="18" charset="0"/>
                <a:ea typeface="Times New Roman" panose="02020603050405020304" pitchFamily="18" charset="0"/>
                <a:cs typeface="Times New Roman" pitchFamily="18" charset="0"/>
              </a:rPr>
              <a:t>- взаимодействие с социумом.</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b="1" dirty="0">
                <a:latin typeface="Times New Roman" pitchFamily="18" charset="0"/>
                <a:ea typeface="Times New Roman" panose="02020603050405020304" pitchFamily="18" charset="0"/>
                <a:cs typeface="Times New Roman" pitchFamily="18" charset="0"/>
              </a:rPr>
              <a:t>Специфика национальных, социокультурных и иных условий, в которых осуществляется образовательная деятельность:</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dirty="0">
                <a:latin typeface="Times New Roman" pitchFamily="18" charset="0"/>
                <a:ea typeface="Times New Roman" panose="02020603050405020304" pitchFamily="18" charset="0"/>
                <a:cs typeface="Times New Roman" pitchFamily="18" charset="0"/>
              </a:rPr>
              <a:t>- Национально-культурные особенности: </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приобщение детей к российским традиционным духовным ценностям;</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правила и нормы поведения в российском обществе;</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культурные ценности своей этнической группы.</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dirty="0">
                <a:latin typeface="Times New Roman" pitchFamily="18" charset="0"/>
                <a:ea typeface="Times New Roman" panose="02020603050405020304" pitchFamily="18" charset="0"/>
                <a:cs typeface="Times New Roman" pitchFamily="18" charset="0"/>
              </a:rPr>
              <a:t>- Климатические особенности: </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лесная зона смешанного типа, болотистая местность, залежи торфа;</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умеренный, прохладный климат.</a:t>
            </a:r>
            <a:endParaRPr lang="ru-RU" sz="1400" dirty="0">
              <a:latin typeface="Times New Roman" pitchFamily="18" charset="0"/>
              <a:ea typeface="Calibri" panose="020F0502020204030204" pitchFamily="34" charset="0"/>
              <a:cs typeface="Times New Roman" pitchFamily="18" charset="0"/>
            </a:endParaRPr>
          </a:p>
          <a:p>
            <a:pPr indent="450215" algn="just">
              <a:lnSpc>
                <a:spcPct val="115000"/>
              </a:lnSpc>
              <a:spcAft>
                <a:spcPct val="0"/>
              </a:spcAft>
              <a:tabLst>
                <a:tab pos="1035050" algn="l"/>
              </a:tabLst>
            </a:pPr>
            <a:r>
              <a:rPr lang="ru-RU" sz="1400" dirty="0">
                <a:latin typeface="Times New Roman" pitchFamily="18" charset="0"/>
                <a:ea typeface="Times New Roman" panose="02020603050405020304" pitchFamily="18" charset="0"/>
                <a:cs typeface="Times New Roman" pitchFamily="18" charset="0"/>
              </a:rPr>
              <a:t>- Социально-демографические особенности: </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повышенная миграционная активность;</a:t>
            </a:r>
            <a:endParaRPr lang="ru-RU" sz="1400" dirty="0">
              <a:latin typeface="Times New Roman" pitchFamily="18" charset="0"/>
              <a:ea typeface="Calibri" panose="020F0502020204030204" pitchFamily="34" charset="0"/>
              <a:cs typeface="Times New Roman" pitchFamily="18" charset="0"/>
            </a:endParaRPr>
          </a:p>
          <a:p>
            <a:pPr marL="342900" lvl="0" indent="-342900" algn="just">
              <a:lnSpc>
                <a:spcPct val="115000"/>
              </a:lnSpc>
              <a:spcAft>
                <a:spcPct val="0"/>
              </a:spcAft>
              <a:buFont typeface="Wingdings" panose="05000000000000000000" pitchFamily="2" charset="2"/>
              <a:buChar char=""/>
              <a:tabLst>
                <a:tab pos="1035050" algn="l"/>
              </a:tabLst>
            </a:pPr>
            <a:r>
              <a:rPr lang="ru-RU" sz="1400" dirty="0">
                <a:latin typeface="Times New Roman" pitchFamily="18" charset="0"/>
                <a:ea typeface="Times New Roman" panose="02020603050405020304" pitchFamily="18" charset="0"/>
                <a:cs typeface="Times New Roman" pitchFamily="18" charset="0"/>
              </a:rPr>
              <a:t>повышение рождаемости, увеличение количества многодетных семей.</a:t>
            </a:r>
            <a:endParaRPr lang="ru-RU" sz="1400" dirty="0">
              <a:latin typeface="Times New Roman" pitchFamily="18" charset="0"/>
              <a:ea typeface="Calibri" panose="020F0502020204030204" pitchFamily="34" charset="0"/>
              <a:cs typeface="Times New Roman" pitchFamily="18" charset="0"/>
            </a:endParaRPr>
          </a:p>
          <a:p>
            <a:pPr marR="135890" indent="448310" algn="just">
              <a:lnSpc>
                <a:spcPct val="115000"/>
              </a:lnSpc>
              <a:spcAft>
                <a:spcPct val="0"/>
              </a:spcAft>
            </a:pPr>
            <a:r>
              <a:rPr lang="ru-RU" sz="1400" dirty="0">
                <a:latin typeface="Times New Roman" pitchFamily="18" charset="0"/>
                <a:ea typeface="Times New Roman" panose="02020603050405020304" pitchFamily="18" charset="0"/>
                <a:cs typeface="Times New Roman" pitchFamily="18" charset="0"/>
              </a:rPr>
              <a:t>Программа является основой для преемственности уровней дошкольного и начального общего образования.</a:t>
            </a:r>
            <a:endParaRPr lang="ru-RU" sz="1400" dirty="0">
              <a:latin typeface="Times New Roman" pitchFamily="18" charset="0"/>
              <a:ea typeface="Calibri" panose="020F0502020204030204" pitchFamily="34" charset="0"/>
              <a:cs typeface="Times New Roman" pitchFamily="18" charset="0"/>
            </a:endParaRPr>
          </a:p>
          <a:p>
            <a:pPr marL="180340" indent="448310" algn="just">
              <a:lnSpc>
                <a:spcPct val="115000"/>
              </a:lnSpc>
              <a:spcAft>
                <a:spcPct val="0"/>
              </a:spcAft>
            </a:pPr>
            <a:r>
              <a:rPr lang="ru-RU" dirty="0">
                <a:latin typeface="Times New Roman" pitchFamily="18" charset="0"/>
                <a:ea typeface="Times New Roman" panose="02020603050405020304" pitchFamily="18" charset="0"/>
                <a:cs typeface="Times New Roman"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99964765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43712" y="719529"/>
            <a:ext cx="10741152" cy="1366528"/>
          </a:xfrm>
          <a:prstGeom prst="rect">
            <a:avLst/>
          </a:prstGeom>
        </p:spPr>
        <p:txBody>
          <a:bodyPr wrap="square">
            <a:spAutoFit/>
          </a:bodyPr>
          <a:lstStyle/>
          <a:p>
            <a:pPr algn="just">
              <a:lnSpc>
                <a:spcPct val="115000"/>
              </a:lnSpc>
              <a:spcAft>
                <a:spcPct val="0"/>
              </a:spcAft>
              <a:tabLst>
                <a:tab pos="270510" algn="l"/>
              </a:tabLst>
            </a:pPr>
            <a:r>
              <a:rPr lang="ru-RU" smtClean="0">
                <a:latin typeface="Times New Roman" pitchFamily="18" charset="0"/>
                <a:ea typeface="Times New Roman" panose="02020603050405020304" pitchFamily="18" charset="0"/>
                <a:cs typeface="Times New Roman" pitchFamily="18" charset="0"/>
              </a:rPr>
              <a:t>	Программа </a:t>
            </a:r>
            <a:r>
              <a:rPr lang="ru-RU">
                <a:latin typeface="Times New Roman" pitchFamily="18" charset="0"/>
                <a:ea typeface="Times New Roman" panose="02020603050405020304" pitchFamily="18" charset="0"/>
                <a:cs typeface="Times New Roman" pitchFamily="18" charset="0"/>
              </a:rPr>
              <a:t>состоит из обязательной части и части, формируемой участниками образовательных отношений. Обе части являются взаимодополняющими и необходимыми с точки зрения реализации требований ФГОС ДО. Объем обязательной части Программы составляет не менее 60% от ее общего объема; части, формируемой участниками образовательных отношений, не более 40%.</a:t>
            </a:r>
            <a:endParaRPr lang="ru-RU" sz="1600">
              <a:effectLst/>
              <a:latin typeface="Calibri" panose="020F0502020204030204" pitchFamily="34" charset="0"/>
              <a:ea typeface="Calibri" panose="020F0502020204030204" pitchFamily="34" charset="0"/>
              <a:cs typeface="Times New Roman" pitchFamily="18" charset="0"/>
            </a:endParaRPr>
          </a:p>
        </p:txBody>
      </p:sp>
      <p:sp>
        <p:nvSpPr>
          <p:cNvPr id="4" name="Прямоугольник 3"/>
          <p:cNvSpPr/>
          <p:nvPr/>
        </p:nvSpPr>
        <p:spPr>
          <a:xfrm>
            <a:off x="743712" y="2086057"/>
            <a:ext cx="10911840" cy="3914918"/>
          </a:xfrm>
          <a:prstGeom prst="rect">
            <a:avLst/>
          </a:prstGeom>
        </p:spPr>
        <p:txBody>
          <a:bodyPr wrap="square">
            <a:spAutoFit/>
          </a:bodyPr>
          <a:lstStyle/>
          <a:p>
            <a:pPr indent="448310" algn="just">
              <a:lnSpc>
                <a:spcPct val="115000"/>
              </a:lnSpc>
              <a:spcAft>
                <a:spcPct val="0"/>
              </a:spcAft>
            </a:pPr>
            <a:r>
              <a:rPr lang="ru-RU">
                <a:latin typeface="Times New Roman" pitchFamily="18" charset="0"/>
                <a:ea typeface="Times New Roman" panose="02020603050405020304" pitchFamily="18" charset="0"/>
                <a:cs typeface="Times New Roman" pitchFamily="18" charset="0"/>
              </a:rPr>
              <a:t>В части, формируемой участниками образовательных отношений далее (вариативная часть Программы), представлены выбранные участниками образовательных отношений Программы, направленные на развитие детей в образовательных областях, видах деятельности и культурных практиках (парциальные образовательные программы, формы организации работы с детьми), отобранные с учетом приоритетных направлений, традиций ОУ, климатических особенностей, социокультурных условий, а также для обеспечения коррекции нарушений развития и ориентированные на потребность детей и их родителей, а также возможностям педагогического коллектива и ДОО в целом.</a:t>
            </a:r>
            <a:endParaRPr lang="ru-RU" sz="1600">
              <a:latin typeface="Calibri" panose="020F0502020204030204" pitchFamily="34" charset="0"/>
              <a:ea typeface="Calibri" panose="020F0502020204030204" pitchFamily="34" charset="0"/>
              <a:cs typeface="Times New Roman" pitchFamily="18" charset="0"/>
            </a:endParaRPr>
          </a:p>
          <a:p>
            <a:pPr indent="270510" algn="just">
              <a:lnSpc>
                <a:spcPct val="115000"/>
              </a:lnSpc>
              <a:spcAft>
                <a:spcPct val="0"/>
              </a:spcAft>
            </a:pPr>
            <a:r>
              <a:rPr lang="ru-RU">
                <a:latin typeface="Times New Roman" pitchFamily="18" charset="0"/>
                <a:ea typeface="Calibri" panose="020F0502020204030204" pitchFamily="34" charset="0"/>
                <a:cs typeface="Times New Roman" pitchFamily="18" charset="0"/>
              </a:rPr>
              <a:t>Вариативная часть Программы разработана на основании УМК примерной образовательной программы дошкольного образования «Детство» (Т.И. Бабаева, А.Г. Гогоберидзе, О.В. Солнцева и др.- СПб: ДЕТСТВО-ПРЕСС, 2016), включенной по результатам экспертизы в реестр примерных основных образовательных программ, являющийся государственной информационной системой (одобрена решением федерального учебно- методического объединения по общему образованию, протокол от 20 мая 2015 г. № 2/15).</a:t>
            </a:r>
            <a:endParaRPr lang="ru-RU" sz="1600">
              <a:effectLst/>
              <a:latin typeface="Calibri" panose="020F0502020204030204" pitchFamily="34"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xmlns="" val="320094672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829780" y="-253445"/>
            <a:ext cx="8964488" cy="1143000"/>
          </a:xfrm>
        </p:spPr>
        <p:txBody>
          <a:bodyPr>
            <a:normAutofit/>
          </a:bodyPr>
          <a:lstStyle/>
          <a:p>
            <a:pPr algn="ctr"/>
            <a:r>
              <a:rPr lang="ru-RU" sz="2400" b="1">
                <a:solidFill>
                  <a:schemeClr val="tx1"/>
                </a:solidFill>
                <a:latin typeface="Times New Roman" pitchFamily="18" charset="0"/>
                <a:cs typeface="Times New Roman" pitchFamily="18" charset="0"/>
              </a:rPr>
              <a:t>НАПРАВЛЕНИЯ ВАРИАТИВНОЙ ЧАСТИ ПРОГРАММЫ</a:t>
            </a:r>
          </a:p>
        </p:txBody>
      </p:sp>
      <p:sp>
        <p:nvSpPr>
          <p:cNvPr id="24580" name="Rectangle 4"/>
          <p:cNvSpPr>
            <a:spLocks noChangeArrowheads="1"/>
          </p:cNvSpPr>
          <p:nvPr/>
        </p:nvSpPr>
        <p:spPr bwMode="auto">
          <a:xfrm>
            <a:off x="2010875" y="980728"/>
            <a:ext cx="4000528" cy="2071702"/>
          </a:xfrm>
          <a:prstGeom prst="rect">
            <a:avLst/>
          </a:prstGeom>
          <a:solidFill>
            <a:srgbClr val="99CCFF"/>
          </a:solidFill>
          <a:ln w="9525">
            <a:solidFill>
              <a:schemeClr val="tx1"/>
            </a:solidFill>
            <a:miter lim="800000"/>
          </a:ln>
          <a:effectLst/>
        </p:spPr>
        <p:txBody>
          <a:bodyPr wrap="none" anchor="ctr"/>
          <a:lstStyle/>
          <a:p>
            <a:pPr marL="457200" indent="-457200">
              <a:buAutoNum type="arabicPeriod"/>
            </a:pPr>
            <a:r>
              <a:rPr lang="ru-RU" sz="2400" b="1"/>
              <a:t>Региональный </a:t>
            </a:r>
          </a:p>
          <a:p>
            <a:r>
              <a:rPr lang="ru-RU" sz="2400" b="1"/>
              <a:t>компонент </a:t>
            </a:r>
          </a:p>
          <a:p>
            <a:r>
              <a:rPr lang="ru-RU" sz="2400" b="1"/>
              <a:t>программы</a:t>
            </a:r>
          </a:p>
        </p:txBody>
      </p:sp>
      <p:sp>
        <p:nvSpPr>
          <p:cNvPr id="24585" name="Rectangle 9"/>
          <p:cNvSpPr>
            <a:spLocks noChangeArrowheads="1"/>
          </p:cNvSpPr>
          <p:nvPr/>
        </p:nvSpPr>
        <p:spPr bwMode="auto">
          <a:xfrm>
            <a:off x="6312024" y="980728"/>
            <a:ext cx="3787924" cy="2071702"/>
          </a:xfrm>
          <a:prstGeom prst="rect">
            <a:avLst/>
          </a:prstGeom>
          <a:solidFill>
            <a:srgbClr val="99CCFF"/>
          </a:solidFill>
          <a:ln w="9525">
            <a:solidFill>
              <a:schemeClr val="tx1"/>
            </a:solidFill>
            <a:miter lim="800000"/>
          </a:ln>
          <a:effectLst/>
        </p:spPr>
        <p:txBody>
          <a:bodyPr wrap="none" anchor="ctr"/>
          <a:lstStyle/>
          <a:p>
            <a:r>
              <a:rPr lang="ru-RU" sz="2400" b="1"/>
              <a:t> 2. Освоение новых </a:t>
            </a:r>
          </a:p>
          <a:p>
            <a:r>
              <a:rPr lang="ru-RU" sz="2400" b="1"/>
              <a:t>образовательных </a:t>
            </a:r>
          </a:p>
          <a:p>
            <a:r>
              <a:rPr lang="ru-RU" sz="2400" b="1"/>
              <a:t>технологий</a:t>
            </a:r>
          </a:p>
        </p:txBody>
      </p:sp>
      <p:sp>
        <p:nvSpPr>
          <p:cNvPr id="24587" name="Rectangle 11"/>
          <p:cNvSpPr>
            <a:spLocks noChangeArrowheads="1"/>
          </p:cNvSpPr>
          <p:nvPr/>
        </p:nvSpPr>
        <p:spPr bwMode="auto">
          <a:xfrm>
            <a:off x="2005716" y="3212976"/>
            <a:ext cx="4000528" cy="2376264"/>
          </a:xfrm>
          <a:prstGeom prst="rect">
            <a:avLst/>
          </a:prstGeom>
          <a:solidFill>
            <a:srgbClr val="99CCFF"/>
          </a:solidFill>
          <a:ln w="9525">
            <a:solidFill>
              <a:schemeClr val="tx1"/>
            </a:solidFill>
            <a:miter lim="800000"/>
          </a:ln>
          <a:effectLst/>
        </p:spPr>
        <p:txBody>
          <a:bodyPr wrap="none" anchor="ctr"/>
          <a:lstStyle/>
          <a:p>
            <a:r>
              <a:rPr lang="ru-RU" sz="2400" b="1"/>
              <a:t>3. Реализация </a:t>
            </a:r>
          </a:p>
          <a:p>
            <a:r>
              <a:rPr lang="ru-RU" sz="2400" b="1"/>
              <a:t>парциальных программ</a:t>
            </a:r>
          </a:p>
        </p:txBody>
      </p:sp>
      <p:sp>
        <p:nvSpPr>
          <p:cNvPr id="7" name="Rectangle 11"/>
          <p:cNvSpPr>
            <a:spLocks noChangeArrowheads="1"/>
          </p:cNvSpPr>
          <p:nvPr/>
        </p:nvSpPr>
        <p:spPr bwMode="auto">
          <a:xfrm>
            <a:off x="6278860" y="3212976"/>
            <a:ext cx="3787924" cy="2376264"/>
          </a:xfrm>
          <a:prstGeom prst="rect">
            <a:avLst/>
          </a:prstGeom>
          <a:solidFill>
            <a:srgbClr val="99CCFF"/>
          </a:solidFill>
          <a:ln w="9525">
            <a:solidFill>
              <a:schemeClr val="tx1"/>
            </a:solidFill>
            <a:miter lim="800000"/>
          </a:ln>
          <a:effectLst/>
        </p:spPr>
        <p:txBody>
          <a:bodyPr wrap="none" anchor="ctr"/>
          <a:lstStyle/>
          <a:p>
            <a:r>
              <a:rPr lang="ru-RU" sz="2400" b="1"/>
              <a:t>4. Организация </a:t>
            </a:r>
          </a:p>
          <a:p>
            <a:r>
              <a:rPr lang="ru-RU" sz="2400" b="1"/>
              <a:t>кружковой </a:t>
            </a:r>
          </a:p>
          <a:p>
            <a:r>
              <a:rPr lang="ru-RU" sz="2400" b="1"/>
              <a:t>работы в рамках ООП</a:t>
            </a:r>
          </a:p>
        </p:txBody>
      </p:sp>
      <p:sp>
        <p:nvSpPr>
          <p:cNvPr id="2" name="Овал 1"/>
          <p:cNvSpPr/>
          <p:nvPr/>
        </p:nvSpPr>
        <p:spPr>
          <a:xfrm>
            <a:off x="9552384" y="5705036"/>
            <a:ext cx="766428" cy="8193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mtClean="0"/>
              <a:t>19</a:t>
            </a:r>
            <a:endParaRPr lang="ru-RU"/>
          </a:p>
        </p:txBody>
      </p:sp>
    </p:spTree>
    <p:extLst>
      <p:ext uri="{BB962C8B-B14F-4D97-AF65-F5344CB8AC3E}">
        <p14:creationId xmlns:p14="http://schemas.microsoft.com/office/powerpoint/2010/main" xmlns="" val="180750014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a:ea typeface="Arial"/>
        <a:cs typeface="Arial"/>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Arial"/>
        <a:cs typeface="Arial"/>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713</TotalTime>
  <Words>2844</Words>
  <Application>Microsoft Office PowerPoint</Application>
  <PresentationFormat>Произвольный</PresentationFormat>
  <Paragraphs>462</Paragraphs>
  <Slides>24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Натуральные материалы</vt:lpstr>
      <vt:lpstr>                            Педагоги: Маркович А.А.                                                                              Камнева О.В.</vt:lpstr>
      <vt:lpstr>Слайд 2</vt:lpstr>
      <vt:lpstr>         Рабочая программа - дошкольного образования МДОУ «Оршинский детский сад» группа –  средняя (далее – Программа) разработана в соответствии с ФГОС дошкольного образования и с учетом Федеральной образовательной программы дошкольного образования (далее – Федеральная программа) Нормативно-правовой основой для разработки Программы являются следующие нормативно-правовые документы: - Указ Президента Российской Федерации от 7 мая 2018 г. № 204 «О национальных целях и стратегических задачах развития Российской Федерации на период до 2024 года»; - Указ Президента Российской Федерации от 21 июля 2020 г. № 474 «О национальных целях развития Российской Федерации на период до 2030 года»; - Указ Президента Российской Федерации от 9 ноября 2022 г. № 809 «Об утверждении основ государственной политики по сохранению и укреплению традиционных российских духовно-нравственных ценностей»; - Федеральный закон от 29 декабря 2012 г. № 273-ФЗ «Об образовании в Российской Федерации»; - Федеральный закон от 31 июля 2020 г. № 304-ФЗ «О внесении изменений в Федеральный закон «Об образовании в Российской Федерации» по вопросам воспитания обучающихся» - Федеральный закон от 24 сентября 2022 г.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 - Распоряжение Правительства Российской Федерации от 29 мая 2015 г. №   999-р «Об утверждении Стратегии развития воспитания в Российской Федерации на период до 2025 года»; - Федеральный государственный образовательный стандарт дошкольного образования (утвержден приказом Минобрнауки России от 17 октября 2013 г. № 1155, зарегистрировано в Минюсте России 14 ноября 2013 г., регистрационный № 30384; в редакции приказа Минпросвещения России от 8 ноября 2022 г. № 955, зарегистрировано в Минюсте России 6 февраля 2023 г., регистрационный № 72264); - Федеральная образовательная программа дошкольного образования (утверждена приказом Минпросвещения России от 25 ноября 2022 г. № 1028, зарегистрировано в Минюсте России 28 декабря 2022 г., регистрационный № 71847); - Порядок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(утверждена приказом Минпросвещения России от 31 июля 2020 года № 373, зарегистрировано в Минюсте России 31 августа 2020 г., регистрационный № 59599); - "Санитарно-эпидемиологические требования к организации общественного питания населения" СанПиН 2.3/2.4.3590-20. - Санитарными правилами СП 2.4.3648-20 «Санитарно-эпидемиологические требования к организациям воспитания и обучения, отдыха и оздоровления детей и молодёжи (утверждены постановлением Главного государственного санитарного врача Российской Федерации от 28 сентября 2020 г. № 28, зарегистрировано в Минюсте России 18 декабря - Санитарно-эпидемиологические правила и нормативы СанПиН 1.2.3685-21 «Гигиенические нормативы и требования к обеспечению безопасности и (или) безвредности для человека факторов среды обитания» - Письмом Министерства   образования   Российской   Федерации   от   14.03.2000 г. №65/23-16 «О гигиенических требованиях и максимальной нагрузке на детей дошкольного возраста в организованных формах обучения» Конституцией Российской Федерации; Конвенцией о правах ребенка (одобрена Генеральной Ассамблеей ООН 20.11.1989 г., ратифицированной Постановлением Верховного Совета СССР от 13 июня 1990. Региональные документы:  Устав муниципального дошкольного образовательного учреждения «Оршинский детский сад»;  Положение об основной программе образовательной программе в МДОУ «Оршинский детский сад» (Протокол №28 от 19.02.2021 г.).  Программа развития МДОУ «Оршинский детский сад»; ООП МДОУ «Оршинский детский сад» - Приказ МДОУ «Оршинский детский сад» №55 -од от 31.08.2023 г. Обязательная часть Программы соответствует Федеральной программе, ее объем в соответствии с ФГОС ДО составляет не менее 60% от общего объема Программы.  </vt:lpstr>
      <vt:lpstr>Слайд 4</vt:lpstr>
      <vt:lpstr>Слайд 5</vt:lpstr>
      <vt:lpstr> Рабочая программа включает три основных раздела</vt:lpstr>
      <vt:lpstr>Слайд 7</vt:lpstr>
      <vt:lpstr>Слайд 8</vt:lpstr>
      <vt:lpstr>НАПРАВЛЕНИЯ ВАРИАТИВНОЙ ЧАСТИ ПРОГРАММЫ</vt:lpstr>
      <vt:lpstr>Образовательные области согласно ФГОС ДО, обеспечивающие разностороннее развитие детей 4 - 5 лет – возраст средний дошкольный</vt:lpstr>
      <vt:lpstr>Слайд 11</vt:lpstr>
      <vt:lpstr>Слайд 12</vt:lpstr>
      <vt:lpstr>Особенности контингента детей, воспитывающихся в  группе  МДОУ «Оршинский детский сад» </vt:lpstr>
      <vt:lpstr>Слайд 14</vt:lpstr>
      <vt:lpstr>Слайд 15</vt:lpstr>
      <vt:lpstr>Слайд 16</vt:lpstr>
      <vt:lpstr>Слайд 17</vt:lpstr>
      <vt:lpstr>Слайд 18</vt:lpstr>
      <vt:lpstr>ОСОБЕННОСТИ ТРАДИЦИОННЫХ СОБЫТИЙ, ПРАЗДНИКОВ, МЕРОПРИЯТИЙ</vt:lpstr>
      <vt:lpstr>Слайд 20</vt:lpstr>
      <vt:lpstr>Слайд 21</vt:lpstr>
      <vt:lpstr>МАТЕРИАЛЬНО – ТЕХНИЧЕСКОЕ ОСНАЩЕНИЕ</vt:lpstr>
      <vt:lpstr>МАТЕРИАЛЬНО – ТЕХНИЧЕСКОЕ ОСНАЩЕНИЕ</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Ulmart</dc:creator>
  <cp:lastModifiedBy>lena</cp:lastModifiedBy>
  <cp:revision>132</cp:revision>
  <dcterms:created xsi:type="dcterms:W3CDTF">2016-10-18T06:25:57Z</dcterms:created>
  <dcterms:modified xsi:type="dcterms:W3CDTF">2025-08-28T06:16:40Z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1143139</vt:lpwstr>
  </property>
  <property fmtid="{D5CDD505-2E9C-101B-9397-08002B2CF9AE}" pid="3" name="NXPowerLiteSettings">
    <vt:lpwstr>F7000400038000</vt:lpwstr>
  </property>
  <property fmtid="{D5CDD505-2E9C-101B-9397-08002B2CF9AE}" pid="4" name="NXPowerLiteVersion">
    <vt:lpwstr>S10.0.0</vt:lpwstr>
  </property>
</Properties>
</file>