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sldIdLst>
    <p:sldId id="285" r:id="rId2"/>
    <p:sldId id="258" r:id="rId3"/>
    <p:sldId id="260" r:id="rId4"/>
    <p:sldId id="263" r:id="rId5"/>
    <p:sldId id="259" r:id="rId6"/>
    <p:sldId id="257" r:id="rId7"/>
    <p:sldId id="286" r:id="rId8"/>
    <p:sldId id="267" r:id="rId9"/>
    <p:sldId id="282" r:id="rId10"/>
    <p:sldId id="283" r:id="rId11"/>
    <p:sldId id="284" r:id="rId12"/>
    <p:sldId id="269" r:id="rId13"/>
    <p:sldId id="268" r:id="rId14"/>
  </p:sldIdLst>
  <p:sldSz cx="12192000" cy="6858000"/>
  <p:notesSz cx="6797675" cy="9928225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77" d="100"/>
          <a:sy n="77" d="100"/>
        </p:scale>
        <p:origin x="2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99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466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1180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907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400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93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860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452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087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08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879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09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179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7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84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41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B689D-2109-44BD-A4C3-C82F71D70D37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C5A16588-A707-4B77-913C-BBFD0B67E7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3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464" y="2162476"/>
            <a:ext cx="9964072" cy="412282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1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образовательная организация «Оршинский детский сад»</a:t>
            </a:r>
            <a:br>
              <a:rPr lang="ru-RU" sz="1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рабочей программы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младшая группа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(срок реализации программы 1 год)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Педагоги: Панфилова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.А. ( высшая категория )</a:t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Терентьева О.С.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2025– 2026 </a:t>
            </a:r>
            <a:r>
              <a:rPr lang="ru-RU" sz="1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r>
              <a:rPr lang="ru-RU" sz="1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п.г.т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Орша Тверская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Калининский муниципальный округ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7017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0832" y="158669"/>
            <a:ext cx="11326368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Перспективный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 взаимодействия ДОУ с родителями на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2026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уч. год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22937" y="576476"/>
            <a:ext cx="5584093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соблюдением правил и норм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987152"/>
              </p:ext>
            </p:extLst>
          </p:nvPr>
        </p:nvGraphicFramePr>
        <p:xfrm>
          <a:off x="560832" y="1100465"/>
          <a:ext cx="11423904" cy="42062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2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9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4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6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95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726" marR="4172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726" marR="4172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726" marR="4172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726" marR="4172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57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жизни детского сада -  в течение года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726" marR="4172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704377"/>
              </p:ext>
            </p:extLst>
          </p:nvPr>
        </p:nvGraphicFramePr>
        <p:xfrm>
          <a:off x="576650" y="1575752"/>
          <a:ext cx="11450594" cy="4227767"/>
        </p:xfrm>
        <a:graphic>
          <a:graphicData uri="http://schemas.openxmlformats.org/drawingml/2006/table">
            <a:tbl>
              <a:tblPr/>
              <a:tblGrid>
                <a:gridCol w="502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7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65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35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1738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-Памятка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 теме самообразования: «Порядок одевания и раздевания»</a:t>
                      </a:r>
                      <a:endParaRPr lang="ru-RU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-«Тематические мероприятия, посвященные дню пожилого человека»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-Наше мини-путешествие по территории детского сада-фотогазета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-Акция: «Наш семейный досуг»-видео –ролик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Заведующий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Жукова</a:t>
                      </a:r>
                      <a:r>
                        <a:rPr lang="ru-RU" sz="13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Е.В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Старший воспитатель Логунова Е.А.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Воспитатели 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групп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Родители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711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Конкурс: «Новогодняя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игрушка своими руками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-Помощь в подготовке группы к новогодним праздникам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-Родительское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собрание: «Папа рядом, мама рядом, что еще счастья надо»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-Памятка для родителей по теме самообразования: «Игры на развитие сенсорных способностей у детей 2-3 года»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-Консультация для родителей по ПДД «Осторожно скользкая дорога»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-Выставка работ по пожарной безопасности.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-Консультация по теме самообразования: «Режим дня».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Calibri"/>
                          <a:cs typeface="Times New Roman"/>
                        </a:rPr>
                        <a:t>декабрь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Старший воспитатель Логунова Е.А.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Воспитатели 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групп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Родители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56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-Памятки для родителей: «Речь ребёнка раннего возраста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»,</a:t>
                      </a:r>
                      <a:endParaRPr lang="ru-RU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«Значение воспитания детей основам безопасности жизнедеятельности»</a:t>
                      </a:r>
                      <a:endParaRPr lang="ru-RU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+mn-cs"/>
                        </a:rPr>
                        <a:t>-Конкурс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+mn-cs"/>
                        </a:rPr>
                        <a:t> «Рождественский сувенир»-для детей и родителей акция благотворительность Храму.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Calibri"/>
                          <a:cs typeface="Times New Roman"/>
                        </a:rPr>
                        <a:t>январь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Старший воспитатель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Логунова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Е.А.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Воспитатели групп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Родители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50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0832" y="158669"/>
            <a:ext cx="11326368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Перспективный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 взаимодействия ДОУ с родителями на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2026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уч. год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03481" y="491132"/>
            <a:ext cx="5584093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соблюдением правил и норм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425489"/>
              </p:ext>
            </p:extLst>
          </p:nvPr>
        </p:nvGraphicFramePr>
        <p:xfrm>
          <a:off x="463296" y="1270572"/>
          <a:ext cx="11423904" cy="49072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2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9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6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95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726" marR="4172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726" marR="4172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726" marR="4172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726" marR="4172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57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жизни детского сада -  в течение года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726" marR="4172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446343"/>
              </p:ext>
            </p:extLst>
          </p:nvPr>
        </p:nvGraphicFramePr>
        <p:xfrm>
          <a:off x="486032" y="1779373"/>
          <a:ext cx="11401168" cy="5487244"/>
        </p:xfrm>
        <a:graphic>
          <a:graphicData uri="http://schemas.openxmlformats.org/drawingml/2006/table">
            <a:tbl>
              <a:tblPr/>
              <a:tblGrid>
                <a:gridCol w="543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7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3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65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0965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Утренник, «День защитника Отечества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».</a:t>
                      </a:r>
                      <a:endParaRPr lang="ru-RU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 для родителей: «Весенний ледоход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Выставка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поделок «Подарок для папы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»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/>
                        </a:rPr>
                        <a:t>-Акция: поздравительные открытки своими руками участникам СВО.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/>
                        </a:rPr>
                        <a:t>-Папка-передвижка по проекту: «Роль семьи в воспитании ребёнка»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февраль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Старший воспитатель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Логунова Е.А.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Воспитатели групп.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7222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7.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Выставка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поделок «Подарок для мамы»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-Утренник «Международный женский день 8 марта»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-Помощь в подготовке группы к празднику «Мамочку мою, очень я люблю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-Анкета для родителей, посвященная здоровому образу жизни.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-Конкурс родительская мастерская «Матрешка из подручных материалов»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-Памятка по теме самообразования «Важность приобщения родителей, играть с детьми в сенсорные игры»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-Консультация: «Как привлечь ребенка убирать игрушки»</a:t>
                      </a:r>
                      <a:endParaRPr lang="ru-RU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март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Старший воспитатель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Логунова Е.А.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Воспитатели групп.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013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-Тематическая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выставка: «Загадки космоса»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-Итоговое родительское собрание на тему: « Что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мы 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научились за год. Подготовка к лету»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-Конкурс поделок: «Пасхальный сувенир», акция Храму.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-Памятка для родителей по теме самообразования: «Держим ложку правильно»</a:t>
                      </a:r>
                      <a:endParaRPr lang="ru-RU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апрель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Старший воспитатель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Логунова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Е.А.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Воспитатели групп.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895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9.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Тематическое мероприятие «Этот день Победы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baseline="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-Анкетирование родителей об удовлетворенности работы ДОУ.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-Анкетирование по теме самообразования «Сенсорное развитие посредством </a:t>
                      </a:r>
                      <a:r>
                        <a:rPr lang="ru-RU" sz="1400" baseline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дидактических игр»</a:t>
                      </a:r>
                      <a:endParaRPr lang="ru-RU" sz="1400" baseline="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-Подготовка к летней оздоровительной компании.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май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Заведующий Жукова Е.В.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Старший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воспитатель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Логунова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Е.А.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Воспитатели групп.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51" marR="58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228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8368" y="135346"/>
            <a:ext cx="11265408" cy="101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Целевые ориентиры освоения программы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9184" y="996308"/>
            <a:ext cx="11594592" cy="5327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marR="90170" lvl="0" indent="269240">
              <a:lnSpc>
                <a:spcPct val="115000"/>
              </a:lnSpc>
              <a:spcBef>
                <a:spcPts val="50"/>
              </a:spcBef>
            </a:pPr>
            <a:r>
              <a:rPr lang="ru-RU" sz="1600" b="1" u="sng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 трём годам: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marR="90170" lvl="0" indent="-342900" algn="just">
              <a:lnSpc>
                <a:spcPct val="115000"/>
              </a:lnSpc>
              <a:spcBef>
                <a:spcPts val="50"/>
              </a:spcBef>
              <a:buClr>
                <a:srgbClr val="000000"/>
              </a:buClr>
              <a:buFont typeface="Wingdings"/>
              <a:buChar char=""/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Интересуется окружающими предметами, активно действует с ними, исследует их свойства, экспериментирует. 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Проявляет настойчивость в достижении результата своих действий; </a:t>
            </a:r>
            <a:endParaRPr lang="ru-RU" sz="11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marL="342900" marR="90170" lvl="0" indent="-342900" algn="just">
              <a:lnSpc>
                <a:spcPct val="115000"/>
              </a:lnSpc>
              <a:spcBef>
                <a:spcPts val="50"/>
              </a:spcBef>
              <a:buClr>
                <a:srgbClr val="000000"/>
              </a:buClr>
              <a:buFont typeface="Wingdings"/>
              <a:buChar char=""/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Стремится к общению и воспринимает смыслы в различных ситуациях общения с взрослыми, активно подражает им в движениях и действиях, умеет действовать согласованно; </a:t>
            </a:r>
            <a:endParaRPr lang="ru-RU" sz="11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marL="342900" marR="90170" lvl="0" indent="-342900" algn="just">
              <a:lnSpc>
                <a:spcPct val="115000"/>
              </a:lnSpc>
              <a:spcBef>
                <a:spcPts val="50"/>
              </a:spcBef>
              <a:buClr>
                <a:srgbClr val="000000"/>
              </a:buClr>
              <a:buFont typeface="Wingdings"/>
              <a:buChar char=""/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Владеет активной и пассивной речью: понимает речь взрослых, может обращаться с вопросами и просьбами, знает названия окружающих предметов и игрушек;</a:t>
            </a:r>
            <a:endParaRPr lang="ru-RU" sz="11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marL="342900" marR="90170" lvl="0" indent="-342900" algn="just">
              <a:lnSpc>
                <a:spcPct val="115000"/>
              </a:lnSpc>
              <a:spcBef>
                <a:spcPts val="50"/>
              </a:spcBef>
              <a:buClr>
                <a:srgbClr val="000000"/>
              </a:buClr>
              <a:buFont typeface="Wingdings"/>
              <a:buChar char=""/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Проявляет интерес к сверстникам; наблюдает за их действиями и подражает им.  Взаимодействие с ровесниками окрашено яркими эмоциями; </a:t>
            </a:r>
            <a:endParaRPr lang="ru-RU" sz="11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marL="342900" marR="90170" lvl="0" indent="-342900" algn="just">
              <a:lnSpc>
                <a:spcPct val="115000"/>
              </a:lnSpc>
              <a:spcBef>
                <a:spcPts val="50"/>
              </a:spcBef>
              <a:buClr>
                <a:srgbClr val="000000"/>
              </a:buClr>
              <a:buFont typeface="Wingdings"/>
              <a:buChar char=""/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В короткой игре воспроизводит действия взрослого, впервые осуществляя игровые замещения;</a:t>
            </a:r>
            <a:endParaRPr lang="ru-RU" sz="11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marL="342900" marR="90170" lvl="0" indent="-342900" algn="just">
              <a:lnSpc>
                <a:spcPct val="115000"/>
              </a:lnSpc>
              <a:spcBef>
                <a:spcPts val="50"/>
              </a:spcBef>
              <a:buClr>
                <a:srgbClr val="000000"/>
              </a:buClr>
              <a:buFont typeface="Wingdings"/>
              <a:buChar char=""/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Проявляет самостоятельность в бытовых и игровых действиях. Владеет простейшими навыками самообслуживания; </a:t>
            </a:r>
            <a:endParaRPr lang="ru-RU" sz="11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marL="342900" marR="90170" lvl="0" indent="-342900" algn="just">
              <a:lnSpc>
                <a:spcPct val="115000"/>
              </a:lnSpc>
              <a:spcBef>
                <a:spcPts val="50"/>
              </a:spcBef>
              <a:buClr>
                <a:srgbClr val="000000"/>
              </a:buClr>
              <a:buFont typeface="Wingdings"/>
              <a:buChar char=""/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Любит слушать стихи, песни, короткие сказки, рассматривать картинки, двигаться под музыку. Проявляет живой эмоциональный отклик на эстетические впечатления. Охотно включается в продуктивные виды деятельности (изобразительную деятельность, конструирование и др.);</a:t>
            </a:r>
            <a:endParaRPr lang="ru-RU" sz="11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marL="342900" marR="90170" lvl="0" indent="-342900" algn="just">
              <a:lnSpc>
                <a:spcPct val="115000"/>
              </a:lnSpc>
              <a:spcBef>
                <a:spcPts val="50"/>
              </a:spcBef>
              <a:buClr>
                <a:srgbClr val="000000"/>
              </a:buClr>
              <a:buFont typeface="Wingdings"/>
              <a:buChar char=""/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С удовольствием двигается – ходит, бегает в разных направлениях, стремится осваивать различные виды движения (подпрыгивание, лазанье, перешагивание и пр.).</a:t>
            </a:r>
            <a:endParaRPr lang="ru-RU" sz="11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97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а &quot;Спасибо за внимание&quot; для презентаций (35 фото) 🔥 Прикольные  картинки и юмо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310" y="264603"/>
            <a:ext cx="8244713" cy="618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08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71787" y="242174"/>
            <a:ext cx="973123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положения программы разработаны в соответствии с требованиями основных нормативных документов</a:t>
            </a: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Конституцией Российской Федерации;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Конвенцией о правах ребенка;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«Федеральным государственным образовательным стандартом дошкольного образования»;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Федеральным Законом «Об образовании в Российской Федерации» от 29.12.2012 г. № 273-ФЗ. (ред. От 02.07.2021 г.)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Приказом Министерства образования и науки РФ от 17 октября 2013 г. № 1155 «Об утверждении федерального государственного образовательного стандарта дошкольного образования»;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Приказом Министерства просвещения РФ от 03 июля 2020 г. № 373 «Об утверждении порядка организации и осуществления образовательной деятельности по основным общеобразовательным программам дошкольного образования»;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Постановлением главного государственного санитарного врача Российской Федерации от 28. Сентября 2020 г. №28 «Об утверждении санитарных правил СП 2.4.3648-20 «Санитарно-эпидемиологические требования к организациям воспитания и обучения, отдыха и здоровья детей и молодёжи»;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Примерная образовательная программа дошкольного образования «Детство» (Т.И. Бабаева, А.Г. Гогоберидзе, О.В. Солнцева и др.- СПб: ДЕТСТВО-ПРЕСС,2016).;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Уставом муниципального дошкольного образовательного учреждения «Оршинский детский сад»;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Положение о рабочей программе педагога в МДОУ «Оршинский детский сад» (Протокол №28 от 19.02.2021 г.);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ООП МДОУ «Оршинский детский сад»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60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91919"/>
            <a:ext cx="1176528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Возрастные  особенности  детей 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раннего  возраста (1,5-3 лет)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3568" y="582118"/>
            <a:ext cx="11753088" cy="638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500" dirty="0" smtClean="0">
                <a:latin typeface="Times New Roman"/>
                <a:ea typeface="Times New Roman"/>
              </a:rPr>
              <a:t>	Период </a:t>
            </a:r>
            <a:r>
              <a:rPr lang="ru-RU" sz="1500" dirty="0">
                <a:latin typeface="Times New Roman"/>
                <a:ea typeface="Times New Roman"/>
              </a:rPr>
              <a:t>раннего детства имеет ряд качественных физиологических и психических особенностей, которые требуют создания специальных условий для развития детей этого возраста.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algn="just">
              <a:spcBef>
                <a:spcPts val="50"/>
              </a:spcBef>
              <a:spcAft>
                <a:spcPts val="0"/>
              </a:spcAft>
            </a:pPr>
            <a:r>
              <a:rPr lang="ru-RU" sz="1500" dirty="0">
                <a:latin typeface="Times New Roman"/>
                <a:ea typeface="Calibri"/>
                <a:cs typeface="Times New Roman"/>
              </a:rPr>
              <a:t>Этому возрасту свойственно удовлетворение ребенком естественных психофизиологических потребностей: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marL="180340" marR="90170" algn="just">
              <a:spcBef>
                <a:spcPts val="50"/>
              </a:spcBef>
              <a:spcAft>
                <a:spcPts val="0"/>
              </a:spcAft>
            </a:pPr>
            <a:r>
              <a:rPr lang="ru-RU" sz="1500" dirty="0">
                <a:latin typeface="Times New Roman"/>
                <a:ea typeface="Calibri"/>
                <a:cs typeface="Times New Roman"/>
              </a:rPr>
              <a:t> — Сенсомоторной потребности;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marL="180340" marR="90170" algn="just">
              <a:spcBef>
                <a:spcPts val="50"/>
              </a:spcBef>
              <a:spcAft>
                <a:spcPts val="0"/>
              </a:spcAft>
            </a:pPr>
            <a:r>
              <a:rPr lang="ru-RU" sz="1500" dirty="0">
                <a:latin typeface="Times New Roman"/>
                <a:ea typeface="Calibri"/>
                <a:cs typeface="Times New Roman"/>
              </a:rPr>
              <a:t> — Потребности в эмоциональном контакте;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marL="180340" marR="90170" algn="just">
              <a:spcBef>
                <a:spcPts val="50"/>
              </a:spcBef>
              <a:spcAft>
                <a:spcPts val="0"/>
              </a:spcAft>
            </a:pPr>
            <a:r>
              <a:rPr lang="ru-RU" sz="1500" dirty="0">
                <a:latin typeface="Times New Roman"/>
                <a:ea typeface="Calibri"/>
                <a:cs typeface="Times New Roman"/>
              </a:rPr>
              <a:t> —Потребности во взаимодействии и общении со взрослыми Специфичностью проявления нервных процессов у ребенка являются: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marL="180340" marR="90170" algn="just">
              <a:spcBef>
                <a:spcPts val="50"/>
              </a:spcBef>
              <a:spcAft>
                <a:spcPts val="0"/>
              </a:spcAft>
            </a:pPr>
            <a:r>
              <a:rPr lang="ru-RU" sz="1500" dirty="0">
                <a:latin typeface="Times New Roman"/>
                <a:ea typeface="Calibri"/>
                <a:cs typeface="Times New Roman"/>
              </a:rPr>
              <a:t> — Легкость выработки условных рефлексов, но при этом же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marL="180340" marR="90170" algn="just">
              <a:spcBef>
                <a:spcPts val="50"/>
              </a:spcBef>
              <a:spcAft>
                <a:spcPts val="0"/>
              </a:spcAft>
            </a:pPr>
            <a:r>
              <a:rPr lang="ru-RU" sz="1500" dirty="0">
                <a:latin typeface="Times New Roman"/>
                <a:ea typeface="Calibri"/>
                <a:cs typeface="Times New Roman"/>
              </a:rPr>
              <a:t> — Сложность их изменения;  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marL="180340" marR="90170" algn="just">
              <a:spcBef>
                <a:spcPts val="50"/>
              </a:spcBef>
              <a:spcAft>
                <a:spcPts val="0"/>
              </a:spcAft>
            </a:pPr>
            <a:r>
              <a:rPr lang="ru-RU" sz="1500" dirty="0">
                <a:latin typeface="Times New Roman"/>
                <a:ea typeface="Calibri"/>
                <a:cs typeface="Times New Roman"/>
              </a:rPr>
              <a:t>— Повышенная эмоциональная возбудимость;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marL="180340" marR="90170" algn="just">
              <a:spcBef>
                <a:spcPts val="50"/>
              </a:spcBef>
              <a:spcAft>
                <a:spcPts val="0"/>
              </a:spcAft>
            </a:pPr>
            <a:r>
              <a:rPr lang="ru-RU" sz="1500" dirty="0">
                <a:latin typeface="Times New Roman"/>
                <a:ea typeface="Calibri"/>
                <a:cs typeface="Times New Roman"/>
              </a:rPr>
              <a:t> — Сложность переключения процессов возбуждения и торможения; 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marL="180340" marR="90170" algn="just">
              <a:spcBef>
                <a:spcPts val="50"/>
              </a:spcBef>
              <a:spcAft>
                <a:spcPts val="0"/>
              </a:spcAft>
            </a:pPr>
            <a:r>
              <a:rPr lang="ru-RU" sz="1500" dirty="0">
                <a:latin typeface="Times New Roman"/>
                <a:ea typeface="Calibri"/>
                <a:cs typeface="Times New Roman"/>
              </a:rPr>
              <a:t>— Повышенная эмоциональная утомляемость.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algn="just" fontAlgn="base"/>
            <a:r>
              <a:rPr lang="ru-RU" sz="1600" dirty="0" smtClean="0">
                <a:latin typeface="Times New Roman"/>
                <a:ea typeface="Calibri"/>
              </a:rPr>
              <a:t>	Дети </a:t>
            </a:r>
            <a:r>
              <a:rPr lang="ru-RU" sz="1600" dirty="0">
                <a:latin typeface="Times New Roman"/>
                <a:ea typeface="Calibri"/>
              </a:rPr>
              <a:t>активно овладевают разнообразными движениями. Растущие двигательные возможности позволяют детям более активно знакомиться с окружающим миром, познавать свойства и качества предметов, осваивать новые способы </a:t>
            </a:r>
            <a:r>
              <a:rPr lang="ru-RU" sz="1600" dirty="0" smtClean="0">
                <a:latin typeface="Times New Roman"/>
                <a:ea typeface="Calibri"/>
              </a:rPr>
              <a:t>действий.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600" dirty="0">
                <a:latin typeface="Times New Roman"/>
                <a:ea typeface="Calibri"/>
              </a:rPr>
              <a:t>На третьем году жизни заметно возрастает речевая активность детей, они начинают проявлять живой интерес к слову. Это обнаруживается в детских высказываниях и вопросах, а также в игре словами. Малыши изменяют слова, придумывают новые, которых нет в речи взрослых; идет быстрое освоение грамматических форм.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600" dirty="0" smtClean="0">
                <a:latin typeface="Times New Roman"/>
                <a:ea typeface="Calibri"/>
              </a:rPr>
              <a:t>	Своевременное </a:t>
            </a:r>
            <a:r>
              <a:rPr lang="ru-RU" sz="1600" dirty="0">
                <a:latin typeface="Times New Roman"/>
                <a:ea typeface="Calibri"/>
              </a:rPr>
              <a:t>развитие речи имеет огромное значение для умственного и социального развития дошкольников. Общение детей с воспитателем постоянно обогащается и развивается. Это и эмоциональное общение (обмен положительными эмоциями), и деловое, сопровождающее совместную деятельность взрослого и ребенка, а кроме того, познавательное общение. Дети могут спокойно, не мешая друг другу, играть рядом, объединяться в игре с общей игрушкой, развивать несложный игровой сюжет из нескольких взаимосвязанных по смыслу эпизодов, выполнять вместе простые поручения.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09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7889" y="109729"/>
            <a:ext cx="11064239" cy="1030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700" b="1" dirty="0" smtClean="0">
                <a:solidFill>
                  <a:srgbClr val="18191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и задачи реализации  рабочей программы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0144" y="624870"/>
            <a:ext cx="10777728" cy="6090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700" b="1" dirty="0">
                <a:solidFill>
                  <a:srgbClr val="18191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и задачи рабочей программы группы определены на основе: </a:t>
            </a:r>
            <a:r>
              <a:rPr lang="ru-RU" sz="1700" dirty="0">
                <a:solidFill>
                  <a:srgbClr val="18191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целей и задач дошкольного образования – ФГОС, </a:t>
            </a:r>
            <a:r>
              <a:rPr lang="ru-RU" sz="1700" dirty="0" smtClean="0">
                <a:solidFill>
                  <a:srgbClr val="18191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ФОП </a:t>
            </a:r>
            <a:r>
              <a:rPr lang="ru-RU" sz="1700" dirty="0">
                <a:solidFill>
                  <a:srgbClr val="18191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МДОУ «Оршинский детский сад», потребностей группы.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700" b="1" dirty="0">
                <a:solidFill>
                  <a:srgbClr val="18191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Программы: </a:t>
            </a:r>
            <a:r>
              <a:rPr lang="ru-RU" sz="1700" dirty="0">
                <a:solidFill>
                  <a:srgbClr val="18191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продолжение работы в соответствии с ФГОС, создание благоприятных условия для полноценного проживания ребёнком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ребёнка к жизни в современном обществе.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программы: 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Охрана и укрепление физического и психического здоровья детей, в том числе и их эмоционального благополучия;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особенностями, развитие способностей и творческого потенциала каждого ребёнка, как субъекта отношений с другими людьми, взрослыми, миром;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ребёнка.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по подготовке детей к школе;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развивающей предметно пространственной среды группы.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1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Основное направление программы: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самостоятельности, познавательной и коммуникативной активности детей дошкольного возраста, для успешного перехода ребёнка к школьной жизни.</a:t>
            </a:r>
            <a:endParaRPr lang="ru-RU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5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41248" y="554311"/>
            <a:ext cx="9973056" cy="522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449580" algn="ctr"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Общая характеристика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группы</a:t>
            </a:r>
          </a:p>
          <a:p>
            <a:pPr marL="179705" indent="449580" algn="ctr">
              <a:spcAft>
                <a:spcPts val="0"/>
              </a:spcAft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 работы группы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7.00 до 19.00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Списочный состав группы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–13 детей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Мальчиков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5 человек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Девочек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8 человек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Социальный статус семей выглядит следующим образом: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Полная семья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-10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Многодетная семья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-5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Неполная семья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-3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Неблагополучная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-0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68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7680" y="165765"/>
            <a:ext cx="11143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</a:rPr>
              <a:t>Ориентиры работы по пяти образовательным областям</a:t>
            </a:r>
            <a:endParaRPr lang="ru-RU" sz="2400" dirty="0"/>
          </a:p>
          <a:p>
            <a:pPr indent="45021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</a:rPr>
              <a:t> 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7680" y="762001"/>
            <a:ext cx="11305735" cy="7349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Физическое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развитие: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9017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Times New Roman"/>
                <a:cs typeface="Symbol"/>
              </a:rPr>
              <a:t>Ребенок с желанием двигается, его двигательный опыт достаточно многообразен.</a:t>
            </a:r>
            <a:endParaRPr lang="ru-RU" sz="1200" dirty="0">
              <a:latin typeface="Calibri"/>
              <a:ea typeface="Times New Roman"/>
              <a:cs typeface="Symbol"/>
            </a:endParaRPr>
          </a:p>
          <a:p>
            <a:pPr marL="342900" marR="9017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Times New Roman"/>
                <a:cs typeface="Symbol"/>
              </a:rPr>
              <a:t>При выполнении упражнений демонстрирует достаточную в соответствии с возрастными возможностями координацию движений, подвижность в суставах, быстро реагирует на сигналы, переключается с одного движения на другое.  Уверенно выполняет задания, действует в общем для всех темпе; легко находит свое место при совместных построениях и в играх.</a:t>
            </a:r>
            <a:endParaRPr lang="ru-RU" sz="1200" dirty="0">
              <a:latin typeface="Calibri"/>
              <a:ea typeface="Times New Roman"/>
              <a:cs typeface="Symbol"/>
            </a:endParaRPr>
          </a:p>
          <a:p>
            <a:pPr marL="342900" marR="9017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Times New Roman"/>
                <a:cs typeface="Symbol"/>
              </a:rPr>
              <a:t>Проявляет инициативность, с большим удовольствием участвует в подвижных играх, строго соблюдает правила, стремится к выполнению ведущих ролей в игре.</a:t>
            </a:r>
            <a:endParaRPr lang="ru-RU" sz="1200" dirty="0">
              <a:latin typeface="Calibri"/>
              <a:ea typeface="Times New Roman"/>
              <a:cs typeface="Symbol"/>
            </a:endParaRPr>
          </a:p>
          <a:p>
            <a:pPr marL="342900" marR="9017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Times New Roman"/>
                <a:cs typeface="Symbol"/>
              </a:rPr>
              <a:t>С удовольствием применяет культурно-гигиенические навыки, радуется своей самостоятельности и результату.</a:t>
            </a:r>
            <a:endParaRPr lang="ru-RU" sz="1200" dirty="0">
              <a:latin typeface="Calibri"/>
              <a:ea typeface="Times New Roman"/>
              <a:cs typeface="Symbol"/>
            </a:endParaRPr>
          </a:p>
          <a:p>
            <a:pPr marL="342900" marR="9017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Times New Roman"/>
                <a:cs typeface="Symbol"/>
              </a:rPr>
              <a:t>С интересом слушает стихи и </a:t>
            </a:r>
            <a:r>
              <a:rPr lang="ru-RU" sz="1600" dirty="0" err="1">
                <a:latin typeface="Times New Roman"/>
                <a:ea typeface="Times New Roman"/>
                <a:cs typeface="Symbol"/>
              </a:rPr>
              <a:t>потешки</a:t>
            </a:r>
            <a:r>
              <a:rPr lang="ru-RU" sz="1600" dirty="0">
                <a:latin typeface="Times New Roman"/>
                <a:ea typeface="Times New Roman"/>
                <a:cs typeface="Symbol"/>
              </a:rPr>
              <a:t> о процессах умывания, </a:t>
            </a:r>
            <a:r>
              <a:rPr lang="ru-RU" sz="1600" dirty="0" smtClean="0">
                <a:latin typeface="Times New Roman"/>
                <a:ea typeface="Times New Roman"/>
                <a:cs typeface="Symbol"/>
              </a:rPr>
              <a:t>купания.</a:t>
            </a:r>
            <a:endParaRPr lang="ru-RU" sz="1200" dirty="0" smtClean="0">
              <a:latin typeface="Calibri"/>
              <a:ea typeface="Times New Roman"/>
              <a:cs typeface="Symbol"/>
            </a:endParaRPr>
          </a:p>
          <a:p>
            <a:pPr marL="342900" marR="9017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коммуникативное развитие: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90170" lvl="0" indent="-342900" algn="just">
              <a:lnSpc>
                <a:spcPct val="115000"/>
              </a:lnSpc>
              <a:spcBef>
                <a:spcPts val="50"/>
              </a:spcBef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Times New Roman"/>
                <a:cs typeface="Symbol"/>
              </a:rPr>
              <a:t>Ребенок приветлив с окружающими, проявляет интерес к словам и действиям взрослых, охотно посещает детский сад.</a:t>
            </a:r>
            <a:endParaRPr lang="ru-RU" sz="1200" dirty="0">
              <a:latin typeface="Calibri"/>
              <a:ea typeface="Times New Roman"/>
              <a:cs typeface="Symbol"/>
            </a:endParaRPr>
          </a:p>
          <a:p>
            <a:pPr marL="342900" marR="90170" lvl="0" indent="-342900" algn="just">
              <a:lnSpc>
                <a:spcPct val="115000"/>
              </a:lnSpc>
              <a:spcBef>
                <a:spcPts val="50"/>
              </a:spcBef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Times New Roman"/>
                <a:cs typeface="Symbol"/>
              </a:rPr>
              <a:t>По показу и побуждению взрослых эмоционально откликается на ярко выраженное состояние близких и сверстников.</a:t>
            </a:r>
            <a:endParaRPr lang="ru-RU" sz="1200" dirty="0">
              <a:latin typeface="Calibri"/>
              <a:ea typeface="Times New Roman"/>
              <a:cs typeface="Symbol"/>
            </a:endParaRPr>
          </a:p>
          <a:p>
            <a:pPr marL="342900" marR="90170" lvl="0" indent="-342900" algn="just">
              <a:lnSpc>
                <a:spcPct val="115000"/>
              </a:lnSpc>
              <a:spcBef>
                <a:spcPts val="50"/>
              </a:spcBef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Times New Roman"/>
                <a:cs typeface="Symbol"/>
              </a:rPr>
              <a:t>Ребенок дружелюбно настроен, спокойно играет рядом с детьми, вступает в общение по поводу игрушек, игровых действий.</a:t>
            </a:r>
            <a:endParaRPr lang="ru-RU" sz="1200" dirty="0">
              <a:latin typeface="Calibri"/>
              <a:ea typeface="Times New Roman"/>
              <a:cs typeface="Symbol"/>
            </a:endParaRPr>
          </a:p>
          <a:p>
            <a:pPr marL="342900" marR="90170" lvl="0" indent="-342900" algn="just">
              <a:lnSpc>
                <a:spcPct val="115000"/>
              </a:lnSpc>
              <a:spcBef>
                <a:spcPts val="50"/>
              </a:spcBef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Times New Roman"/>
                <a:cs typeface="Symbol"/>
              </a:rPr>
              <a:t>Сохраняет преобладающее эмоционально-положительное настроение, быстро преодолевает негативные состояния, стремится к одобрению своих действий.  Говорит о себе в первом лице, положительно оценивает себя, проявляет доверие к миру.</a:t>
            </a:r>
            <a:endParaRPr lang="ru-RU" sz="1200" dirty="0">
              <a:latin typeface="Calibri"/>
              <a:ea typeface="Times New Roman"/>
              <a:cs typeface="Symbol"/>
            </a:endParaRPr>
          </a:p>
          <a:p>
            <a:pPr marL="180340" marR="90170" indent="269240">
              <a:lnSpc>
                <a:spcPct val="115000"/>
              </a:lnSpc>
              <a:spcBef>
                <a:spcPts val="50"/>
              </a:spcBef>
              <a:spcAft>
                <a:spcPts val="0"/>
              </a:spcAft>
            </a:pPr>
            <a:endParaRPr lang="ru-RU" sz="1600" dirty="0" smtClean="0">
              <a:latin typeface="Times New Roman"/>
              <a:ea typeface="Times New Roman"/>
              <a:cs typeface="Times New Roman"/>
            </a:endParaRPr>
          </a:p>
          <a:p>
            <a:pPr marL="180340" marR="90170" indent="269240">
              <a:lnSpc>
                <a:spcPct val="115000"/>
              </a:lnSpc>
              <a:spcBef>
                <a:spcPts val="50"/>
              </a:spcBef>
              <a:spcAft>
                <a:spcPts val="0"/>
              </a:spcAft>
            </a:pPr>
            <a:endParaRPr lang="ru-RU" sz="1600" dirty="0">
              <a:latin typeface="Times New Roman"/>
              <a:ea typeface="Times New Roman"/>
              <a:cs typeface="Times New Roman"/>
            </a:endParaRPr>
          </a:p>
          <a:p>
            <a:pPr marL="180340" marR="90170" indent="269240">
              <a:lnSpc>
                <a:spcPct val="115000"/>
              </a:lnSpc>
              <a:spcBef>
                <a:spcPts val="50"/>
              </a:spcBef>
              <a:spcAft>
                <a:spcPts val="0"/>
              </a:spcAft>
            </a:pPr>
            <a:endParaRPr lang="ru-RU" sz="1600" dirty="0" smtClean="0">
              <a:latin typeface="Times New Roman"/>
              <a:ea typeface="Times New Roman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sz="17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sz="17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sz="17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sz="17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74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9908" y="234462"/>
            <a:ext cx="10339753" cy="492369"/>
          </a:xfrm>
        </p:spPr>
        <p:txBody>
          <a:bodyPr>
            <a:normAutofit fontScale="90000"/>
          </a:bodyPr>
          <a:lstStyle/>
          <a:p>
            <a:pPr lvl="0" indent="450215" algn="ctr" defTabSz="914400">
              <a:spcBef>
                <a:spcPts val="0"/>
              </a:spcBef>
            </a:pPr>
            <a:r>
              <a:rPr lang="ru-RU" sz="27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Ориентиры работы по пяти образовательным областям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38554"/>
            <a:ext cx="11465169" cy="5943601"/>
          </a:xfrm>
        </p:spPr>
        <p:txBody>
          <a:bodyPr>
            <a:normAutofit/>
          </a:bodyPr>
          <a:lstStyle/>
          <a:p>
            <a:pPr marL="0" lvl="0" indent="449580" algn="just" defTabSz="914400">
              <a:lnSpc>
                <a:spcPct val="115000"/>
              </a:lnSpc>
              <a:spcBef>
                <a:spcPts val="0"/>
              </a:spcBef>
              <a:buClrTx/>
              <a:buSzTx/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Речевое развитие: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Ребенок с удовольствием вступает в речевое общение со знакомыми взрослыми: понимает обращенную к нему речь, отвечает на вопросы, используя простые распространенные предложения.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Проявляет речевую активность в общении со сверстником; здоровается и прощается с воспитателем и детьми, благодарит за обед, выражает просьбу.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По вопросам составляет по картинке рассказ из 3—4 простых предложений. Называет предметы и объекты ближайшего окружения.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Речь эмоциональна, сопровождается правильным речевым дыханием.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Ребенок узнает содержание прослушанных произведений по иллюстрациям, эмоционально откликается на него.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Совместно со взрослым пересказывает знакомые сказки, читает короткие стихи. 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pPr marL="0" lvl="0" indent="449580" algn="just" defTabSz="914400">
              <a:lnSpc>
                <a:spcPct val="115000"/>
              </a:lnSpc>
              <a:spcBef>
                <a:spcPts val="0"/>
              </a:spcBef>
              <a:buClrTx/>
              <a:buSzTx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Художественно-эстетическое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развитие: 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Ребенок охотно участвует в ситуациях эстетической направленности. Есть любимые книги, изобразительные материалы.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Эмоционально откликается на интересные образы, радуется красивому</a:t>
            </a: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</a:t>
            </a: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 предмету, рисунку; с увлечением рассматривает предметы народных промыслов, игрушки, иллюстрации.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Создает простейшие изображения на основе простых форм; передает сходство с реальными предметами.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Принимает участие в создании совместных композиций, испытывает совместные эмоциональные переживания.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pPr marL="0" lvl="0" indent="449580" algn="just" defTabSz="914400">
              <a:lnSpc>
                <a:spcPct val="115000"/>
              </a:lnSpc>
              <a:spcBef>
                <a:spcPts val="0"/>
              </a:spcBef>
              <a:buClrTx/>
              <a:buSzTx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Познавательное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развитие: 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Ребенок любопытен, задает вопросы «Что такое?», «Кто такой?», «Что делает?», «Как называется?» Самостоятельно находит объект по указанным признакам, различает форму, цвет, размер предметов и объектов, владеет несколькими действиями обследования.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С удовольствием включается в деятельность экспериментирования, организованную взрослым.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Проявляет эмоции радостного удивления и словесную активность в процессе познания свойств и качеств предметов. 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Задает вопросы о людях, их действиях. Различает людей по полу, возрасту (детей, взрослых, пожилых людей) как в реальной жизни, так и на иллюстрациях.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pPr marR="90170" lvl="0" algn="just">
              <a:spcBef>
                <a:spcPts val="50"/>
              </a:spcBef>
              <a:buFont typeface="Symbol"/>
              <a:buChar char=""/>
            </a:pP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Symbol"/>
              </a:rPr>
              <a:t>Знает свои имя, фамилию, пол, возраст.</a:t>
            </a:r>
            <a:endParaRPr lang="ru-RU" sz="1400" dirty="0">
              <a:solidFill>
                <a:schemeClr val="tx1"/>
              </a:solidFill>
              <a:latin typeface="Calibri"/>
              <a:ea typeface="Times New Roman"/>
              <a:cs typeface="Symbol"/>
            </a:endParaRP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7469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45920" y="0"/>
            <a:ext cx="9070848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 сотрудничества семьи и ДОУ в течение учебного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669424"/>
              </p:ext>
            </p:extLst>
          </p:nvPr>
        </p:nvGraphicFramePr>
        <p:xfrm>
          <a:off x="792481" y="1146051"/>
          <a:ext cx="10826497" cy="543458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121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5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97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72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родителей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участия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Периодичность сотрудничества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проведении мониторинговых исследований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Социологический опрос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Периодичность сотрудничества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мере необходимости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8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создании условий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субботниках по благоустройству территории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 в создании развивающей предметно – пространственной среды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Оказание помощи в ремонтных работах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раза в год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управлении ДОУ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работе родительского комитета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плану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2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родителей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участия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Периодичность сотрудничества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1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просветительской деятельности, направленной на повышение педагогической культуры, расширение информационного поля родителей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Наглядная информация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Консультации, семинары, семинары – практикумы.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Родительские собрания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Еженедельно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раз в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раза в год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7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воспитательно – образовательном процессе, направленном на установление сотрудничества и партнерских отношений с целью вовлечения родителей в единое образовательное пространство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Дни здоровья. Недели творчества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Совместные праздники, развлечения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творческих выставках, смотрах – конкурсах. Мероприятия с родителями в рамках проектной деятельности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деятельность с детьми во второй половине дня.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годовому плану.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плану воспитателей.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годовому плану.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346016" y="517065"/>
            <a:ext cx="5584093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соблюдением правил и норм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47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0832" y="158669"/>
            <a:ext cx="11326368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Перспективный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 взаимодействия ДОУ с родителями на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2026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уч. год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79097" y="610266"/>
            <a:ext cx="5584093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соблюдением правил и норм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160726"/>
              </p:ext>
            </p:extLst>
          </p:nvPr>
        </p:nvGraphicFramePr>
        <p:xfrm>
          <a:off x="683741" y="1246888"/>
          <a:ext cx="10923373" cy="3956048"/>
        </p:xfrm>
        <a:graphic>
          <a:graphicData uri="http://schemas.openxmlformats.org/drawingml/2006/table">
            <a:tbl>
              <a:tblPr/>
              <a:tblGrid>
                <a:gridCol w="727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14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0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1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75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Мероприятия</a:t>
                      </a:r>
                      <a:endParaRPr lang="ru-RU" sz="13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Сроки</a:t>
                      </a:r>
                      <a:endParaRPr lang="ru-RU" sz="13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Ответственный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59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Участие в жизни детского сада -  в течение года</a:t>
                      </a: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3485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Составление социального паспорта </a:t>
                      </a:r>
                      <a:endParaRPr lang="ru-RU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Папка-передвижка «Адаптационный период»</a:t>
                      </a:r>
                      <a:endParaRPr lang="ru-RU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-Консультация «Особенности развития детей  1,6-3 лет»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-Конкурс-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выставка детского творчества «Осенний букет в подарок педагогу»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-Анкетирование об удовлетворенности образовательной организации МДОУ «Оршинский детский сад»</a:t>
                      </a:r>
                      <a:endParaRPr lang="ru-RU" sz="14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-Консультация по теме проекта- «Семейные ценности»</a:t>
                      </a:r>
                      <a:endParaRPr lang="ru-RU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сентябрь</a:t>
                      </a:r>
                      <a:endParaRPr lang="ru-RU" sz="13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Заведующий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Жукова</a:t>
                      </a:r>
                      <a:r>
                        <a:rPr lang="ru-RU" sz="13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Е.В.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lang="ru-RU" sz="13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Логунова</a:t>
                      </a: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Е.А.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Воспитатели групп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Родители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688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Первое групповое родительское собрание: «Адаптация в первой младшей группе»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-Фото коллаж: «Чудо овощи»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-Помощь родителей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подготовке к утреннику посвященному дню осени.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-Выставка детских работ «Бабушка любимая»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-Консультация по теме  самообразования «Развитие сенсорных способностей у детей младшего возраста через дидактические игры»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октябрь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Заведующий </a:t>
                      </a:r>
                      <a:endParaRPr lang="ru-RU" sz="13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Жукова</a:t>
                      </a:r>
                      <a:r>
                        <a:rPr lang="ru-RU" sz="13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Е.В.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lang="ru-RU" sz="13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Логунова</a:t>
                      </a: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Е.А.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Воспитатели групп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Родители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54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0a648db817d39b88110af5eda521eb889d641ae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650</TotalTime>
  <Words>2024</Words>
  <Application>Microsoft Office PowerPoint</Application>
  <PresentationFormat>Широкоэкранный</PresentationFormat>
  <Paragraphs>272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Trebuchet MS</vt:lpstr>
      <vt:lpstr>Wingdings</vt:lpstr>
      <vt:lpstr>Wingdings 3</vt:lpstr>
      <vt:lpstr>Грань</vt:lpstr>
      <vt:lpstr>  Муниципальное дошкольное образовательная организация «Оршинский детский сад»   Краткая презентация рабочей программы Дошкольного образования первая младшая группа (срок реализации программы 1 год) Педагоги: Панфилова А.А. ( высшая категория ) Терентьева О.С.                  2025– 2026 уч.год  п.г.т. Орша Тверская обл, Калининский муниципальный округ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Ориентиры работы по пяти образовательным областям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Рабочая программа Дошкольного образования 1 Младшая  группа  Педагогов: Лузиной Т.И.                           Пискарёвой С.А. (срок реализации программы 1 год)</dc:title>
  <dc:creator>RePack by Diakov</dc:creator>
  <cp:lastModifiedBy>User</cp:lastModifiedBy>
  <cp:revision>153</cp:revision>
  <cp:lastPrinted>2018-01-31T09:34:26Z</cp:lastPrinted>
  <dcterms:created xsi:type="dcterms:W3CDTF">2018-01-31T08:52:23Z</dcterms:created>
  <dcterms:modified xsi:type="dcterms:W3CDTF">2025-08-28T15:07:48Z</dcterms:modified>
</cp:coreProperties>
</file>