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84" r:id="rId2"/>
    <p:sldId id="298" r:id="rId3"/>
    <p:sldId id="299" r:id="rId4"/>
    <p:sldId id="261" r:id="rId5"/>
    <p:sldId id="287" r:id="rId6"/>
    <p:sldId id="302" r:id="rId7"/>
    <p:sldId id="300" r:id="rId8"/>
    <p:sldId id="285" r:id="rId9"/>
    <p:sldId id="303" r:id="rId10"/>
    <p:sldId id="304" r:id="rId11"/>
    <p:sldId id="306" r:id="rId12"/>
    <p:sldId id="312" r:id="rId13"/>
    <p:sldId id="265" r:id="rId14"/>
    <p:sldId id="307" r:id="rId15"/>
    <p:sldId id="305" r:id="rId16"/>
    <p:sldId id="308" r:id="rId17"/>
    <p:sldId id="296" r:id="rId18"/>
    <p:sldId id="301" r:id="rId19"/>
    <p:sldId id="310" r:id="rId20"/>
    <p:sldId id="314" r:id="rId21"/>
    <p:sldId id="315" r:id="rId22"/>
    <p:sldId id="311" r:id="rId23"/>
    <p:sldId id="313" r:id="rId24"/>
    <p:sldId id="316" r:id="rId25"/>
  </p:sldIdLst>
  <p:sldSz cx="12192000" cy="6858000"/>
  <p:notesSz cx="6858000" cy="9144000"/>
  <p:custDataLst>
    <p:tags r:id="rId27"/>
  </p:custDataLst>
  <p:defaultTextStyle>
    <a:defPPr>
      <a:defRPr lang="ru-RU"/>
    </a:defPPr>
    <a:lvl1pPr algn="l" rtl="0" fontAlgn="base">
      <a:spcBef>
        <a:spcPct val="0"/>
      </a:spcBef>
      <a:spcAft>
        <a:spcPct val="0"/>
      </a:spcAft>
      <a:defRPr kern="1200">
        <a:solidFill>
          <a:schemeClr val="tx1"/>
        </a:solidFill>
        <a:latin typeface="Arial"/>
        <a:ea typeface="+mn-ea"/>
        <a:cs typeface="+mn-cs"/>
      </a:defRPr>
    </a:lvl1pPr>
    <a:lvl2pPr marL="457200" algn="l" rtl="0" fontAlgn="base">
      <a:spcBef>
        <a:spcPct val="0"/>
      </a:spcBef>
      <a:spcAft>
        <a:spcPct val="0"/>
      </a:spcAft>
      <a:defRPr kern="1200">
        <a:solidFill>
          <a:schemeClr val="tx1"/>
        </a:solidFill>
        <a:latin typeface="Arial"/>
        <a:ea typeface="+mn-ea"/>
        <a:cs typeface="+mn-cs"/>
      </a:defRPr>
    </a:lvl2pPr>
    <a:lvl3pPr marL="914400" algn="l" rtl="0" fontAlgn="base">
      <a:spcBef>
        <a:spcPct val="0"/>
      </a:spcBef>
      <a:spcAft>
        <a:spcPct val="0"/>
      </a:spcAft>
      <a:defRPr kern="1200">
        <a:solidFill>
          <a:schemeClr val="tx1"/>
        </a:solidFill>
        <a:latin typeface="Arial"/>
        <a:ea typeface="+mn-ea"/>
        <a:cs typeface="+mn-cs"/>
      </a:defRPr>
    </a:lvl3pPr>
    <a:lvl4pPr marL="1371600" algn="l" rtl="0" fontAlgn="base">
      <a:spcBef>
        <a:spcPct val="0"/>
      </a:spcBef>
      <a:spcAft>
        <a:spcPct val="0"/>
      </a:spcAft>
      <a:defRPr kern="1200">
        <a:solidFill>
          <a:schemeClr val="tx1"/>
        </a:solidFill>
        <a:latin typeface="Arial"/>
        <a:ea typeface="+mn-ea"/>
        <a:cs typeface="+mn-cs"/>
      </a:defRPr>
    </a:lvl4pPr>
    <a:lvl5pPr marL="1828800" algn="l" rtl="0" fontAlgn="base">
      <a:spcBef>
        <a:spcPct val="0"/>
      </a:spcBef>
      <a:spcAft>
        <a:spcPct val="0"/>
      </a:spcAft>
      <a:defRPr kern="1200">
        <a:solidFill>
          <a:schemeClr val="tx1"/>
        </a:solidFill>
        <a:latin typeface="Arial"/>
        <a:ea typeface="+mn-ea"/>
        <a:cs typeface="+mn-cs"/>
      </a:defRPr>
    </a:lvl5pPr>
    <a:lvl6pPr marL="2286000" algn="l" defTabSz="914400" rtl="0" eaLnBrk="1" latinLnBrk="0" hangingPunct="1">
      <a:defRPr kern="1200">
        <a:solidFill>
          <a:schemeClr val="tx1"/>
        </a:solidFill>
        <a:latin typeface="Arial"/>
        <a:ea typeface="+mn-ea"/>
        <a:cs typeface="+mn-cs"/>
      </a:defRPr>
    </a:lvl6pPr>
    <a:lvl7pPr marL="2743200" algn="l" defTabSz="914400" rtl="0" eaLnBrk="1" latinLnBrk="0" hangingPunct="1">
      <a:defRPr kern="1200">
        <a:solidFill>
          <a:schemeClr val="tx1"/>
        </a:solidFill>
        <a:latin typeface="Arial"/>
        <a:ea typeface="+mn-ea"/>
        <a:cs typeface="+mn-cs"/>
      </a:defRPr>
    </a:lvl7pPr>
    <a:lvl8pPr marL="3200400" algn="l" defTabSz="914400" rtl="0" eaLnBrk="1" latinLnBrk="0" hangingPunct="1">
      <a:defRPr kern="1200">
        <a:solidFill>
          <a:schemeClr val="tx1"/>
        </a:solidFill>
        <a:latin typeface="Arial"/>
        <a:ea typeface="+mn-ea"/>
        <a:cs typeface="+mn-cs"/>
      </a:defRPr>
    </a:lvl8pPr>
    <a:lvl9pPr marL="3657600" algn="l" defTabSz="914400" rtl="0" eaLnBrk="1" latinLnBrk="0" hangingPunct="1">
      <a:defRPr kern="1200">
        <a:solidFill>
          <a:schemeClr val="tx1"/>
        </a:solidFill>
        <a:latin typeface="Arial"/>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9CC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737" autoAdjust="0"/>
  </p:normalViewPr>
  <p:slideViewPr>
    <p:cSldViewPr snapToGrid="0">
      <p:cViewPr varScale="1">
        <p:scale>
          <a:sx n="79" d="100"/>
          <a:sy n="79" d="100"/>
        </p:scale>
        <p:origin x="-300" y="-78"/>
      </p:cViewPr>
      <p:guideLst>
        <p:guide orient="horz" pos="2160"/>
        <p:guide pos="384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7486E6-5F7D-4637-965A-9321CA94C2B3}" type="datetimeFigureOut">
              <a:rPr lang="ru-RU" smtClean="0"/>
              <a:pPr/>
              <a:t>28.08.2025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79C60F-F90A-48A5-96A7-A0CCA7CF1697}" type="slidenum">
              <a:rPr lang="ru-RU" smtClean="0"/>
              <a:pPr/>
              <a:t>‹#›</a:t>
            </a:fld>
            <a:endParaRPr lang="ru-RU"/>
          </a:p>
        </p:txBody>
      </p:sp>
    </p:spTree>
    <p:extLst>
      <p:ext uri="{BB962C8B-B14F-4D97-AF65-F5344CB8AC3E}">
        <p14:creationId xmlns:p14="http://schemas.microsoft.com/office/powerpoint/2010/main" xmlns="" val="3696673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F5B87133-57A8-4398-BC2F-A0D082894513}" type="slidenum">
              <a:rPr lang="en-US" altLang="ru-RU"/>
              <a:pPr/>
              <a:t>6</a:t>
            </a:fld>
            <a:endParaRPr lang="en-US" altLang="ru-RU"/>
          </a:p>
        </p:txBody>
      </p:sp>
      <p:sp>
        <p:nvSpPr>
          <p:cNvPr id="10242" name="Rectangle 2"/>
          <p:cNvSpPr>
            <a:spLocks noGrp="1" noRot="1" noChangeAspect="1" noChangeArrowheads="1" noTextEdit="1"/>
          </p:cNvSpPr>
          <p:nvPr>
            <p:ph type="sldImg"/>
          </p:nvPr>
        </p:nvSpPr>
        <p:spPr>
          <a:xfrm>
            <a:off x="382588" y="685800"/>
            <a:ext cx="6096000" cy="3429000"/>
          </a:xfrm>
        </p:spPr>
      </p:sp>
      <p:sp>
        <p:nvSpPr>
          <p:cNvPr id="10243" name="Rectangle 3"/>
          <p:cNvSpPr>
            <a:spLocks noGrp="1" noChangeArrowheads="1"/>
          </p:cNvSpPr>
          <p:nvPr>
            <p:ph type="body" idx="1"/>
          </p:nvPr>
        </p:nvSpPr>
        <p:spPr/>
        <p:txBody>
          <a:bodyPr/>
          <a:lstStyle/>
          <a:p>
            <a:r>
              <a:rPr lang="en-US" altLang="ru-RU"/>
              <a:t>Content Layouts</a:t>
            </a:r>
          </a:p>
        </p:txBody>
      </p:sp>
    </p:spTree>
    <p:extLst>
      <p:ext uri="{BB962C8B-B14F-4D97-AF65-F5344CB8AC3E}">
        <p14:creationId xmlns:p14="http://schemas.microsoft.com/office/powerpoint/2010/main" xmlns="" val="17881406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6"/>
          <p:cNvGrpSpPr/>
          <p:nvPr/>
        </p:nvGrpSpPr>
        <p:grpSpPr>
          <a:xfrm>
            <a:off x="-17463" y="0"/>
            <a:ext cx="12231688" cy="6856413"/>
            <a:chOff x="-16934" y="0"/>
            <a:chExt cx="12231160" cy="6856214"/>
          </a:xfrm>
        </p:grpSpPr>
        <p:pic>
          <p:nvPicPr>
            <p:cNvPr id="5" name="Picture 15" descr="HD-PanelTitleR1.png"/>
            <p:cNvPicPr>
              <a:picLocks noChangeAspect="1"/>
            </p:cNvPicPr>
            <p:nvPr/>
          </p:nvPicPr>
          <p:blipFill>
            <a:blip r:embed="rId2" cstate="print"/>
            <a:stretch>
              <a:fillRect/>
            </a:stretch>
          </p:blipFill>
          <p:spPr bwMode="auto">
            <a:xfrm>
              <a:off x="0" y="0"/>
              <a:ext cx="12188825" cy="6856214"/>
            </a:xfrm>
            <a:prstGeom prst="rect">
              <a:avLst/>
            </a:prstGeom>
            <a:noFill/>
            <a:ln w="9525">
              <a:noFill/>
              <a:miter lim="800000"/>
            </a:ln>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a:p>
          </p:txBody>
        </p:sp>
        <p:pic>
          <p:nvPicPr>
            <p:cNvPr id="7" name="Picture 16" descr="HDRibbonTitle-UniformTrim.png"/>
            <p:cNvPicPr>
              <a:picLocks noChangeAspect="1"/>
            </p:cNvPicPr>
            <p:nvPr/>
          </p:nvPicPr>
          <p:blipFill>
            <a:blip r:embed="rId3" cstate="print"/>
            <a:stretch>
              <a:fillRect/>
            </a:stretch>
          </p:blipFill>
          <p:spPr bwMode="auto">
            <a:xfrm>
              <a:off x="-16934" y="3147609"/>
              <a:ext cx="2478024" cy="612648"/>
            </a:xfrm>
            <a:prstGeom prst="rect">
              <a:avLst/>
            </a:prstGeom>
            <a:noFill/>
            <a:ln w="9525">
              <a:noFill/>
              <a:miter lim="800000"/>
            </a:ln>
          </p:spPr>
        </p:pic>
        <p:pic>
          <p:nvPicPr>
            <p:cNvPr id="8" name="Picture 19" descr="HDRibbonTitle-UniformTrim.png"/>
            <p:cNvPicPr>
              <a:picLocks noChangeAspect="1"/>
            </p:cNvPicPr>
            <p:nvPr/>
          </p:nvPicPr>
          <p:blipFill>
            <a:blip r:embed="rId3" cstate="print"/>
            <a:stretch>
              <a:fillRect/>
            </a:stretch>
          </p:blipFill>
          <p:spPr bwMode="auto">
            <a:xfrm>
              <a:off x="9736202" y="3147609"/>
              <a:ext cx="2478024" cy="612648"/>
            </a:xfrm>
            <a:prstGeom prst="rect">
              <a:avLst/>
            </a:prstGeom>
            <a:noFill/>
            <a:ln w="9525">
              <a:noFill/>
              <a:miter lim="800000"/>
            </a:ln>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fld id="{08BCA7C0-C634-41F8-A218-0501DDF9D922}" type="datetimeFigureOut">
              <a:rPr lang="ru-RU"/>
              <a:pPr>
                <a:defRPr/>
              </a:pPr>
              <a:t>28.08.2025</a:t>
            </a:fld>
            <a:endParaRPr lang="ru-RU"/>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ru-RU"/>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pPr>
              <a:defRPr/>
            </a:pPr>
            <a:fld id="{25BF7CF9-E05C-41E5-B29C-14F5261EA303}" type="slidenum">
              <a:rPr lang="ru-RU"/>
              <a:pPr>
                <a:defRPr/>
              </a:pPr>
              <a:t>‹#›</a:t>
            </a:fld>
            <a:endParaRPr lang="ru-RU"/>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3"/>
          <p:cNvSpPr>
            <a:spLocks noGrp="1"/>
          </p:cNvSpPr>
          <p:nvPr>
            <p:ph type="dt" sz="half" idx="10"/>
          </p:nvPr>
        </p:nvSpPr>
        <p:spPr/>
        <p:txBody>
          <a:bodyPr/>
          <a:lstStyle>
            <a:lvl1pPr>
              <a:defRPr/>
            </a:lvl1pPr>
          </a:lstStyle>
          <a:p>
            <a:pPr>
              <a:defRPr/>
            </a:pPr>
            <a:fld id="{B9449703-AC55-4D12-BEE1-46F4EE7ED1D5}" type="datetimeFigureOut">
              <a:rPr lang="ru-RU"/>
              <a:pPr>
                <a:defRPr/>
              </a:pPr>
              <a:t>28.08.2025</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6F04EBD8-93B5-4591-B2CB-67CCCCDD34EC}" type="slidenum">
              <a:rPr lang="ru-RU"/>
              <a:pPr>
                <a:defRPr/>
              </a:pPr>
              <a:t>‹#›</a:t>
            </a:fld>
            <a:endParaRPr lang="ru-RU"/>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a:p>
        </p:txBody>
      </p:sp>
      <p:sp>
        <p:nvSpPr>
          <p:cNvPr id="4" name="Date Placeholder 2"/>
          <p:cNvSpPr>
            <a:spLocks noGrp="1"/>
          </p:cNvSpPr>
          <p:nvPr>
            <p:ph type="dt" sz="half" idx="10"/>
          </p:nvPr>
        </p:nvSpPr>
        <p:spPr/>
        <p:txBody>
          <a:bodyPr/>
          <a:lstStyle>
            <a:lvl1pPr>
              <a:defRPr/>
            </a:lvl1pPr>
          </a:lstStyle>
          <a:p>
            <a:pPr>
              <a:defRPr/>
            </a:pPr>
            <a:fld id="{9C5D8794-C7F4-4B35-9B9A-BCEDC9CC4A53}" type="datetimeFigureOut">
              <a:rPr lang="ru-RU"/>
              <a:pPr>
                <a:defRPr/>
              </a:pPr>
              <a:t>28.08.2025</a:t>
            </a:fld>
            <a:endParaRPr lang="ru-RU"/>
          </a:p>
        </p:txBody>
      </p:sp>
      <p:sp>
        <p:nvSpPr>
          <p:cNvPr id="5" name="Footer Placeholder 3"/>
          <p:cNvSpPr>
            <a:spLocks noGrp="1"/>
          </p:cNvSpPr>
          <p:nvPr>
            <p:ph type="ftr" sz="quarter" idx="11"/>
          </p:nvPr>
        </p:nvSpPr>
        <p:spPr/>
        <p:txBody>
          <a:bodyPr/>
          <a:lstStyle>
            <a:lvl1pPr>
              <a:defRPr/>
            </a:lvl1pPr>
          </a:lstStyle>
          <a:p>
            <a:pPr>
              <a:defRPr/>
            </a:pPr>
            <a:endParaRPr lang="ru-RU"/>
          </a:p>
        </p:txBody>
      </p:sp>
      <p:sp>
        <p:nvSpPr>
          <p:cNvPr id="6" name="Slide Number Placeholder 4"/>
          <p:cNvSpPr>
            <a:spLocks noGrp="1"/>
          </p:cNvSpPr>
          <p:nvPr>
            <p:ph type="sldNum" sz="quarter" idx="12"/>
          </p:nvPr>
        </p:nvSpPr>
        <p:spPr/>
        <p:txBody>
          <a:bodyPr/>
          <a:lstStyle>
            <a:lvl1pPr>
              <a:defRPr/>
            </a:lvl1pPr>
          </a:lstStyle>
          <a:p>
            <a:pPr>
              <a:defRPr/>
            </a:pPr>
            <a:fld id="{D6567319-7AE8-46EB-AA98-FC912B0079B9}" type="slidenum">
              <a:rPr lang="ru-RU"/>
              <a:pPr>
                <a:defRPr/>
              </a:pPr>
              <a:t>‹#›</a:t>
            </a:fld>
            <a:endParaRPr lang="ru-RU"/>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404330C-A69C-451D-8A6C-7894C1BBE4BD}" type="datetimeFigureOut">
              <a:rPr lang="ru-RU"/>
              <a:pPr>
                <a:defRPr/>
              </a:pPr>
              <a:t>28.08.2025</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7E8DB770-8D4B-4637-BE5B-5D28267C79FA}" type="slidenum">
              <a:rPr lang="ru-RU"/>
              <a:pPr>
                <a:defRPr/>
              </a:pPr>
              <a:t>‹#›</a:t>
            </a:fld>
            <a:endParaRPr lang="ru-RU"/>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1026" name="Group 6"/>
          <p:cNvGrpSpPr/>
          <p:nvPr/>
        </p:nvGrpSpPr>
        <p:grpSpPr>
          <a:xfrm>
            <a:off x="-15875" y="0"/>
            <a:ext cx="12230100" cy="6856413"/>
            <a:chOff x="-15736" y="0"/>
            <a:chExt cx="12229962" cy="6856214"/>
          </a:xfrm>
        </p:grpSpPr>
        <p:pic>
          <p:nvPicPr>
            <p:cNvPr id="1032" name="Picture 7" descr="HD-PanelContent.png"/>
            <p:cNvPicPr>
              <a:picLocks noChangeAspect="1"/>
            </p:cNvPicPr>
            <p:nvPr/>
          </p:nvPicPr>
          <p:blipFill>
            <a:blip r:embed="rId6" cstate="print"/>
            <a:stretch>
              <a:fillRect/>
            </a:stretch>
          </p:blipFill>
          <p:spPr bwMode="auto">
            <a:xfrm>
              <a:off x="0" y="0"/>
              <a:ext cx="12188825" cy="6856214"/>
            </a:xfrm>
            <a:prstGeom prst="rect">
              <a:avLst/>
            </a:prstGeom>
            <a:noFill/>
            <a:ln w="9525">
              <a:noFill/>
              <a:miter lim="800000"/>
            </a:ln>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a:p>
          </p:txBody>
        </p:sp>
        <p:pic>
          <p:nvPicPr>
            <p:cNvPr id="1036" name="Picture 9" descr="HDRibbonContent-UniformTrim.png"/>
            <p:cNvPicPr>
              <a:picLocks noChangeAspect="1"/>
            </p:cNvPicPr>
            <p:nvPr/>
          </p:nvPicPr>
          <p:blipFill>
            <a:blip r:embed="rId7" cstate="print"/>
            <a:stretch>
              <a:fillRect/>
            </a:stretch>
          </p:blipFill>
          <p:spPr bwMode="auto">
            <a:xfrm>
              <a:off x="-15736" y="3153832"/>
              <a:ext cx="777240" cy="606425"/>
            </a:xfrm>
            <a:prstGeom prst="rect">
              <a:avLst/>
            </a:prstGeom>
            <a:noFill/>
            <a:ln w="9525">
              <a:noFill/>
              <a:miter lim="800000"/>
            </a:ln>
          </p:spPr>
        </p:pic>
        <p:pic>
          <p:nvPicPr>
            <p:cNvPr id="1037" name="Picture 10" descr="HDRibbonContent-UniformTrim.png"/>
            <p:cNvPicPr>
              <a:picLocks noChangeAspect="1"/>
            </p:cNvPicPr>
            <p:nvPr/>
          </p:nvPicPr>
          <p:blipFill>
            <a:blip r:embed="rId7" cstate="print"/>
            <a:stretch>
              <a:fillRect/>
            </a:stretch>
          </p:blipFill>
          <p:spPr bwMode="auto">
            <a:xfrm>
              <a:off x="11436986" y="3153832"/>
              <a:ext cx="777240" cy="606425"/>
            </a:xfrm>
            <a:prstGeom prst="rect">
              <a:avLst/>
            </a:prstGeom>
            <a:noFill/>
            <a:ln w="9525">
              <a:noFill/>
              <a:miter lim="800000"/>
            </a:ln>
          </p:spPr>
        </p:pic>
      </p:grpSp>
      <p:sp>
        <p:nvSpPr>
          <p:cNvPr id="1027" name="Title Placeholder 1"/>
          <p:cNvSpPr>
            <a:spLocks noGrp="1"/>
          </p:cNvSpPr>
          <p:nvPr>
            <p:ph type="title"/>
          </p:nvPr>
        </p:nvSpPr>
        <p:spPr bwMode="auto">
          <a:xfrm>
            <a:off x="1295400" y="982663"/>
            <a:ext cx="9601200" cy="1303337"/>
          </a:xfrm>
          <a:prstGeom prst="rect">
            <a:avLst/>
          </a:prstGeom>
          <a:noFill/>
          <a:ln w="9525">
            <a:noFill/>
            <a:miter lim="800000"/>
          </a:ln>
        </p:spPr>
        <p:txBody>
          <a:bodyPr vert="horz" wrap="square" lIns="91440" tIns="45720" rIns="91440" bIns="45720" numCol="1" anchor="ctr" anchorCtr="0" compatLnSpc="1">
            <a:prstTxWarp prst="textNoShape">
              <a:avLst/>
            </a:prstTxWarp>
          </a:bodyPr>
          <a:lstStyle/>
          <a:p>
            <a:pPr lvl="0"/>
            <a:r>
              <a:rPr lang="ru-RU"/>
              <a:t>Образец заголовка</a:t>
            </a:r>
            <a:endParaRPr lang="en-US"/>
          </a:p>
        </p:txBody>
      </p:sp>
      <p:sp>
        <p:nvSpPr>
          <p:cNvPr id="1028" name="Text Placeholder 2"/>
          <p:cNvSpPr>
            <a:spLocks noGrp="1"/>
          </p:cNvSpPr>
          <p:nvPr>
            <p:ph type="body" idx="1"/>
          </p:nvPr>
        </p:nvSpPr>
        <p:spPr bwMode="auto">
          <a:xfrm>
            <a:off x="1295400" y="2557463"/>
            <a:ext cx="9601200" cy="3317875"/>
          </a:xfrm>
          <a:prstGeom prst="rect">
            <a:avLst/>
          </a:prstGeom>
          <a:noFill/>
          <a:ln w="9525">
            <a:noFill/>
            <a:miter lim="800000"/>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fontAlgn="auto">
              <a:spcBef>
                <a:spcPct val="0"/>
              </a:spcBef>
              <a:spcAft>
                <a:spcPct val="0"/>
              </a:spcAft>
              <a:defRPr sz="1000" b="0" i="0">
                <a:solidFill>
                  <a:schemeClr val="tx1"/>
                </a:solidFill>
                <a:effectLst/>
                <a:latin typeface="+mn-lt"/>
              </a:defRPr>
            </a:lvl1pPr>
          </a:lstStyle>
          <a:p>
            <a:pPr>
              <a:defRPr/>
            </a:pPr>
            <a:fld id="{0DE1BFFF-9853-42C5-8322-CF7777F2AF0B}" type="datetimeFigureOut">
              <a:rPr lang="ru-RU"/>
              <a:pPr>
                <a:defRPr/>
              </a:pPr>
              <a:t>28.08.2025</a:t>
            </a:fld>
            <a:endParaRPr lang="ru-RU"/>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fontAlgn="auto">
              <a:spcBef>
                <a:spcPct val="0"/>
              </a:spcBef>
              <a:spcAft>
                <a:spcPct val="0"/>
              </a:spcAft>
              <a:defRPr sz="1000" b="0" i="0">
                <a:solidFill>
                  <a:schemeClr val="tx1"/>
                </a:solidFill>
                <a:effectLst/>
                <a:latin typeface="+mn-lt"/>
              </a:defRPr>
            </a:lvl1pPr>
          </a:lstStyle>
          <a:p>
            <a:pPr>
              <a:defRPr/>
            </a:pPr>
            <a:endParaRPr lang="ru-RU"/>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lIns="91440" tIns="45720" rIns="91440" bIns="45720" rtlCol="0" anchor="ctr"/>
          <a:lstStyle>
            <a:lvl1pPr algn="r" fontAlgn="auto">
              <a:spcBef>
                <a:spcPct val="0"/>
              </a:spcBef>
              <a:spcAft>
                <a:spcPct val="0"/>
              </a:spcAft>
              <a:defRPr sz="1000" b="0" i="0">
                <a:solidFill>
                  <a:schemeClr val="tx1"/>
                </a:solidFill>
                <a:effectLst/>
                <a:latin typeface="+mn-lt"/>
              </a:defRPr>
            </a:lvl1pPr>
          </a:lstStyle>
          <a:p>
            <a:pPr>
              <a:defRPr/>
            </a:pPr>
            <a:fld id="{0A979516-E568-4BCA-B22A-3450D5F49904}"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3" r:id="rId3"/>
    <p:sldLayoutId id="2147483677" r:id="rId4"/>
  </p:sldLayoutIdLst>
  <p:transition/>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itchFamily="18" charset="0"/>
        </a:defRPr>
      </a:lvl2pPr>
      <a:lvl3pPr algn="ctr" defTabSz="457200" rtl="0" eaLnBrk="0" fontAlgn="base" hangingPunct="0">
        <a:spcBef>
          <a:spcPct val="0"/>
        </a:spcBef>
        <a:spcAft>
          <a:spcPct val="0"/>
        </a:spcAft>
        <a:defRPr sz="4400">
          <a:solidFill>
            <a:srgbClr val="262626"/>
          </a:solidFill>
          <a:latin typeface="Garamond" pitchFamily="18" charset="0"/>
        </a:defRPr>
      </a:lvl3pPr>
      <a:lvl4pPr algn="ctr" defTabSz="457200" rtl="0" eaLnBrk="0" fontAlgn="base" hangingPunct="0">
        <a:spcBef>
          <a:spcPct val="0"/>
        </a:spcBef>
        <a:spcAft>
          <a:spcPct val="0"/>
        </a:spcAft>
        <a:defRPr sz="4400">
          <a:solidFill>
            <a:srgbClr val="262626"/>
          </a:solidFill>
          <a:latin typeface="Garamond" pitchFamily="18" charset="0"/>
        </a:defRPr>
      </a:lvl4pPr>
      <a:lvl5pPr algn="ctr" defTabSz="457200" rtl="0" eaLnBrk="0" fontAlgn="base" hangingPunct="0">
        <a:spcBef>
          <a:spcPct val="0"/>
        </a:spcBef>
        <a:spcAft>
          <a:spcPct val="0"/>
        </a:spcAft>
        <a:defRPr sz="4400">
          <a:solidFill>
            <a:srgbClr val="262626"/>
          </a:solidFill>
          <a:latin typeface="Garamond"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a:buChar char="•"/>
        <a:defRPr sz="2400"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767328" y="1618594"/>
            <a:ext cx="6571488" cy="3815254"/>
          </a:xfrm>
        </p:spPr>
        <p:txBody>
          <a:bodyPr/>
          <a:lstStyle/>
          <a:p>
            <a:pPr lvl="0" defTabSz="914400" eaLnBrk="1" hangingPunct="1"/>
            <a:r>
              <a:rPr lang="ru-RU" sz="2400" b="1" dirty="0">
                <a:ln>
                  <a:noFill/>
                </a:ln>
                <a:solidFill>
                  <a:srgbClr val="A45A1D"/>
                </a:solidFill>
                <a:latin typeface="Times New Roman" pitchFamily="18" charset="0"/>
                <a:ea typeface="+mn-ea"/>
                <a:cs typeface="Times New Roman" pitchFamily="18" charset="0"/>
              </a:rPr>
              <a:t>		</a:t>
            </a:r>
            <a:r>
              <a:rPr lang="ru-RU" sz="2000" b="1" dirty="0">
                <a:ln>
                  <a:noFill/>
                </a:ln>
                <a:solidFill>
                  <a:schemeClr val="tx1"/>
                </a:solidFill>
                <a:latin typeface="Times New Roman" pitchFamily="18" charset="0"/>
                <a:ea typeface="+mn-ea"/>
                <a:cs typeface="Times New Roman" pitchFamily="18" charset="0"/>
              </a:rPr>
              <a:t>Педагог: </a:t>
            </a:r>
            <a:r>
              <a:rPr lang="ru-RU" sz="2000" dirty="0" smtClean="0">
                <a:ln>
                  <a:noFill/>
                </a:ln>
                <a:solidFill>
                  <a:schemeClr val="tx1"/>
                </a:solidFill>
                <a:latin typeface="Times New Roman" pitchFamily="18" charset="0"/>
                <a:ea typeface="+mn-ea"/>
                <a:cs typeface="Times New Roman" pitchFamily="18" charset="0"/>
              </a:rPr>
              <a:t>Тихонова С.В.</a:t>
            </a:r>
            <a:r>
              <a:rPr lang="ru-RU" sz="2000" dirty="0" smtClean="0">
                <a:ln>
                  <a:noFill/>
                </a:ln>
                <a:solidFill>
                  <a:schemeClr val="tx1"/>
                </a:solidFill>
                <a:latin typeface="Times New Roman" pitchFamily="18" charset="0"/>
                <a:ea typeface="+mn-ea"/>
                <a:cs typeface="Times New Roman" pitchFamily="18" charset="0"/>
              </a:rPr>
              <a:t/>
            </a:r>
            <a:br>
              <a:rPr lang="ru-RU" sz="2000" dirty="0" smtClean="0">
                <a:ln>
                  <a:noFill/>
                </a:ln>
                <a:solidFill>
                  <a:schemeClr val="tx1"/>
                </a:solidFill>
                <a:latin typeface="Times New Roman" pitchFamily="18" charset="0"/>
                <a:ea typeface="+mn-ea"/>
                <a:cs typeface="Times New Roman" pitchFamily="18" charset="0"/>
              </a:rPr>
            </a:br>
            <a:r>
              <a:rPr lang="ru-RU" sz="2000" dirty="0" smtClean="0">
                <a:ln>
                  <a:noFill/>
                </a:ln>
                <a:solidFill>
                  <a:schemeClr val="tx1"/>
                </a:solidFill>
                <a:latin typeface="Times New Roman" pitchFamily="18" charset="0"/>
                <a:ea typeface="+mn-ea"/>
                <a:cs typeface="Times New Roman" pitchFamily="18" charset="0"/>
              </a:rPr>
              <a:t>                                          </a:t>
            </a:r>
            <a:r>
              <a:rPr lang="ru-RU" sz="2000" dirty="0" err="1" smtClean="0">
                <a:ln>
                  <a:noFill/>
                </a:ln>
                <a:solidFill>
                  <a:schemeClr val="tx1"/>
                </a:solidFill>
                <a:latin typeface="Times New Roman" pitchFamily="18" charset="0"/>
                <a:ea typeface="+mn-ea"/>
                <a:cs typeface="Times New Roman" pitchFamily="18" charset="0"/>
              </a:rPr>
              <a:t>Стефанова</a:t>
            </a:r>
            <a:r>
              <a:rPr lang="ru-RU" sz="2000" dirty="0" smtClean="0">
                <a:ln>
                  <a:noFill/>
                </a:ln>
                <a:solidFill>
                  <a:schemeClr val="tx1"/>
                </a:solidFill>
                <a:latin typeface="Times New Roman" pitchFamily="18" charset="0"/>
                <a:ea typeface="+mn-ea"/>
                <a:cs typeface="Times New Roman" pitchFamily="18" charset="0"/>
              </a:rPr>
              <a:t> Н.Н.</a:t>
            </a:r>
            <a:r>
              <a:rPr lang="ru-RU" sz="2000" b="1" dirty="0">
                <a:ln>
                  <a:noFill/>
                </a:ln>
                <a:solidFill>
                  <a:schemeClr val="tx1"/>
                </a:solidFill>
                <a:latin typeface="Times New Roman" pitchFamily="18" charset="0"/>
                <a:ea typeface="+mn-ea"/>
                <a:cs typeface="Times New Roman" pitchFamily="18" charset="0"/>
              </a:rPr>
              <a:t/>
            </a:r>
            <a:br>
              <a:rPr lang="ru-RU" sz="2000" b="1" dirty="0">
                <a:ln>
                  <a:noFill/>
                </a:ln>
                <a:solidFill>
                  <a:schemeClr val="tx1"/>
                </a:solidFill>
                <a:latin typeface="Times New Roman" pitchFamily="18" charset="0"/>
                <a:ea typeface="+mn-ea"/>
                <a:cs typeface="Times New Roman" pitchFamily="18" charset="0"/>
              </a:rPr>
            </a:br>
            <a:r>
              <a:rPr lang="ru-RU" sz="2000" b="1" dirty="0">
                <a:ln>
                  <a:noFill/>
                </a:ln>
                <a:solidFill>
                  <a:schemeClr val="tx1"/>
                </a:solidFill>
                <a:latin typeface="Times New Roman" pitchFamily="18" charset="0"/>
                <a:ea typeface="+mn-ea"/>
                <a:cs typeface="Times New Roman" pitchFamily="18" charset="0"/>
              </a:rPr>
              <a:t>                                                 </a:t>
            </a:r>
            <a:br>
              <a:rPr lang="ru-RU" sz="2000" b="1" dirty="0">
                <a:ln>
                  <a:noFill/>
                </a:ln>
                <a:solidFill>
                  <a:schemeClr val="tx1"/>
                </a:solidFill>
                <a:latin typeface="Times New Roman" pitchFamily="18" charset="0"/>
                <a:ea typeface="+mn-ea"/>
                <a:cs typeface="Times New Roman" pitchFamily="18" charset="0"/>
              </a:rPr>
            </a:br>
            <a:endParaRPr lang="ru-RU" sz="2000" dirty="0">
              <a:solidFill>
                <a:schemeClr val="tx1"/>
              </a:solidFill>
            </a:endParaRPr>
          </a:p>
        </p:txBody>
      </p:sp>
      <p:sp>
        <p:nvSpPr>
          <p:cNvPr id="3" name="AutoShape 5"/>
          <p:cNvSpPr>
            <a:spLocks noChangeArrowheads="1"/>
          </p:cNvSpPr>
          <p:nvPr/>
        </p:nvSpPr>
        <p:spPr bwMode="auto">
          <a:xfrm>
            <a:off x="402024" y="0"/>
            <a:ext cx="11396416" cy="1428760"/>
          </a:xfrm>
          <a:prstGeom prst="horizontalScroll">
            <a:avLst>
              <a:gd name="adj" fmla="val 12500"/>
            </a:avLst>
          </a:prstGeom>
          <a:solidFill>
            <a:srgbClr val="FFFFFF">
              <a:alpha val="0"/>
            </a:srgbClr>
          </a:solidFill>
          <a:ln w="15875">
            <a:solidFill>
              <a:srgbClr val="000000"/>
            </a:solidFill>
            <a:round/>
          </a:ln>
        </p:spPr>
        <p:txBody>
          <a:bodyPr/>
          <a:lstStyle/>
          <a:p>
            <a:pPr algn="ctr" eaLnBrk="0" hangingPunct="0">
              <a:tabLst>
                <a:tab pos="3819525" algn="l"/>
              </a:tabLst>
            </a:pPr>
            <a:r>
              <a:rPr lang="ru-RU" sz="2000" b="1">
                <a:latin typeface="Times New Roman" pitchFamily="18" charset="0"/>
                <a:cs typeface="Times New Roman" pitchFamily="18" charset="0"/>
              </a:rPr>
              <a:t>Муниципальное дошкольное образовательное учреждение «Оршинский детский сад»</a:t>
            </a:r>
          </a:p>
        </p:txBody>
      </p:sp>
      <p:sp>
        <p:nvSpPr>
          <p:cNvPr id="4" name="TextBox 3"/>
          <p:cNvSpPr txBox="1"/>
          <p:nvPr/>
        </p:nvSpPr>
        <p:spPr>
          <a:xfrm>
            <a:off x="2683043" y="6096000"/>
            <a:ext cx="6954252" cy="369332"/>
          </a:xfrm>
          <a:prstGeom prst="rect">
            <a:avLst/>
          </a:prstGeom>
          <a:noFill/>
        </p:spPr>
        <p:txBody>
          <a:bodyPr wrap="square" rtlCol="0">
            <a:spAutoFit/>
          </a:bodyPr>
          <a:lstStyle/>
          <a:p>
            <a:pPr algn="ctr"/>
            <a:r>
              <a:rPr lang="ru-RU" dirty="0" err="1">
                <a:latin typeface="Times New Roman" pitchFamily="18" charset="0"/>
                <a:cs typeface="Times New Roman" pitchFamily="18" charset="0"/>
              </a:rPr>
              <a:t>Пгт</a:t>
            </a:r>
            <a:r>
              <a:rPr lang="ru-RU" dirty="0">
                <a:latin typeface="Times New Roman" pitchFamily="18" charset="0"/>
                <a:cs typeface="Times New Roman" pitchFamily="18" charset="0"/>
              </a:rPr>
              <a:t>. Орша, Тверская обл., </a:t>
            </a:r>
            <a:r>
              <a:rPr lang="ru-RU" dirty="0" smtClean="0">
                <a:latin typeface="Times New Roman" pitchFamily="18" charset="0"/>
                <a:cs typeface="Times New Roman" pitchFamily="18" charset="0"/>
              </a:rPr>
              <a:t>Калининский муниципальный округ</a:t>
            </a:r>
            <a:endParaRPr lang="ru-RU" dirty="0">
              <a:latin typeface="Times New Roman" pitchFamily="18" charset="0"/>
              <a:cs typeface="Times New Roman" pitchFamily="18" charset="0"/>
            </a:endParaRPr>
          </a:p>
        </p:txBody>
      </p:sp>
      <p:sp>
        <p:nvSpPr>
          <p:cNvPr id="5" name="TextBox 4"/>
          <p:cNvSpPr txBox="1"/>
          <p:nvPr/>
        </p:nvSpPr>
        <p:spPr>
          <a:xfrm>
            <a:off x="2682240" y="1618594"/>
            <a:ext cx="6888480" cy="1384995"/>
          </a:xfrm>
          <a:prstGeom prst="rect">
            <a:avLst/>
          </a:prstGeom>
          <a:noFill/>
        </p:spPr>
        <p:txBody>
          <a:bodyPr wrap="square" rtlCol="0">
            <a:spAutoFit/>
          </a:bodyPr>
          <a:lstStyle/>
          <a:p>
            <a:pPr algn="ctr"/>
            <a:r>
              <a:rPr lang="ru-RU" sz="2800" b="1" dirty="0">
                <a:latin typeface="Times New Roman" pitchFamily="18" charset="0"/>
                <a:cs typeface="Times New Roman" pitchFamily="18" charset="0"/>
              </a:rPr>
              <a:t>Краткая презентация рабочей программы дошкольного образования </a:t>
            </a:r>
          </a:p>
          <a:p>
            <a:pPr algn="ctr"/>
            <a:r>
              <a:rPr lang="ru-RU" sz="2800" b="1" dirty="0">
                <a:latin typeface="Times New Roman" pitchFamily="18" charset="0"/>
                <a:cs typeface="Times New Roman" pitchFamily="18" charset="0"/>
              </a:rPr>
              <a:t>– группа подготовительная</a:t>
            </a:r>
          </a:p>
        </p:txBody>
      </p:sp>
      <p:cxnSp>
        <p:nvCxnSpPr>
          <p:cNvPr id="7" name="Прямая со стрелкой 6"/>
          <p:cNvCxnSpPr/>
          <p:nvPr/>
        </p:nvCxnSpPr>
        <p:spPr>
          <a:xfrm>
            <a:off x="8191500" y="2794000"/>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380483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709864" y="407988"/>
            <a:ext cx="10792326" cy="1143000"/>
          </a:xfrm>
        </p:spPr>
        <p:txBody>
          <a:bodyPr>
            <a:normAutofit fontScale="90000"/>
          </a:bodyPr>
          <a:lstStyle/>
          <a:p>
            <a:r>
              <a:rPr lang="ru-RU" sz="2400" b="1" dirty="0">
                <a:solidFill>
                  <a:schemeClr val="tx1"/>
                </a:solidFill>
                <a:latin typeface="Times New Roman" pitchFamily="18" charset="0"/>
                <a:cs typeface="Times New Roman" pitchFamily="18" charset="0"/>
              </a:rPr>
              <a:t>Образовательные области согласно ФГОС ДО, обеспечивающие разностороннее развитие детей 6-7 лет – возраст подготовительной  дошкольный</a:t>
            </a:r>
          </a:p>
        </p:txBody>
      </p:sp>
      <p:sp>
        <p:nvSpPr>
          <p:cNvPr id="24580" name="Rectangle 4"/>
          <p:cNvSpPr>
            <a:spLocks noChangeArrowheads="1"/>
          </p:cNvSpPr>
          <p:nvPr/>
        </p:nvSpPr>
        <p:spPr bwMode="auto">
          <a:xfrm>
            <a:off x="4151785" y="1497795"/>
            <a:ext cx="3817019" cy="719138"/>
          </a:xfrm>
          <a:prstGeom prst="rect">
            <a:avLst/>
          </a:prstGeom>
          <a:solidFill>
            <a:srgbClr val="99CCFF"/>
          </a:solidFill>
          <a:ln w="9525">
            <a:solidFill>
              <a:schemeClr val="tx1"/>
            </a:solidFill>
            <a:miter lim="800000"/>
          </a:ln>
          <a:effectLst/>
        </p:spPr>
        <p:txBody>
          <a:bodyPr wrap="none" anchor="ctr"/>
          <a:lstStyle/>
          <a:p>
            <a:pPr algn="ctr"/>
            <a:r>
              <a:rPr lang="ru-RU" sz="2400" b="1"/>
              <a:t>Физическое развитие</a:t>
            </a:r>
          </a:p>
        </p:txBody>
      </p:sp>
      <p:sp>
        <p:nvSpPr>
          <p:cNvPr id="24584" name="Rectangle 8"/>
          <p:cNvSpPr>
            <a:spLocks noChangeArrowheads="1"/>
          </p:cNvSpPr>
          <p:nvPr/>
        </p:nvSpPr>
        <p:spPr bwMode="auto">
          <a:xfrm>
            <a:off x="6822385" y="4798302"/>
            <a:ext cx="2714644" cy="1223963"/>
          </a:xfrm>
          <a:prstGeom prst="rect">
            <a:avLst/>
          </a:prstGeom>
          <a:solidFill>
            <a:srgbClr val="99CCFF"/>
          </a:solidFill>
          <a:ln w="9525">
            <a:solidFill>
              <a:schemeClr val="tx1"/>
            </a:solidFill>
            <a:miter lim="800000"/>
          </a:ln>
          <a:effectLst/>
        </p:spPr>
        <p:txBody>
          <a:bodyPr wrap="none" anchor="ctr"/>
          <a:lstStyle/>
          <a:p>
            <a:pPr algn="ctr"/>
            <a:r>
              <a:rPr lang="ru-RU" sz="2400" b="1"/>
              <a:t>Художественно-</a:t>
            </a:r>
          </a:p>
          <a:p>
            <a:pPr algn="ctr"/>
            <a:r>
              <a:rPr lang="ru-RU" sz="2400" b="1"/>
              <a:t>эстетическое </a:t>
            </a:r>
          </a:p>
          <a:p>
            <a:pPr algn="ctr"/>
            <a:r>
              <a:rPr lang="ru-RU" sz="2400" b="1"/>
              <a:t>развитие</a:t>
            </a:r>
          </a:p>
        </p:txBody>
      </p:sp>
      <p:sp>
        <p:nvSpPr>
          <p:cNvPr id="24585" name="Rectangle 9"/>
          <p:cNvSpPr>
            <a:spLocks noChangeArrowheads="1"/>
          </p:cNvSpPr>
          <p:nvPr/>
        </p:nvSpPr>
        <p:spPr bwMode="auto">
          <a:xfrm>
            <a:off x="6524629" y="2821777"/>
            <a:ext cx="3446469" cy="1226426"/>
          </a:xfrm>
          <a:prstGeom prst="rect">
            <a:avLst/>
          </a:prstGeom>
          <a:solidFill>
            <a:srgbClr val="99CCFF"/>
          </a:solidFill>
          <a:ln w="9525">
            <a:solidFill>
              <a:schemeClr val="tx1"/>
            </a:solidFill>
            <a:miter lim="800000"/>
          </a:ln>
          <a:effectLst/>
        </p:spPr>
        <p:txBody>
          <a:bodyPr wrap="none" anchor="ctr"/>
          <a:lstStyle/>
          <a:p>
            <a:pPr algn="ctr"/>
            <a:r>
              <a:rPr lang="ru-RU"/>
              <a:t> </a:t>
            </a:r>
            <a:r>
              <a:rPr lang="ru-RU" sz="2400" b="1"/>
              <a:t>Познавательное </a:t>
            </a:r>
          </a:p>
          <a:p>
            <a:pPr algn="ctr"/>
            <a:r>
              <a:rPr lang="ru-RU" sz="2400" b="1"/>
              <a:t>развитие</a:t>
            </a:r>
          </a:p>
        </p:txBody>
      </p:sp>
      <p:sp>
        <p:nvSpPr>
          <p:cNvPr id="24586" name="Rectangle 10"/>
          <p:cNvSpPr>
            <a:spLocks noChangeArrowheads="1"/>
          </p:cNvSpPr>
          <p:nvPr/>
        </p:nvSpPr>
        <p:spPr bwMode="auto">
          <a:xfrm>
            <a:off x="2850839" y="4798301"/>
            <a:ext cx="2862737" cy="1285884"/>
          </a:xfrm>
          <a:prstGeom prst="rect">
            <a:avLst/>
          </a:prstGeom>
          <a:solidFill>
            <a:srgbClr val="99CCFF"/>
          </a:solidFill>
          <a:ln w="9525">
            <a:solidFill>
              <a:schemeClr val="tx1"/>
            </a:solidFill>
            <a:miter lim="800000"/>
          </a:ln>
          <a:effectLst/>
        </p:spPr>
        <p:txBody>
          <a:bodyPr wrap="none" anchor="ctr"/>
          <a:lstStyle/>
          <a:p>
            <a:pPr algn="ctr"/>
            <a:r>
              <a:rPr lang="ru-RU" sz="2400" b="1"/>
              <a:t>Речевое </a:t>
            </a:r>
          </a:p>
          <a:p>
            <a:pPr algn="ctr"/>
            <a:r>
              <a:rPr lang="ru-RU" sz="2400" b="1"/>
              <a:t>развитие</a:t>
            </a:r>
          </a:p>
        </p:txBody>
      </p:sp>
      <p:sp>
        <p:nvSpPr>
          <p:cNvPr id="24587" name="Rectangle 11"/>
          <p:cNvSpPr>
            <a:spLocks noChangeArrowheads="1"/>
          </p:cNvSpPr>
          <p:nvPr/>
        </p:nvSpPr>
        <p:spPr bwMode="auto">
          <a:xfrm>
            <a:off x="1916877" y="2863603"/>
            <a:ext cx="3357586" cy="1220790"/>
          </a:xfrm>
          <a:prstGeom prst="rect">
            <a:avLst/>
          </a:prstGeom>
          <a:solidFill>
            <a:srgbClr val="99CCFF"/>
          </a:solidFill>
          <a:ln w="9525">
            <a:solidFill>
              <a:schemeClr val="tx1"/>
            </a:solidFill>
            <a:miter lim="800000"/>
          </a:ln>
          <a:effectLst/>
        </p:spPr>
        <p:txBody>
          <a:bodyPr wrap="none" anchor="ctr"/>
          <a:lstStyle/>
          <a:p>
            <a:pPr algn="ctr"/>
            <a:r>
              <a:rPr lang="ru-RU" sz="2400" b="1"/>
              <a:t>Социально-</a:t>
            </a:r>
          </a:p>
          <a:p>
            <a:pPr algn="ctr"/>
            <a:r>
              <a:rPr lang="ru-RU" sz="2400" b="1"/>
              <a:t>коммуникативное </a:t>
            </a:r>
          </a:p>
          <a:p>
            <a:pPr algn="ctr"/>
            <a:r>
              <a:rPr lang="ru-RU" sz="2400" b="1"/>
              <a:t>развитие</a:t>
            </a:r>
          </a:p>
        </p:txBody>
      </p:sp>
      <p:cxnSp>
        <p:nvCxnSpPr>
          <p:cNvPr id="24588" name="AutoShape 12"/>
          <p:cNvCxnSpPr>
            <a:cxnSpLocks noChangeShapeType="1"/>
            <a:stCxn id="24580" idx="1"/>
          </p:cNvCxnSpPr>
          <p:nvPr/>
        </p:nvCxnSpPr>
        <p:spPr bwMode="auto">
          <a:xfrm flipH="1">
            <a:off x="2505076" y="1857365"/>
            <a:ext cx="1646708" cy="1006239"/>
          </a:xfrm>
          <a:prstGeom prst="straightConnector1">
            <a:avLst/>
          </a:prstGeom>
          <a:noFill/>
          <a:ln w="9525">
            <a:solidFill>
              <a:schemeClr val="tx1"/>
            </a:solidFill>
            <a:round/>
            <a:headEnd type="triangle" w="med" len="med"/>
            <a:tailEnd type="triangle" w="med" len="med"/>
          </a:ln>
          <a:effectLst/>
        </p:spPr>
      </p:cxnSp>
      <p:cxnSp>
        <p:nvCxnSpPr>
          <p:cNvPr id="24590" name="AutoShape 14"/>
          <p:cNvCxnSpPr>
            <a:cxnSpLocks noChangeShapeType="1"/>
            <a:stCxn id="24580" idx="2"/>
            <a:endCxn id="24580" idx="2"/>
          </p:cNvCxnSpPr>
          <p:nvPr/>
        </p:nvCxnSpPr>
        <p:spPr bwMode="auto">
          <a:xfrm flipH="1">
            <a:off x="6060294" y="2216933"/>
            <a:ext cx="0" cy="0"/>
          </a:xfrm>
          <a:prstGeom prst="straightConnector1">
            <a:avLst/>
          </a:prstGeom>
          <a:noFill/>
          <a:ln w="9525">
            <a:solidFill>
              <a:schemeClr val="tx1"/>
            </a:solidFill>
            <a:round/>
            <a:headEnd type="triangle" w="med" len="med"/>
            <a:tailEnd type="triangle" w="med" len="med"/>
          </a:ln>
          <a:effectLst/>
        </p:spPr>
      </p:cxnSp>
      <p:cxnSp>
        <p:nvCxnSpPr>
          <p:cNvPr id="24592" name="AutoShape 16"/>
          <p:cNvCxnSpPr>
            <a:cxnSpLocks noChangeShapeType="1"/>
            <a:stCxn id="24580" idx="3"/>
          </p:cNvCxnSpPr>
          <p:nvPr/>
        </p:nvCxnSpPr>
        <p:spPr bwMode="auto">
          <a:xfrm>
            <a:off x="7968804" y="1857365"/>
            <a:ext cx="1295549" cy="952433"/>
          </a:xfrm>
          <a:prstGeom prst="straightConnector1">
            <a:avLst/>
          </a:prstGeom>
          <a:noFill/>
          <a:ln w="9525">
            <a:solidFill>
              <a:schemeClr val="tx1"/>
            </a:solidFill>
            <a:round/>
            <a:headEnd type="triangle" w="med" len="med"/>
            <a:tailEnd type="triangle" w="med" len="med"/>
          </a:ln>
          <a:effectLst/>
        </p:spPr>
      </p:cxnSp>
      <p:cxnSp>
        <p:nvCxnSpPr>
          <p:cNvPr id="24593" name="AutoShape 17"/>
          <p:cNvCxnSpPr>
            <a:cxnSpLocks noChangeShapeType="1"/>
            <a:endCxn id="24586" idx="0"/>
          </p:cNvCxnSpPr>
          <p:nvPr/>
        </p:nvCxnSpPr>
        <p:spPr bwMode="auto">
          <a:xfrm>
            <a:off x="2402549" y="4096373"/>
            <a:ext cx="1879659" cy="701928"/>
          </a:xfrm>
          <a:prstGeom prst="straightConnector1">
            <a:avLst/>
          </a:prstGeom>
          <a:noFill/>
          <a:ln w="9525">
            <a:solidFill>
              <a:schemeClr val="tx1"/>
            </a:solidFill>
            <a:round/>
            <a:headEnd type="triangle" w="med" len="med"/>
            <a:tailEnd type="triangle" w="med" len="med"/>
          </a:ln>
          <a:effectLst/>
        </p:spPr>
      </p:cxnSp>
      <p:cxnSp>
        <p:nvCxnSpPr>
          <p:cNvPr id="24594" name="AutoShape 18"/>
          <p:cNvCxnSpPr>
            <a:cxnSpLocks noChangeShapeType="1"/>
            <a:endCxn id="24584" idx="1"/>
          </p:cNvCxnSpPr>
          <p:nvPr/>
        </p:nvCxnSpPr>
        <p:spPr bwMode="auto">
          <a:xfrm flipV="1">
            <a:off x="5740985" y="5410284"/>
            <a:ext cx="1081401" cy="14299"/>
          </a:xfrm>
          <a:prstGeom prst="straightConnector1">
            <a:avLst/>
          </a:prstGeom>
          <a:noFill/>
          <a:ln w="9525">
            <a:solidFill>
              <a:schemeClr val="tx1"/>
            </a:solidFill>
            <a:round/>
            <a:headEnd type="triangle" w="med" len="med"/>
            <a:tailEnd type="triangle" w="med" len="med"/>
          </a:ln>
          <a:effectLst/>
        </p:spPr>
      </p:cxnSp>
      <p:cxnSp>
        <p:nvCxnSpPr>
          <p:cNvPr id="24595" name="AutoShape 19"/>
          <p:cNvCxnSpPr>
            <a:cxnSpLocks noChangeShapeType="1"/>
            <a:stCxn id="24584" idx="0"/>
          </p:cNvCxnSpPr>
          <p:nvPr/>
        </p:nvCxnSpPr>
        <p:spPr bwMode="auto">
          <a:xfrm flipV="1">
            <a:off x="8179707" y="4048203"/>
            <a:ext cx="1742442" cy="750098"/>
          </a:xfrm>
          <a:prstGeom prst="straightConnector1">
            <a:avLst/>
          </a:prstGeom>
          <a:noFill/>
          <a:ln w="9525">
            <a:solidFill>
              <a:schemeClr val="tx1"/>
            </a:solidFill>
            <a:round/>
            <a:headEnd type="triangle" w="med" len="med"/>
            <a:tailEnd type="triangle" w="med" len="med"/>
          </a:ln>
          <a:effectLst/>
        </p:spPr>
      </p:cxnSp>
      <p:sp>
        <p:nvSpPr>
          <p:cNvPr id="25" name="Овал 24"/>
          <p:cNvSpPr/>
          <p:nvPr/>
        </p:nvSpPr>
        <p:spPr>
          <a:xfrm>
            <a:off x="9696400" y="5644710"/>
            <a:ext cx="792088" cy="7551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t>11.</a:t>
            </a:r>
          </a:p>
        </p:txBody>
      </p:sp>
    </p:spTree>
    <p:extLst>
      <p:ext uri="{BB962C8B-B14F-4D97-AF65-F5344CB8AC3E}">
        <p14:creationId xmlns:p14="http://schemas.microsoft.com/office/powerpoint/2010/main" xmlns="" val="1877436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70560" y="572433"/>
            <a:ext cx="10692384" cy="5384423"/>
          </a:xfrm>
          <a:prstGeom prst="rect">
            <a:avLst/>
          </a:prstGeom>
        </p:spPr>
        <p:txBody>
          <a:bodyPr wrap="square">
            <a:spAutoFit/>
          </a:bodyPr>
          <a:lstStyle/>
          <a:p>
            <a:pPr indent="457200" algn="just">
              <a:lnSpc>
                <a:spcPct val="115000"/>
              </a:lnSpc>
              <a:spcAft>
                <a:spcPct val="0"/>
              </a:spcAft>
            </a:pPr>
            <a:r>
              <a:rPr lang="ru-RU" sz="1200" b="1" dirty="0">
                <a:latin typeface="Times New Roman CYR" panose="02020603050405020304" pitchFamily="18" charset="0"/>
                <a:ea typeface="Times New Roman" panose="02020603050405020304" pitchFamily="18" charset="0"/>
                <a:cs typeface="Times New Roman" pitchFamily="18" charset="0"/>
              </a:rPr>
              <a:t>Содержание и планируемые результаты Программы не ниже соответствующих содержания и планируемых результатов Федеральной программы</a:t>
            </a:r>
            <a:r>
              <a:rPr lang="ru-RU" sz="1200" b="1" dirty="0">
                <a:solidFill>
                  <a:srgbClr val="FF0000"/>
                </a:solidFill>
                <a:latin typeface="Times New Roman CYR" panose="02020603050405020304" pitchFamily="18" charset="0"/>
                <a:ea typeface="Calibri" panose="020F0502020204030204" pitchFamily="34" charset="0"/>
                <a:cs typeface="Times New Roman" pitchFamily="18" charset="0"/>
              </a:rPr>
              <a:t> </a:t>
            </a:r>
            <a:r>
              <a:rPr lang="ru-RU" sz="1200" b="1" dirty="0">
                <a:latin typeface="Times New Roman CYR" panose="02020603050405020304" pitchFamily="18" charset="0"/>
                <a:ea typeface="Calibri" panose="020F0502020204030204" pitchFamily="34" charset="0"/>
                <a:cs typeface="Times New Roman" pitchFamily="18" charset="0"/>
              </a:rPr>
              <a:t>обязательная часть Программы согласно ФОП ДО</a:t>
            </a:r>
            <a:r>
              <a:rPr lang="ru-RU" sz="1200" b="1" dirty="0">
                <a:latin typeface="Times New Roman CYR" panose="02020603050405020304" pitchFamily="18" charset="0"/>
                <a:ea typeface="Times New Roman" panose="02020603050405020304" pitchFamily="18" charset="0"/>
                <a:cs typeface="Times New Roman" pitchFamily="18" charset="0"/>
              </a:rPr>
              <a:t>.</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ct val="0"/>
              </a:spcAft>
            </a:pPr>
            <a:r>
              <a:rPr lang="ru-RU" sz="1200" dirty="0">
                <a:latin typeface="Times New Roman" pitchFamily="18" charset="0"/>
                <a:ea typeface="Times New Roman" panose="02020603050405020304" pitchFamily="18" charset="0"/>
                <a:cs typeface="Times New Roman" pitchFamily="18" charset="0"/>
              </a:rPr>
              <a:t>В соответствии с ФГОС ДО специфика дошкольного возраста и системные особенности ДО делают неправомерными требования от ребёнка дошкольного возраста конкретных образовательных достижений. Поэтому планируемые результаты освоения Программы представляют собой возрастные характеристики возможных достижений ребёнка дошкольного возраста на разных возрастных этапах и к завершению ДО.</a:t>
            </a:r>
            <a:endParaRPr lang="ru-RU" sz="1200" dirty="0">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15000"/>
              </a:lnSpc>
              <a:spcAft>
                <a:spcPct val="0"/>
              </a:spcAft>
            </a:pPr>
            <a:r>
              <a:rPr lang="ru-RU" sz="1200" dirty="0">
                <a:latin typeface="Times New Roman" pitchFamily="18" charset="0"/>
                <a:ea typeface="Times New Roman" panose="02020603050405020304" pitchFamily="18" charset="0"/>
                <a:cs typeface="Times New Roman" pitchFamily="18" charset="0"/>
              </a:rPr>
              <a:t>В соответствии с периодизацией психического развития ребёнка согласно культурно-исторической психологии, дошкольное детство подразделяется на три возраста: </a:t>
            </a:r>
            <a:endParaRPr lang="ru-RU" sz="1200" dirty="0">
              <a:latin typeface="Times New Roman" pitchFamily="18" charset="0"/>
              <a:ea typeface="Calibri" panose="020F0502020204030204" pitchFamily="34" charset="0"/>
              <a:cs typeface="Times New Roman" pitchFamily="18" charset="0"/>
            </a:endParaRPr>
          </a:p>
          <a:p>
            <a:pPr indent="457200" algn="just">
              <a:lnSpc>
                <a:spcPct val="115000"/>
              </a:lnSpc>
              <a:spcAft>
                <a:spcPct val="0"/>
              </a:spcAft>
            </a:pPr>
            <a:r>
              <a:rPr lang="ru-RU" sz="1200" dirty="0">
                <a:latin typeface="Times New Roman" pitchFamily="18" charset="0"/>
                <a:ea typeface="Times New Roman" panose="02020603050405020304" pitchFamily="18" charset="0"/>
                <a:cs typeface="Times New Roman" pitchFamily="18" charset="0"/>
              </a:rPr>
              <a:t>- младенческий (первое и второе полугодия жизни), </a:t>
            </a:r>
            <a:endParaRPr lang="ru-RU" sz="1200" dirty="0">
              <a:latin typeface="Times New Roman" pitchFamily="18" charset="0"/>
              <a:ea typeface="Calibri" panose="020F0502020204030204" pitchFamily="34" charset="0"/>
              <a:cs typeface="Times New Roman" pitchFamily="18" charset="0"/>
            </a:endParaRPr>
          </a:p>
          <a:p>
            <a:pPr indent="457200" algn="just">
              <a:lnSpc>
                <a:spcPct val="115000"/>
              </a:lnSpc>
              <a:spcAft>
                <a:spcPct val="0"/>
              </a:spcAft>
            </a:pPr>
            <a:r>
              <a:rPr lang="ru-RU" sz="1200" dirty="0">
                <a:latin typeface="Times New Roman" pitchFamily="18" charset="0"/>
                <a:ea typeface="Times New Roman" panose="02020603050405020304" pitchFamily="18" charset="0"/>
                <a:cs typeface="Times New Roman" pitchFamily="18" charset="0"/>
              </a:rPr>
              <a:t>- ранний (от одного года до трех лет),</a:t>
            </a:r>
            <a:endParaRPr lang="ru-RU" sz="1200" dirty="0">
              <a:latin typeface="Times New Roman" pitchFamily="18" charset="0"/>
              <a:ea typeface="Calibri" panose="020F0502020204030204" pitchFamily="34" charset="0"/>
              <a:cs typeface="Times New Roman" pitchFamily="18" charset="0"/>
            </a:endParaRPr>
          </a:p>
          <a:p>
            <a:pPr indent="457200" algn="just">
              <a:lnSpc>
                <a:spcPct val="115000"/>
              </a:lnSpc>
              <a:spcAft>
                <a:spcPct val="0"/>
              </a:spcAft>
            </a:pPr>
            <a:r>
              <a:rPr lang="ru-RU" sz="1200" dirty="0">
                <a:latin typeface="Times New Roman" pitchFamily="18" charset="0"/>
                <a:ea typeface="Times New Roman" panose="02020603050405020304" pitchFamily="18" charset="0"/>
                <a:cs typeface="Times New Roman" pitchFamily="18" charset="0"/>
              </a:rPr>
              <a:t>- дошкольный возраст (от трех до семи лет).</a:t>
            </a:r>
            <a:endParaRPr lang="ru-RU" sz="1200" dirty="0">
              <a:latin typeface="Times New Roman" pitchFamily="18" charset="0"/>
              <a:ea typeface="Calibri" panose="020F0502020204030204" pitchFamily="34" charset="0"/>
              <a:cs typeface="Times New Roman" pitchFamily="18" charset="0"/>
            </a:endParaRPr>
          </a:p>
          <a:p>
            <a:pPr indent="457200" algn="just">
              <a:lnSpc>
                <a:spcPct val="115000"/>
              </a:lnSpc>
              <a:spcAft>
                <a:spcPct val="0"/>
              </a:spcAft>
            </a:pPr>
            <a:r>
              <a:rPr lang="ru-RU" sz="1200" dirty="0">
                <a:latin typeface="Times New Roman" pitchFamily="18" charset="0"/>
                <a:ea typeface="Times New Roman" panose="02020603050405020304" pitchFamily="18" charset="0"/>
                <a:cs typeface="Times New Roman" pitchFamily="18" charset="0"/>
              </a:rPr>
              <a:t>Обозначенные в Программе возрастные ориентиры «к трем годам» и так далее имеют условный характер, что предполагает широкий возрастной диапазон для достижения ребёнком планируемых результатов. Это связано с неустойчивостью, </a:t>
            </a:r>
            <a:r>
              <a:rPr lang="ru-RU" sz="1200" dirty="0" err="1">
                <a:latin typeface="Times New Roman" pitchFamily="18" charset="0"/>
                <a:ea typeface="Times New Roman" panose="02020603050405020304" pitchFamily="18" charset="0"/>
                <a:cs typeface="Times New Roman" pitchFamily="18" charset="0"/>
              </a:rPr>
              <a:t>гетерохронностью</a:t>
            </a:r>
            <a:r>
              <a:rPr lang="ru-RU" sz="1200" dirty="0">
                <a:latin typeface="Times New Roman" pitchFamily="18" charset="0"/>
                <a:ea typeface="Times New Roman" panose="02020603050405020304" pitchFamily="18" charset="0"/>
                <a:cs typeface="Times New Roman" pitchFamily="18" charset="0"/>
              </a:rPr>
              <a:t> и индивидуальным темпом психического развития детей в дошкольном детстве, особенно при прохождении критических периодов. По этой причине ребёнок может продемонстрировать обозначенные в планируемых результатах возрастные характеристики развития раньше или позже заданных возрастных ориентиров.</a:t>
            </a:r>
            <a:endParaRPr lang="ru-RU" sz="1200" dirty="0">
              <a:latin typeface="Times New Roman" pitchFamily="18" charset="0"/>
              <a:ea typeface="Calibri" panose="020F0502020204030204" pitchFamily="34" charset="0"/>
              <a:cs typeface="Times New Roman" pitchFamily="18" charset="0"/>
            </a:endParaRPr>
          </a:p>
          <a:p>
            <a:pPr indent="540385" algn="just">
              <a:lnSpc>
                <a:spcPct val="115000"/>
              </a:lnSpc>
              <a:spcAft>
                <a:spcPct val="0"/>
              </a:spcAft>
            </a:pPr>
            <a:r>
              <a:rPr lang="ru-RU" sz="1200" dirty="0">
                <a:latin typeface="Times New Roman" pitchFamily="18" charset="0"/>
                <a:ea typeface="Times New Roman" panose="02020603050405020304" pitchFamily="18" charset="0"/>
                <a:cs typeface="Times New Roman" pitchFamily="18" charset="0"/>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ребёнка в освоении образовательной программы ДОО и не подразумевают его включения в соответствующую целевую группу.</a:t>
            </a:r>
            <a:endParaRPr lang="ru-RU" sz="1200" dirty="0">
              <a:latin typeface="Times New Roman" pitchFamily="18" charset="0"/>
              <a:ea typeface="Calibri" panose="020F0502020204030204" pitchFamily="34" charset="0"/>
              <a:cs typeface="Times New Roman" pitchFamily="18" charset="0"/>
            </a:endParaRPr>
          </a:p>
          <a:p>
            <a:pPr indent="269240" algn="just">
              <a:lnSpc>
                <a:spcPct val="115000"/>
              </a:lnSpc>
              <a:spcAft>
                <a:spcPct val="0"/>
              </a:spcAft>
            </a:pPr>
            <a:r>
              <a:rPr lang="ru-RU" sz="1200" b="1" dirty="0">
                <a:latin typeface="Times New Roman" pitchFamily="18" charset="0"/>
                <a:ea typeface="Times New Roman" panose="02020603050405020304" pitchFamily="18" charset="0"/>
                <a:cs typeface="Times New Roman" pitchFamily="18" charset="0"/>
              </a:rPr>
              <a:t>Настоящие требования являются ориентирами для:</a:t>
            </a:r>
            <a:endParaRPr lang="ru-RU" sz="1200" dirty="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200" dirty="0">
                <a:latin typeface="Times New Roman" pitchFamily="18" charset="0"/>
                <a:ea typeface="Times New Roman" panose="02020603050405020304" pitchFamily="18" charset="0"/>
                <a:cs typeface="Times New Roman" pitchFamily="18" charset="0"/>
              </a:rPr>
              <a:t>а) решения задач    формирования программы; анализа профессиональной деятельности; взаимодействия с семьями воспитанников;</a:t>
            </a:r>
            <a:endParaRPr lang="ru-RU" sz="1200" dirty="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200" dirty="0">
                <a:latin typeface="Times New Roman" pitchFamily="18" charset="0"/>
                <a:ea typeface="Times New Roman" panose="02020603050405020304" pitchFamily="18" charset="0"/>
                <a:cs typeface="Times New Roman" pitchFamily="18" charset="0"/>
              </a:rPr>
              <a:t>б) изучения характеристик образования детей в возрасте от 2 лет (Федеральный государственный образовательный стандарт дошкольного образования от 2 месяцев) до 8 лет;</a:t>
            </a:r>
            <a:endParaRPr lang="ru-RU" sz="1200" dirty="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200" dirty="0">
                <a:latin typeface="Times New Roman" pitchFamily="18" charset="0"/>
                <a:ea typeface="Times New Roman" panose="02020603050405020304" pitchFamily="18" charset="0"/>
                <a:cs typeface="Times New Roman" pitchFamily="18" charset="0"/>
              </a:rPr>
              <a:t>в) информирования родителей (законных представителей) и общественности относительно целей дошкольного образования, общих для всего образовательного пространства Российской Федерации.</a:t>
            </a:r>
            <a:endParaRPr lang="ru-RU" sz="1200" dirty="0">
              <a:latin typeface="Times New Roman" pitchFamily="18" charset="0"/>
              <a:ea typeface="Calibri" panose="020F0502020204030204" pitchFamily="34" charset="0"/>
              <a:cs typeface="Times New Roman" pitchFamily="18" charset="0"/>
            </a:endParaRPr>
          </a:p>
          <a:p>
            <a:pPr marL="36195" indent="269240" algn="just">
              <a:lnSpc>
                <a:spcPct val="115000"/>
              </a:lnSpc>
              <a:spcAft>
                <a:spcPct val="0"/>
              </a:spcAft>
            </a:pPr>
            <a:r>
              <a:rPr lang="ru-RU" sz="1200" dirty="0">
                <a:latin typeface="Times New Roman" pitchFamily="18" charset="0"/>
                <a:ea typeface="Calibri" panose="020F0502020204030204" pitchFamily="34" charset="0"/>
                <a:cs typeface="Times New Roman" pitchFamily="18" charset="0"/>
              </a:rPr>
              <a:t>Планируемые результаты не используются для непосредственной оценки, в том числе в виде педагогической диагностики(мониторинга), и не являются основанием для их формального сравнения с реальными достижениями детей.</a:t>
            </a:r>
            <a:endParaRPr lang="ru-RU" sz="1200" dirty="0">
              <a:effectLst/>
              <a:latin typeface="Times New Roman" pitchFamily="18" charset="0"/>
              <a:ea typeface="Calibri" panose="020F0502020204030204" pitchFamily="34" charset="0"/>
              <a:cs typeface="Times New Roman" pitchFamily="18" charset="0"/>
            </a:endParaRPr>
          </a:p>
        </p:txBody>
      </p:sp>
      <p:sp>
        <p:nvSpPr>
          <p:cNvPr id="3" name="Прямоугольник 2"/>
          <p:cNvSpPr/>
          <p:nvPr/>
        </p:nvSpPr>
        <p:spPr>
          <a:xfrm>
            <a:off x="164432" y="0"/>
            <a:ext cx="11819021" cy="390684"/>
          </a:xfrm>
          <a:prstGeom prst="rect">
            <a:avLst/>
          </a:prstGeom>
        </p:spPr>
        <p:txBody>
          <a:bodyPr wrap="square">
            <a:spAutoFit/>
          </a:bodyPr>
          <a:lstStyle/>
          <a:p>
            <a:pPr marL="450215" marR="90170" indent="-450215" algn="ctr">
              <a:lnSpc>
                <a:spcPct val="115000"/>
              </a:lnSpc>
              <a:spcBef>
                <a:spcPts val="50"/>
              </a:spcBef>
              <a:spcAft>
                <a:spcPct val="0"/>
              </a:spcAft>
            </a:pPr>
            <a:r>
              <a:rPr lang="ru-RU" b="1" dirty="0">
                <a:latin typeface="Times New Roman" pitchFamily="18" charset="0"/>
                <a:ea typeface="Times New Roman" panose="02020603050405020304" pitchFamily="18" charset="0"/>
                <a:cs typeface="Times New Roman" pitchFamily="18" charset="0"/>
              </a:rPr>
              <a:t>ПЛАНИРУЕМЫЕ  РЕЗУЛЬТАТЫ  ВЫПОЛНЕНИЯ  ПРОГРАММЫ (ДОШКОЛЬНЫЙ ВОЗРАСТ 6 – 7 ЛЕТ)</a:t>
            </a:r>
            <a:endParaRPr lang="ru-RU" dirty="0">
              <a:effectLst/>
              <a:latin typeface="Calibri" panose="020F0502020204030204" pitchFamily="34"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xmlns="" val="119845047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43712" y="-72359"/>
            <a:ext cx="10728960" cy="6930359"/>
          </a:xfrm>
          <a:prstGeom prst="rect">
            <a:avLst/>
          </a:prstGeom>
        </p:spPr>
        <p:txBody>
          <a:bodyPr wrap="square">
            <a:spAutoFit/>
          </a:bodyPr>
          <a:lstStyle/>
          <a:p>
            <a:pPr>
              <a:lnSpc>
                <a:spcPct val="115000"/>
              </a:lnSpc>
              <a:spcAft>
                <a:spcPct val="0"/>
              </a:spcAft>
            </a:pPr>
            <a:r>
              <a:rPr lang="ru-RU" sz="2000" b="1" dirty="0">
                <a:latin typeface="Times New Roman" pitchFamily="18" charset="0"/>
                <a:ea typeface="Times New Roman" panose="02020603050405020304" pitchFamily="18" charset="0"/>
                <a:cs typeface="Times New Roman" pitchFamily="18" charset="0"/>
              </a:rPr>
              <a:t> </a:t>
            </a:r>
            <a:endParaRPr lang="ru-RU" sz="1600" dirty="0">
              <a:latin typeface="Calibri" panose="020F0502020204030204" pitchFamily="34" charset="0"/>
              <a:ea typeface="Calibri" panose="020F0502020204030204" pitchFamily="34" charset="0"/>
              <a:cs typeface="Times New Roman" pitchFamily="18" charset="0"/>
            </a:endParaRPr>
          </a:p>
          <a:p>
            <a:pPr>
              <a:lnSpc>
                <a:spcPct val="115000"/>
              </a:lnSpc>
              <a:spcAft>
                <a:spcPct val="0"/>
              </a:spcAft>
            </a:pPr>
            <a:r>
              <a:rPr lang="ru-RU" sz="2000" b="1" dirty="0">
                <a:latin typeface="Times New Roman" pitchFamily="18" charset="0"/>
                <a:ea typeface="Times New Roman" panose="02020603050405020304" pitchFamily="18" charset="0"/>
                <a:cs typeface="Times New Roman" pitchFamily="18" charset="0"/>
              </a:rPr>
              <a:t> </a:t>
            </a:r>
            <a:endParaRPr lang="ru-RU" sz="1600" dirty="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tabLst>
                <a:tab pos="1530350" algn="l"/>
              </a:tabLst>
            </a:pPr>
            <a:r>
              <a:rPr lang="ru-RU" dirty="0">
                <a:latin typeface="Times New Roman" pitchFamily="18" charset="0"/>
                <a:ea typeface="Times New Roman" panose="02020603050405020304" pitchFamily="18" charset="0"/>
                <a:cs typeface="Times New Roman" pitchFamily="18" charset="0"/>
              </a:rPr>
              <a:t>       </a:t>
            </a:r>
            <a:r>
              <a:rPr lang="ru-RU" sz="1350" dirty="0">
                <a:latin typeface="Times New Roman" pitchFamily="18" charset="0"/>
                <a:ea typeface="Times New Roman" panose="02020603050405020304" pitchFamily="18" charset="0"/>
                <a:cs typeface="Times New Roman" pitchFamily="18" charset="0"/>
              </a:rPr>
              <a:t>Оценивание качества образовательной деятельности по Программе осуществляется в форме педагогической диагностики. Концептуальные основания такой оценки определяются требованиями Федерального закона от 29 декабря 2012 г.» № 273-ФЗ «Об образовании в Российской Федерации», а также ФГОС ДО, в котором определены государственные гарантии качества образования.</a:t>
            </a:r>
            <a:endParaRPr lang="ru-RU" sz="135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ct val="0"/>
              </a:spcAft>
            </a:pPr>
            <a:r>
              <a:rPr lang="ru-RU" sz="1350" b="1" dirty="0">
                <a:latin typeface="Times New Roman" pitchFamily="18" charset="0"/>
                <a:ea typeface="Times New Roman" panose="02020603050405020304" pitchFamily="18" charset="0"/>
                <a:cs typeface="Times New Roman" pitchFamily="18" charset="0"/>
              </a:rPr>
              <a:t>	Педагогическая диагностика достижений планируемых результатов направлена на</a:t>
            </a:r>
            <a:r>
              <a:rPr lang="ru-RU" sz="1350" dirty="0">
                <a:latin typeface="Times New Roman" pitchFamily="18" charset="0"/>
                <a:ea typeface="Times New Roman" panose="02020603050405020304" pitchFamily="18" charset="0"/>
                <a:cs typeface="Times New Roman" pitchFamily="18" charset="0"/>
              </a:rPr>
              <a:t> изучение </a:t>
            </a:r>
            <a:r>
              <a:rPr lang="ru-RU" sz="1350" dirty="0" err="1">
                <a:latin typeface="Times New Roman" pitchFamily="18" charset="0"/>
                <a:ea typeface="Times New Roman" panose="02020603050405020304" pitchFamily="18" charset="0"/>
                <a:cs typeface="Times New Roman" pitchFamily="18" charset="0"/>
              </a:rPr>
              <a:t>деятельностных</a:t>
            </a:r>
            <a:r>
              <a:rPr lang="ru-RU" sz="1350" dirty="0">
                <a:latin typeface="Times New Roman" pitchFamily="18" charset="0"/>
                <a:ea typeface="Times New Roman" panose="02020603050405020304" pitchFamily="18" charset="0"/>
                <a:cs typeface="Times New Roman" pitchFamily="18" charset="0"/>
              </a:rPr>
              <a:t> умений ребёнка, его интересов, предпочтений, склонностей, личностных особенностей, способов взаимодействия со взрослыми и сверстниками. Она позволяет выявлять особенности и динамику развития ребёнка, составлять на основе полученных данных индивидуальные образовательные маршруты освоения образовательной программы, своевременно вносить изменения в планирование, содержание и организацию образовательной деятельности.</a:t>
            </a:r>
            <a:endParaRPr lang="ru-RU" sz="1350" dirty="0">
              <a:latin typeface="Times New Roman" pitchFamily="18" charset="0"/>
              <a:ea typeface="Calibri" panose="020F0502020204030204" pitchFamily="34" charset="0"/>
              <a:cs typeface="Times New Roman" pitchFamily="18" charset="0"/>
            </a:endParaRPr>
          </a:p>
          <a:p>
            <a:r>
              <a:rPr lang="ru-RU" sz="1350" b="1" dirty="0">
                <a:latin typeface="Times New Roman" pitchFamily="18" charset="0"/>
                <a:ea typeface="Times New Roman" panose="02020603050405020304" pitchFamily="18" charset="0"/>
                <a:cs typeface="Times New Roman" pitchFamily="18" charset="0"/>
              </a:rPr>
              <a:t>2. Цели педагогической диагностики,</a:t>
            </a:r>
            <a:r>
              <a:rPr lang="ru-RU" sz="1350" dirty="0">
                <a:latin typeface="Times New Roman" pitchFamily="18" charset="0"/>
                <a:ea typeface="Times New Roman" panose="02020603050405020304" pitchFamily="18" charset="0"/>
                <a:cs typeface="Times New Roman" pitchFamily="18" charset="0"/>
              </a:rPr>
              <a:t> а также особенности её проведения определяются требованиями ФГОС ДО. При реализации Программы может проводиться оценка индивидуального развития детей, которая осуществляется педагогом в рамках педагогической диагностики. </a:t>
            </a:r>
            <a:r>
              <a:rPr lang="ru-RU" sz="1350" b="1" dirty="0">
                <a:latin typeface="Times New Roman" pitchFamily="18" charset="0"/>
                <a:cs typeface="Times New Roman" pitchFamily="18" charset="0"/>
              </a:rPr>
              <a:t>Результаты педагогической диагностики (мониторинга) могут использоваться исключительно для решения следующих образовательных задач:</a:t>
            </a:r>
            <a:endParaRPr lang="ru-RU" sz="1350" dirty="0">
              <a:latin typeface="Times New Roman" panose="02020603050405020304" pitchFamily="18" charset="0"/>
              <a:cs typeface="Times New Roman" panose="02020603050405020304" pitchFamily="18" charset="0"/>
            </a:endParaRPr>
          </a:p>
          <a:p>
            <a:r>
              <a:rPr lang="ru-RU" sz="1350" dirty="0">
                <a:latin typeface="Times New Roman" panose="02020603050405020304" pitchFamily="18" charset="0"/>
                <a:cs typeface="Times New Roman" panose="02020603050405020304" pitchFamily="18" charset="0"/>
              </a:rPr>
              <a:t>1) индивидуализации образования (в т.ч. поддержки ребёнка, построения его образовательной траектории или профессиональной коррекции особенностей его развития);</a:t>
            </a:r>
          </a:p>
          <a:p>
            <a:r>
              <a:rPr lang="ru-RU" sz="1350" dirty="0">
                <a:latin typeface="Times New Roman" panose="02020603050405020304" pitchFamily="18" charset="0"/>
                <a:cs typeface="Times New Roman" panose="02020603050405020304" pitchFamily="18" charset="0"/>
              </a:rPr>
              <a:t>2) оптимизации работы с группой детей.</a:t>
            </a:r>
          </a:p>
          <a:p>
            <a:pPr algn="just">
              <a:lnSpc>
                <a:spcPct val="115000"/>
              </a:lnSpc>
              <a:spcAft>
                <a:spcPct val="0"/>
              </a:spcAft>
            </a:pPr>
            <a:r>
              <a:rPr lang="ru-RU" sz="1350" b="1" dirty="0">
                <a:latin typeface="Times New Roman" pitchFamily="18" charset="0"/>
                <a:cs typeface="Times New Roman" pitchFamily="18" charset="0"/>
              </a:rPr>
              <a:t>	Педагогическая диагностика проводится на начальном этапе освоения ребёнком Программы в зависимости от времени его поступления в дошкольную группу (стартовая диагностика) и на завершающем этапе освоения Программы его возрастной группой (заключительная, финальная диагностика). </a:t>
            </a:r>
            <a:endParaRPr lang="ru-RU" sz="1350" dirty="0">
              <a:latin typeface="Times New Roman" pitchFamily="18" charset="0"/>
              <a:cs typeface="Times New Roman" pitchFamily="18" charset="0"/>
            </a:endParaRPr>
          </a:p>
          <a:p>
            <a:pPr algn="just"/>
            <a:r>
              <a:rPr lang="ru-RU" sz="1350" b="1" dirty="0">
                <a:latin typeface="Times New Roman" pitchFamily="18" charset="0"/>
                <a:cs typeface="Times New Roman" pitchFamily="18" charset="0"/>
              </a:rPr>
              <a:t>	Часть Программы, формируемая, участниками образовательных отношений.</a:t>
            </a:r>
            <a:endParaRPr lang="ru-RU" sz="1350" dirty="0">
              <a:latin typeface="Times New Roman" pitchFamily="18" charset="0"/>
              <a:cs typeface="Times New Roman" pitchFamily="18" charset="0"/>
            </a:endParaRPr>
          </a:p>
          <a:p>
            <a:pPr algn="just"/>
            <a:r>
              <a:rPr lang="ru-RU" sz="1350" dirty="0">
                <a:latin typeface="Times New Roman" pitchFamily="18" charset="0"/>
                <a:cs typeface="Times New Roman" pitchFamily="18" charset="0"/>
              </a:rPr>
              <a:t>	Воспитатели проводят педагогическую диагностику 2 раза в год в начале учебного года – в сентябре и в конце учебного года – в мае. Результаты психологической диагностики могут использоваться для решения задач психологического сопровождения и проведения квалифицированной коррекции развития детей. Инструментарий педагогической диагностики (мониторинга) представлен в виде приложения к Программе. Процедура проведения мониторинга прописана в положении «О проведении процедуры диагностики и индивидуальной карте учёта динамики развития ребёнка, индивидуальном учете результатов освоения воспитанниками муниципального дошкольного образовательного учреждения «Оршинский детский сад», о хранении информации о результатах в архиве», разработанным в 2020 г.</a:t>
            </a:r>
          </a:p>
          <a:p>
            <a:endParaRPr lang="ru-RU" sz="1500" dirty="0">
              <a:latin typeface="Times New Roman" panose="02020603050405020304" pitchFamily="18" charset="0"/>
              <a:cs typeface="Times New Roman" panose="02020603050405020304" pitchFamily="18" charset="0"/>
            </a:endParaRPr>
          </a:p>
          <a:p>
            <a:pPr algn="just">
              <a:lnSpc>
                <a:spcPct val="115000"/>
              </a:lnSpc>
              <a:spcAft>
                <a:spcPct val="0"/>
              </a:spcAft>
            </a:pPr>
            <a:endParaRPr lang="ru-RU" sz="1600" dirty="0">
              <a:effectLst/>
              <a:latin typeface="Calibri" panose="020F0502020204030204" pitchFamily="34" charset="0"/>
              <a:ea typeface="Calibri" panose="020F0502020204030204" pitchFamily="34" charset="0"/>
              <a:cs typeface="Times New Roman" pitchFamily="18" charset="0"/>
            </a:endParaRPr>
          </a:p>
        </p:txBody>
      </p:sp>
      <p:sp>
        <p:nvSpPr>
          <p:cNvPr id="5" name="TextBox 4"/>
          <p:cNvSpPr txBox="1"/>
          <p:nvPr/>
        </p:nvSpPr>
        <p:spPr>
          <a:xfrm>
            <a:off x="621792" y="0"/>
            <a:ext cx="11350752" cy="400110"/>
          </a:xfrm>
          <a:prstGeom prst="rect">
            <a:avLst/>
          </a:prstGeom>
          <a:noFill/>
        </p:spPr>
        <p:txBody>
          <a:bodyPr wrap="square" rtlCol="0">
            <a:spAutoFit/>
          </a:bodyPr>
          <a:lstStyle/>
          <a:p>
            <a:r>
              <a:rPr lang="ru-RU" sz="2000" b="1" dirty="0">
                <a:latin typeface="Times New Roman" pitchFamily="18" charset="0"/>
                <a:cs typeface="Times New Roman" pitchFamily="18" charset="0"/>
              </a:rPr>
              <a:t>РАЗИВАЮЩЕЕ ОЦЕНИВАНИЕ ОБРАЗОВАТЕЛЬНОЙ ДЕЯТЕЛЬНОСТИ ПО ПРОГРАММЕ</a:t>
            </a:r>
          </a:p>
        </p:txBody>
      </p:sp>
    </p:spTree>
    <p:extLst>
      <p:ext uri="{BB962C8B-B14F-4D97-AF65-F5344CB8AC3E}">
        <p14:creationId xmlns:p14="http://schemas.microsoft.com/office/powerpoint/2010/main" xmlns="" val="50794912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13088" y="745957"/>
            <a:ext cx="9530255" cy="770021"/>
          </a:xfrm>
        </p:spPr>
        <p:txBody>
          <a:bodyPr rtlCol="0">
            <a:normAutofit fontScale="90000"/>
          </a:bodyPr>
          <a:lstStyle/>
          <a:p>
            <a:pPr eaLnBrk="1" fontAlgn="auto" hangingPunct="1">
              <a:spcAft>
                <a:spcPct val="0"/>
              </a:spcAft>
              <a:defRPr/>
            </a:pPr>
            <a:r>
              <a:rPr lang="ru-RU" sz="2700" b="1" cap="small" dirty="0" smtClean="0">
                <a:solidFill>
                  <a:schemeClr val="tx1"/>
                </a:solidFill>
                <a:latin typeface="Times New Roman" pitchFamily="18" charset="0"/>
                <a:cs typeface="Times New Roman" pitchFamily="18" charset="0"/>
              </a:rPr>
              <a:t/>
            </a:r>
            <a:br>
              <a:rPr lang="ru-RU" sz="2700" b="1" cap="small" dirty="0" smtClean="0">
                <a:solidFill>
                  <a:schemeClr val="tx1"/>
                </a:solidFill>
                <a:latin typeface="Times New Roman" pitchFamily="18" charset="0"/>
                <a:cs typeface="Times New Roman" pitchFamily="18" charset="0"/>
              </a:rPr>
            </a:br>
            <a:r>
              <a:rPr lang="ru-RU" sz="2700" b="1" cap="small" dirty="0" smtClean="0">
                <a:solidFill>
                  <a:schemeClr val="tx1"/>
                </a:solidFill>
                <a:latin typeface="Times New Roman" pitchFamily="18" charset="0"/>
                <a:cs typeface="Times New Roman" pitchFamily="18" charset="0"/>
              </a:rPr>
              <a:t>Особенности </a:t>
            </a:r>
            <a:r>
              <a:rPr lang="ru-RU" sz="2700" b="1" cap="small" dirty="0">
                <a:solidFill>
                  <a:schemeClr val="tx1"/>
                </a:solidFill>
                <a:latin typeface="Times New Roman" pitchFamily="18" charset="0"/>
                <a:cs typeface="Times New Roman" pitchFamily="18" charset="0"/>
              </a:rPr>
              <a:t>контингента детей, воспитывающихся </a:t>
            </a:r>
            <a:r>
              <a:rPr lang="ru-RU" sz="2700" b="1" cap="small" dirty="0" smtClean="0">
                <a:solidFill>
                  <a:schemeClr val="tx1"/>
                </a:solidFill>
                <a:latin typeface="Times New Roman" pitchFamily="18" charset="0"/>
                <a:cs typeface="Times New Roman" pitchFamily="18" charset="0"/>
              </a:rPr>
              <a:t>в подготовительной </a:t>
            </a:r>
            <a:r>
              <a:rPr lang="ru-RU" sz="2700" b="1" cap="small" dirty="0">
                <a:solidFill>
                  <a:schemeClr val="tx1"/>
                </a:solidFill>
                <a:latin typeface="Times New Roman" pitchFamily="18" charset="0"/>
                <a:cs typeface="Times New Roman" pitchFamily="18" charset="0"/>
              </a:rPr>
              <a:t>группе  МДОУ «Оршинский детский сад»</a:t>
            </a:r>
            <a:r>
              <a:rPr lang="ru-RU" b="1" dirty="0">
                <a:solidFill>
                  <a:schemeClr val="tx1"/>
                </a:solidFill>
              </a:rPr>
              <a:t/>
            </a:r>
            <a:br>
              <a:rPr lang="ru-RU" b="1" dirty="0">
                <a:solidFill>
                  <a:schemeClr val="tx1"/>
                </a:solidFill>
              </a:rPr>
            </a:br>
            <a:endParaRPr lang="ru-RU" dirty="0">
              <a:solidFill>
                <a:schemeClr val="tx1"/>
              </a:solidFill>
            </a:endParaRPr>
          </a:p>
        </p:txBody>
      </p:sp>
      <p:sp>
        <p:nvSpPr>
          <p:cNvPr id="4" name="Прямоугольник 3"/>
          <p:cNvSpPr/>
          <p:nvPr/>
        </p:nvSpPr>
        <p:spPr>
          <a:xfrm>
            <a:off x="1315042" y="1106264"/>
            <a:ext cx="9726346" cy="1754326"/>
          </a:xfrm>
          <a:prstGeom prst="rect">
            <a:avLst/>
          </a:prstGeom>
        </p:spPr>
        <p:txBody>
          <a:bodyPr wrap="square">
            <a:spAutoFit/>
          </a:bodyPr>
          <a:lstStyle/>
          <a:p>
            <a:endParaRPr lang="ru-RU" dirty="0">
              <a:solidFill>
                <a:schemeClr val="accent5">
                  <a:lumMod val="75000"/>
                </a:schemeClr>
              </a:solidFill>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r>
              <a:rPr lang="ru-RU" b="1" dirty="0">
                <a:latin typeface="Times New Roman" pitchFamily="18" charset="0"/>
                <a:cs typeface="Times New Roman" pitchFamily="18" charset="0"/>
              </a:rPr>
              <a:t>В нашей группе всего </a:t>
            </a:r>
            <a:r>
              <a:rPr lang="ru-RU" b="1" dirty="0" smtClean="0">
                <a:latin typeface="Times New Roman" pitchFamily="18" charset="0"/>
                <a:cs typeface="Times New Roman" pitchFamily="18" charset="0"/>
              </a:rPr>
              <a:t>26</a:t>
            </a:r>
            <a:r>
              <a:rPr lang="ru-RU" b="1" dirty="0" smtClean="0">
                <a:latin typeface="Times New Roman" pitchFamily="18" charset="0"/>
                <a:cs typeface="Times New Roman" pitchFamily="18" charset="0"/>
              </a:rPr>
              <a:t>  </a:t>
            </a:r>
            <a:r>
              <a:rPr lang="ru-RU" b="1" dirty="0">
                <a:latin typeface="Times New Roman" pitchFamily="18" charset="0"/>
                <a:cs typeface="Times New Roman" pitchFamily="18" charset="0"/>
              </a:rPr>
              <a:t>воспитанников</a:t>
            </a:r>
            <a:r>
              <a:rPr lang="ru-RU" dirty="0">
                <a:latin typeface="Times New Roman" pitchFamily="18" charset="0"/>
                <a:cs typeface="Times New Roman" pitchFamily="18" charset="0"/>
              </a:rPr>
              <a:t> </a:t>
            </a:r>
            <a:r>
              <a:rPr lang="ru-RU" b="1" dirty="0">
                <a:latin typeface="Times New Roman" pitchFamily="18" charset="0"/>
                <a:cs typeface="Times New Roman" pitchFamily="18" charset="0"/>
              </a:rPr>
              <a:t>:</a:t>
            </a:r>
            <a:r>
              <a:rPr lang="ru-RU" dirty="0">
                <a:latin typeface="Times New Roman" pitchFamily="18" charset="0"/>
                <a:cs typeface="Times New Roman" pitchFamily="18" charset="0"/>
              </a:rPr>
              <a:t>   </a:t>
            </a:r>
            <a:r>
              <a:rPr lang="ru-RU" u="sng" dirty="0">
                <a:latin typeface="Times New Roman" pitchFamily="18" charset="0"/>
                <a:cs typeface="Times New Roman" pitchFamily="18" charset="0"/>
              </a:rPr>
              <a:t> </a:t>
            </a:r>
            <a:r>
              <a:rPr lang="ru-RU" u="sng" dirty="0" smtClean="0">
                <a:latin typeface="Times New Roman" pitchFamily="18" charset="0"/>
                <a:cs typeface="Times New Roman" pitchFamily="18" charset="0"/>
              </a:rPr>
              <a:t>12 </a:t>
            </a:r>
            <a:r>
              <a:rPr lang="ru-RU" u="sng" dirty="0">
                <a:latin typeface="Times New Roman" pitchFamily="18" charset="0"/>
                <a:cs typeface="Times New Roman" pitchFamily="18" charset="0"/>
              </a:rPr>
              <a:t>мальчиков,   </a:t>
            </a:r>
            <a:r>
              <a:rPr lang="ru-RU" u="sng" dirty="0" smtClean="0">
                <a:latin typeface="Times New Roman" pitchFamily="18" charset="0"/>
                <a:cs typeface="Times New Roman" pitchFamily="18" charset="0"/>
              </a:rPr>
              <a:t>14 </a:t>
            </a:r>
            <a:r>
              <a:rPr lang="ru-RU" u="sng" dirty="0">
                <a:latin typeface="Times New Roman" pitchFamily="18" charset="0"/>
                <a:cs typeface="Times New Roman" pitchFamily="18" charset="0"/>
              </a:rPr>
              <a:t>девочек. </a:t>
            </a:r>
          </a:p>
          <a:p>
            <a:endParaRPr lang="ru-RU" dirty="0">
              <a:solidFill>
                <a:schemeClr val="accent5">
                  <a:lumMod val="75000"/>
                </a:schemeClr>
              </a:solidFill>
              <a:latin typeface="Times New Roman" pitchFamily="18" charset="0"/>
              <a:cs typeface="Times New Roman" pitchFamily="18" charset="0"/>
            </a:endParaRPr>
          </a:p>
          <a:p>
            <a:endParaRPr lang="ru-RU" dirty="0">
              <a:solidFill>
                <a:schemeClr val="accent5">
                  <a:lumMod val="75000"/>
                </a:schemeClr>
              </a:solidFill>
              <a:latin typeface="Times New Roman" pitchFamily="18" charset="0"/>
              <a:cs typeface="Times New Roman" pitchFamily="18" charset="0"/>
            </a:endParaRPr>
          </a:p>
          <a:p>
            <a:r>
              <a:rPr lang="ru-RU" dirty="0">
                <a:solidFill>
                  <a:schemeClr val="accent5">
                    <a:lumMod val="75000"/>
                  </a:schemeClr>
                </a:solidFill>
                <a:latin typeface="Times New Roman" pitchFamily="18" charset="0"/>
                <a:cs typeface="Times New Roman" pitchFamily="18" charset="0"/>
              </a:rPr>
              <a:t> </a:t>
            </a:r>
          </a:p>
        </p:txBody>
      </p:sp>
      <p:sp>
        <p:nvSpPr>
          <p:cNvPr id="5" name="Прямоугольник 4"/>
          <p:cNvSpPr/>
          <p:nvPr/>
        </p:nvSpPr>
        <p:spPr>
          <a:xfrm>
            <a:off x="1455821" y="2478505"/>
            <a:ext cx="9444790" cy="1384995"/>
          </a:xfrm>
          <a:prstGeom prst="rect">
            <a:avLst/>
          </a:prstGeom>
        </p:spPr>
        <p:txBody>
          <a:bodyPr wrap="square">
            <a:spAutoFit/>
          </a:bodyPr>
          <a:lstStyle/>
          <a:p>
            <a:pPr algn="ctr"/>
            <a:r>
              <a:rPr lang="ru-RU" sz="2400" b="1" cap="small">
                <a:latin typeface="Times New Roman" pitchFamily="18" charset="0"/>
                <a:cs typeface="Times New Roman" pitchFamily="18" charset="0"/>
              </a:rPr>
              <a:t>Организация режима пребывания детей в ДОУ</a:t>
            </a:r>
          </a:p>
          <a:p>
            <a:pPr algn="ctr"/>
            <a:endParaRPr lang="ru-RU" sz="2400" b="1" cap="small">
              <a:solidFill>
                <a:schemeClr val="accent5">
                  <a:lumMod val="75000"/>
                </a:schemeClr>
              </a:solidFill>
              <a:latin typeface="Times New Roman" panose="02020603050405020304" pitchFamily="18" charset="0"/>
              <a:cs typeface="Times New Roman" panose="02020603050405020304" pitchFamily="18" charset="0"/>
            </a:endParaRPr>
          </a:p>
          <a:p>
            <a:pPr algn="ctr"/>
            <a:r>
              <a:rPr lang="ru-RU" b="1">
                <a:solidFill>
                  <a:schemeClr val="tx1">
                    <a:lumMod val="85000"/>
                    <a:lumOff val="15000"/>
                  </a:schemeClr>
                </a:solidFill>
              </a:rPr>
              <a:t/>
            </a:r>
            <a:br>
              <a:rPr lang="ru-RU" b="1">
                <a:solidFill>
                  <a:schemeClr val="tx1">
                    <a:lumMod val="85000"/>
                    <a:lumOff val="15000"/>
                  </a:schemeClr>
                </a:solidFill>
              </a:rPr>
            </a:br>
            <a:endParaRPr lang="ru-RU"/>
          </a:p>
        </p:txBody>
      </p:sp>
      <p:sp>
        <p:nvSpPr>
          <p:cNvPr id="6" name="Прямоугольник 5"/>
          <p:cNvSpPr/>
          <p:nvPr/>
        </p:nvSpPr>
        <p:spPr>
          <a:xfrm>
            <a:off x="1118937" y="2947737"/>
            <a:ext cx="10287000" cy="2477601"/>
          </a:xfrm>
          <a:prstGeom prst="rect">
            <a:avLst/>
          </a:prstGeom>
        </p:spPr>
        <p:txBody>
          <a:bodyPr wrap="square">
            <a:spAutoFit/>
          </a:bodyPr>
          <a:lstStyle/>
          <a:p>
            <a:pPr marL="273050" indent="352425" eaLnBrk="1" fontAlgn="auto" hangingPunct="1">
              <a:spcBef>
                <a:spcPts val="600"/>
              </a:spcBef>
              <a:buClr>
                <a:srgbClr val="7FD13B"/>
              </a:buClr>
              <a:buSzPct val="70000"/>
              <a:buFont typeface="Arial"/>
              <a:buNone/>
              <a:defRPr/>
            </a:pPr>
            <a:r>
              <a:rPr lang="ru-RU" sz="2000" dirty="0">
                <a:latin typeface="Times New Roman" pitchFamily="18" charset="0"/>
                <a:cs typeface="Times New Roman" pitchFamily="18" charset="0"/>
              </a:rPr>
              <a:t>Режим дня для подготовительной  группы в холодный и тёплый периоды года установлен в соответствии с функциональными возможностями ребёнка, его возрастом и состоянием здоровья. </a:t>
            </a:r>
          </a:p>
          <a:p>
            <a:pPr marL="273050" indent="352425" eaLnBrk="1" fontAlgn="auto" hangingPunct="1">
              <a:spcBef>
                <a:spcPts val="600"/>
              </a:spcBef>
              <a:buClr>
                <a:srgbClr val="7FD13B"/>
              </a:buClr>
              <a:buSzPct val="70000"/>
              <a:buFont typeface="Arial"/>
              <a:buNone/>
              <a:defRPr/>
            </a:pPr>
            <a:r>
              <a:rPr lang="ru-RU" sz="2000" dirty="0">
                <a:latin typeface="Times New Roman" pitchFamily="18" charset="0"/>
                <a:cs typeface="Times New Roman" pitchFamily="18" charset="0"/>
              </a:rPr>
              <a:t>Режим работы ДОУ: 12 часов: с 7.00 до 19.00 при пятидневной рабочей неделе с четырёхразовым питанием.</a:t>
            </a:r>
          </a:p>
          <a:p>
            <a:pPr marL="273050" indent="352425" eaLnBrk="1" fontAlgn="auto" hangingPunct="1">
              <a:spcBef>
                <a:spcPts val="600"/>
              </a:spcBef>
              <a:buClr>
                <a:srgbClr val="7FD13B"/>
              </a:buClr>
              <a:buSzPct val="70000"/>
              <a:buFont typeface="Arial"/>
              <a:buNone/>
              <a:defRPr/>
            </a:pPr>
            <a:r>
              <a:rPr lang="ru-RU" sz="2000" dirty="0">
                <a:latin typeface="Times New Roman" pitchFamily="18" charset="0"/>
                <a:cs typeface="Times New Roman" pitchFamily="18" charset="0"/>
              </a:rPr>
              <a:t>Учебный год в детском саду начинается 1 сентября и заканчивается 31 мая. </a:t>
            </a:r>
          </a:p>
          <a:p>
            <a:pPr marL="273050" indent="352425" eaLnBrk="1" fontAlgn="auto" hangingPunct="1">
              <a:spcBef>
                <a:spcPts val="600"/>
              </a:spcBef>
              <a:buClr>
                <a:srgbClr val="7FD13B"/>
              </a:buClr>
              <a:buSzPct val="70000"/>
              <a:buFont typeface="Arial"/>
              <a:buNone/>
              <a:defRPr/>
            </a:pPr>
            <a:r>
              <a:rPr lang="ru-RU" sz="2000" dirty="0">
                <a:latin typeface="Times New Roman" pitchFamily="18" charset="0"/>
                <a:cs typeface="Times New Roman" pitchFamily="18" charset="0"/>
              </a:rPr>
              <a:t>В летние месяцы проводится оздоровительная работа с детьми.</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prstGeom prst="rect">
            <a:avLst/>
          </a:prstGeom>
        </p:spPr>
        <p:txBody>
          <a:bodyPr/>
          <a:lstStyle/>
          <a:p>
            <a:fld id="{2B1B84AB-6190-4DA5-96C5-22410CB6E1C6}" type="slidenum">
              <a:rPr lang="ru-RU" smtClean="0"/>
              <a:pPr/>
              <a:t>14</a:t>
            </a:fld>
            <a:endParaRPr lang="ru-RU"/>
          </a:p>
        </p:txBody>
      </p:sp>
      <p:sp>
        <p:nvSpPr>
          <p:cNvPr id="4" name="Прямоугольник 3"/>
          <p:cNvSpPr/>
          <p:nvPr/>
        </p:nvSpPr>
        <p:spPr>
          <a:xfrm>
            <a:off x="1518016" y="64376"/>
            <a:ext cx="8979296" cy="888705"/>
          </a:xfrm>
          <a:prstGeom prst="rect">
            <a:avLst/>
          </a:prstGeom>
        </p:spPr>
        <p:txBody>
          <a:bodyPr wrap="square">
            <a:spAutoFit/>
          </a:bodyPr>
          <a:lstStyle/>
          <a:p>
            <a:pPr algn="ctr">
              <a:lnSpc>
                <a:spcPct val="115000"/>
              </a:lnSpc>
              <a:spcAft>
                <a:spcPct val="0"/>
              </a:spcAft>
            </a:pPr>
            <a:r>
              <a:rPr lang="ru-RU" sz="2400" b="1">
                <a:latin typeface="Times New Roman" pitchFamily="18" charset="0"/>
                <a:ea typeface="Times New Roman" panose="02020603050405020304" pitchFamily="18" charset="0"/>
                <a:cs typeface="Times New Roman" pitchFamily="18" charset="0"/>
              </a:rPr>
              <a:t>ФЕДЕРАЛЬНАЯ РАБОЧАЯ ПРОГРАММА ВОСПИТАНИЯ </a:t>
            </a:r>
          </a:p>
          <a:p>
            <a:pPr algn="just">
              <a:lnSpc>
                <a:spcPct val="115000"/>
              </a:lnSpc>
              <a:spcAft>
                <a:spcPct val="0"/>
              </a:spcAft>
            </a:pPr>
            <a:r>
              <a:rPr lang="ru-RU" sz="1050" b="1">
                <a:solidFill>
                  <a:srgbClr val="333333"/>
                </a:solidFill>
                <a:latin typeface="Times New Roman" pitchFamily="18" charset="0"/>
                <a:ea typeface="Times New Roman" panose="02020603050405020304" pitchFamily="18" charset="0"/>
                <a:cs typeface="Times New Roman" pitchFamily="18" charset="0"/>
              </a:rPr>
              <a:t> </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endParaRPr lang="ru-RU" sz="1050">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p:cNvSpPr txBox="1"/>
          <p:nvPr/>
        </p:nvSpPr>
        <p:spPr>
          <a:xfrm>
            <a:off x="5028072" y="533396"/>
            <a:ext cx="2952328" cy="461665"/>
          </a:xfrm>
          <a:prstGeom prst="rect">
            <a:avLst/>
          </a:prstGeom>
          <a:noFill/>
        </p:spPr>
        <p:txBody>
          <a:bodyPr wrap="square" rtlCol="0">
            <a:spAutoFit/>
          </a:bodyPr>
          <a:lstStyle/>
          <a:p>
            <a:r>
              <a:rPr lang="ru-RU" sz="2400" b="1">
                <a:latin typeface="Times New Roman" pitchFamily="18" charset="0"/>
                <a:cs typeface="Times New Roman" pitchFamily="18" charset="0"/>
              </a:rPr>
              <a:t>Цели и задачи</a:t>
            </a:r>
          </a:p>
        </p:txBody>
      </p:sp>
      <p:sp>
        <p:nvSpPr>
          <p:cNvPr id="5" name="Прямоугольник 4"/>
          <p:cNvSpPr/>
          <p:nvPr/>
        </p:nvSpPr>
        <p:spPr>
          <a:xfrm>
            <a:off x="841248" y="1039580"/>
            <a:ext cx="10497312" cy="5171159"/>
          </a:xfrm>
          <a:prstGeom prst="rect">
            <a:avLst/>
          </a:prstGeom>
        </p:spPr>
        <p:txBody>
          <a:bodyPr wrap="square">
            <a:spAutoFit/>
          </a:bodyPr>
          <a:lstStyle/>
          <a:p>
            <a:pPr indent="449580" algn="just">
              <a:lnSpc>
                <a:spcPct val="115000"/>
              </a:lnSpc>
            </a:pPr>
            <a:r>
              <a:rPr lang="ru-RU" sz="1600">
                <a:latin typeface="Times New Roman" pitchFamily="18" charset="0"/>
                <a:ea typeface="Times New Roman" panose="02020603050405020304" pitchFamily="18" charset="0"/>
                <a:cs typeface="Times New Roman" pitchFamily="18" charset="0"/>
              </a:rPr>
              <a:t>Общая цель воспитания в ДОО - личностное развитие каждого ребёнка с учётом его индивидуальности и создание условий для позитивной социализации детей на основе традиционных ценностей российского общества, что предполагает:</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a:latin typeface="Times New Roman" pitchFamily="18" charset="0"/>
                <a:ea typeface="Times New Roman" panose="02020603050405020304" pitchFamily="18" charset="0"/>
                <a:cs typeface="Times New Roman" pitchFamily="18" charset="0"/>
              </a:rPr>
              <a:t>1) формирование первоначальных представлений о традиционных ценностях российского народа, социально приемлемых нормах и правилах поведения;</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a:latin typeface="Times New Roman" pitchFamily="18" charset="0"/>
                <a:ea typeface="Times New Roman" panose="02020603050405020304" pitchFamily="18" charset="0"/>
                <a:cs typeface="Times New Roman" pitchFamily="18" charset="0"/>
              </a:rPr>
              <a:t>2) формирование ценностного отношения к окружающему миру (природному и социокультурному), другим людям, самому себе;</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a:latin typeface="Times New Roman" pitchFamily="18" charset="0"/>
                <a:ea typeface="Times New Roman" panose="02020603050405020304" pitchFamily="18" charset="0"/>
                <a:cs typeface="Times New Roman" pitchFamily="18" charset="0"/>
              </a:rPr>
              <a:t>3) становление первичного опыта деятельности и поведения в соответствии с традиционными ценностями, принятыми в обществе нормами и правилами.</a:t>
            </a:r>
            <a:endParaRPr lang="ru-RU" sz="1600">
              <a:latin typeface="Calibri" panose="020F0502020204030204" pitchFamily="34" charset="0"/>
              <a:ea typeface="Calibri" panose="020F0502020204030204" pitchFamily="34" charset="0"/>
              <a:cs typeface="Times New Roman" pitchFamily="18" charset="0"/>
            </a:endParaRPr>
          </a:p>
          <a:p>
            <a:pPr indent="449580" algn="just">
              <a:lnSpc>
                <a:spcPct val="115000"/>
              </a:lnSpc>
            </a:pPr>
            <a:r>
              <a:rPr lang="ru-RU" sz="1600" b="1">
                <a:latin typeface="Times New Roman" pitchFamily="18" charset="0"/>
                <a:ea typeface="Times New Roman" panose="02020603050405020304" pitchFamily="18" charset="0"/>
                <a:cs typeface="Times New Roman" pitchFamily="18" charset="0"/>
              </a:rPr>
              <a:t>Общие задачи воспитания в ДОО:</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a:latin typeface="Times New Roman" pitchFamily="18" charset="0"/>
                <a:ea typeface="Times New Roman" panose="02020603050405020304" pitchFamily="18" charset="0"/>
                <a:cs typeface="Times New Roman" pitchFamily="18" charset="0"/>
              </a:rPr>
              <a:t>1) содействовать развитию личности, основанному на принятых в обществе представлениях о добре и зле, должном и недопустимом;</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a:latin typeface="Times New Roman" pitchFamily="18" charset="0"/>
                <a:ea typeface="Times New Roman" panose="02020603050405020304" pitchFamily="18" charset="0"/>
                <a:cs typeface="Times New Roman" pitchFamily="18" charset="0"/>
              </a:rPr>
              <a:t>2) способствовать становлению нравственности, основанной на духовных отечественных традициях, внутренней установке личности поступать согласно своей совести;</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a:latin typeface="Times New Roman" pitchFamily="18" charset="0"/>
                <a:ea typeface="Times New Roman" panose="02020603050405020304" pitchFamily="18" charset="0"/>
                <a:cs typeface="Times New Roman" pitchFamily="18" charset="0"/>
              </a:rPr>
              <a:t>3) создавать условия для развития и реализации личностного потенциала ребёнка, его</a:t>
            </a:r>
            <a:r>
              <a:rPr lang="ru-RU" sz="1600">
                <a:solidFill>
                  <a:srgbClr val="333333"/>
                </a:solidFill>
                <a:latin typeface="Times New Roman" pitchFamily="18" charset="0"/>
                <a:ea typeface="Times New Roman" panose="02020603050405020304" pitchFamily="18" charset="0"/>
                <a:cs typeface="Times New Roman" pitchFamily="18" charset="0"/>
              </a:rPr>
              <a:t> готовности к творческому самовыражению и саморазвитию, самовоспитанию;</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a:solidFill>
                  <a:srgbClr val="333333"/>
                </a:solidFill>
                <a:latin typeface="Times New Roman" pitchFamily="18" charset="0"/>
                <a:ea typeface="Times New Roman" panose="02020603050405020304" pitchFamily="18" charset="0"/>
                <a:cs typeface="Times New Roman" pitchFamily="18" charset="0"/>
              </a:rPr>
              <a:t>4) осуществлять поддержку позитивной социализации ребёнка посредством проектирования и принятия уклада, воспитывающей среды, создания воспитывающих общностей.</a:t>
            </a:r>
            <a:endParaRPr lang="ru-RU" sz="1600">
              <a:latin typeface="Calibri" panose="020F0502020204030204" pitchFamily="34"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xmlns="" val="2887968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54592" y="0"/>
            <a:ext cx="8664256" cy="747128"/>
          </a:xfrm>
          <a:prstGeom prst="rect">
            <a:avLst/>
          </a:prstGeom>
        </p:spPr>
        <p:txBody>
          <a:bodyPr wrap="square">
            <a:spAutoFit/>
          </a:bodyPr>
          <a:lstStyle/>
          <a:p>
            <a:pPr algn="ctr">
              <a:lnSpc>
                <a:spcPct val="115000"/>
              </a:lnSpc>
              <a:spcAft>
                <a:spcPct val="0"/>
              </a:spcAft>
            </a:pPr>
            <a:r>
              <a:rPr lang="ru-RU" sz="1600" b="1">
                <a:latin typeface="Times New Roman" pitchFamily="18" charset="0"/>
                <a:ea typeface="Times New Roman" panose="02020603050405020304" pitchFamily="18" charset="0"/>
                <a:cs typeface="Times New Roman" pitchFamily="18" charset="0"/>
              </a:rPr>
              <a:t>ФЕДЕРАЛЬНАЯ РАБОЧАЯ ПРОГРАММА ВОСПИТАНИЯ </a:t>
            </a:r>
          </a:p>
          <a:p>
            <a:pPr algn="just">
              <a:lnSpc>
                <a:spcPct val="115000"/>
              </a:lnSpc>
              <a:spcAft>
                <a:spcPct val="0"/>
              </a:spcAft>
            </a:pPr>
            <a:r>
              <a:rPr lang="ru-RU" sz="1050" b="1">
                <a:solidFill>
                  <a:srgbClr val="333333"/>
                </a:solidFill>
                <a:latin typeface="Times New Roman" pitchFamily="18" charset="0"/>
                <a:ea typeface="Times New Roman" panose="02020603050405020304" pitchFamily="18" charset="0"/>
                <a:cs typeface="Times New Roman" pitchFamily="18" charset="0"/>
              </a:rPr>
              <a:t> </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endParaRPr lang="ru-RU" sz="1050">
              <a:effectLst/>
              <a:latin typeface="Calibri" panose="020F0502020204030204" pitchFamily="34" charset="0"/>
              <a:ea typeface="Calibri" panose="020F0502020204030204" pitchFamily="34" charset="0"/>
              <a:cs typeface="Times New Roman" pitchFamily="18"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xmlns="" val="2427575274"/>
              </p:ext>
            </p:extLst>
          </p:nvPr>
        </p:nvGraphicFramePr>
        <p:xfrm>
          <a:off x="597408" y="535344"/>
          <a:ext cx="10948417" cy="5677281"/>
        </p:xfrm>
        <a:graphic>
          <a:graphicData uri="http://schemas.openxmlformats.org/drawingml/2006/table">
            <a:tbl>
              <a:tblPr firstRow="1" firstCol="1" bandRow="1">
                <a:tableStyleId>{5C22544A-7EE6-4342-B048-85BDC9FD1C3A}</a:tableStyleId>
              </a:tblPr>
              <a:tblGrid>
                <a:gridCol w="2167905">
                  <a:extLst>
                    <a:ext uri="{9D8B030D-6E8A-4147-A177-3AD203B41FA5}">
                      <a16:colId xmlns:a16="http://schemas.microsoft.com/office/drawing/2014/main" xmlns="" val="20000"/>
                    </a:ext>
                  </a:extLst>
                </a:gridCol>
                <a:gridCol w="2043452">
                  <a:extLst>
                    <a:ext uri="{9D8B030D-6E8A-4147-A177-3AD203B41FA5}">
                      <a16:colId xmlns:a16="http://schemas.microsoft.com/office/drawing/2014/main" xmlns="" val="20001"/>
                    </a:ext>
                  </a:extLst>
                </a:gridCol>
                <a:gridCol w="6737060">
                  <a:extLst>
                    <a:ext uri="{9D8B030D-6E8A-4147-A177-3AD203B41FA5}">
                      <a16:colId xmlns:a16="http://schemas.microsoft.com/office/drawing/2014/main" xmlns="" val="20002"/>
                    </a:ext>
                  </a:extLst>
                </a:gridCol>
              </a:tblGrid>
              <a:tr h="533995">
                <a:tc>
                  <a:txBody>
                    <a:bodyPr/>
                    <a:lstStyle/>
                    <a:p>
                      <a:pPr algn="ctr">
                        <a:lnSpc>
                          <a:spcPct val="115000"/>
                        </a:lnSpc>
                        <a:spcAft>
                          <a:spcPct val="0"/>
                        </a:spcAft>
                      </a:pPr>
                      <a:endParaRPr lang="ru-RU" sz="1200">
                        <a:effectLst/>
                        <a:latin typeface="Times New Roman" pitchFamily="18" charset="0"/>
                        <a:cs typeface="Times New Roman" pitchFamily="18" charset="0"/>
                      </a:endParaRPr>
                    </a:p>
                    <a:p>
                      <a:pPr algn="ctr">
                        <a:lnSpc>
                          <a:spcPct val="115000"/>
                        </a:lnSpc>
                        <a:spcAft>
                          <a:spcPct val="0"/>
                        </a:spcAft>
                      </a:pPr>
                      <a:r>
                        <a:rPr lang="ru-RU" sz="1200">
                          <a:effectLst/>
                          <a:latin typeface="Times New Roman" pitchFamily="18" charset="0"/>
                          <a:cs typeface="Times New Roman" pitchFamily="18" charset="0"/>
                        </a:rPr>
                        <a:t>Направление воспитания</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ctr">
                        <a:lnSpc>
                          <a:spcPct val="115000"/>
                        </a:lnSpc>
                        <a:spcAft>
                          <a:spcPct val="0"/>
                        </a:spcAft>
                      </a:pPr>
                      <a:endParaRPr lang="ru-RU" sz="1200">
                        <a:effectLst/>
                        <a:latin typeface="Times New Roman" pitchFamily="18" charset="0"/>
                        <a:cs typeface="Times New Roman" pitchFamily="18" charset="0"/>
                      </a:endParaRPr>
                    </a:p>
                    <a:p>
                      <a:pPr algn="ctr">
                        <a:lnSpc>
                          <a:spcPct val="115000"/>
                        </a:lnSpc>
                        <a:spcAft>
                          <a:spcPct val="0"/>
                        </a:spcAft>
                      </a:pPr>
                      <a:r>
                        <a:rPr lang="ru-RU" sz="1200">
                          <a:effectLst/>
                          <a:latin typeface="Times New Roman" pitchFamily="18" charset="0"/>
                          <a:cs typeface="Times New Roman" pitchFamily="18" charset="0"/>
                        </a:rPr>
                        <a:t>Ценности</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ctr">
                        <a:lnSpc>
                          <a:spcPct val="115000"/>
                        </a:lnSpc>
                        <a:spcAft>
                          <a:spcPct val="0"/>
                        </a:spcAft>
                      </a:pPr>
                      <a:endParaRPr lang="ru-RU" sz="1200">
                        <a:effectLst/>
                        <a:latin typeface="Times New Roman" panose="02020603050405020304" pitchFamily="18" charset="0"/>
                        <a:cs typeface="Times New Roman" panose="02020603050405020304" pitchFamily="18" charset="0"/>
                      </a:endParaRPr>
                    </a:p>
                    <a:p>
                      <a:pPr algn="ctr">
                        <a:lnSpc>
                          <a:spcPct val="115000"/>
                        </a:lnSpc>
                        <a:spcAft>
                          <a:spcPct val="0"/>
                        </a:spcAft>
                      </a:pPr>
                      <a:r>
                        <a:rPr lang="ru-RU" sz="1200">
                          <a:effectLst/>
                          <a:latin typeface="Times New Roman" panose="02020603050405020304" pitchFamily="18" charset="0"/>
                          <a:cs typeface="Times New Roman" panose="02020603050405020304" pitchFamily="18" charset="0"/>
                        </a:rPr>
                        <a:t>Целевые ориентиры</a:t>
                      </a:r>
                    </a:p>
                    <a:p>
                      <a:pPr algn="ctr">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a16="http://schemas.microsoft.com/office/drawing/2014/main" xmlns="" val="10000"/>
                  </a:ext>
                </a:extLst>
              </a:tr>
              <a:tr h="279123">
                <a:tc>
                  <a:txBody>
                    <a:bodyPr/>
                    <a:lstStyle/>
                    <a:p>
                      <a:pPr algn="just">
                        <a:lnSpc>
                          <a:spcPct val="115000"/>
                        </a:lnSpc>
                        <a:spcAft>
                          <a:spcPct val="0"/>
                        </a:spcAft>
                      </a:pPr>
                      <a:r>
                        <a:rPr lang="ru-RU" sz="1200">
                          <a:effectLst/>
                          <a:latin typeface="Times New Roman" pitchFamily="18" charset="0"/>
                          <a:cs typeface="Times New Roman" pitchFamily="18" charset="0"/>
                        </a:rPr>
                        <a:t>Патриотическое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Родина, природа</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Проявляющий привязанность к близким людям, бережное отношение к живому</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a16="http://schemas.microsoft.com/office/drawing/2014/main" xmlns="" val="10001"/>
                  </a:ext>
                </a:extLst>
              </a:tr>
              <a:tr h="418684">
                <a:tc>
                  <a:txBody>
                    <a:bodyPr/>
                    <a:lstStyle/>
                    <a:p>
                      <a:pPr algn="just">
                        <a:lnSpc>
                          <a:spcPct val="115000"/>
                        </a:lnSpc>
                        <a:spcAft>
                          <a:spcPct val="0"/>
                        </a:spcAft>
                      </a:pPr>
                      <a:r>
                        <a:rPr lang="ru-RU" sz="1200">
                          <a:effectLst/>
                          <a:latin typeface="Times New Roman" pitchFamily="18" charset="0"/>
                          <a:cs typeface="Times New Roman" pitchFamily="18" charset="0"/>
                        </a:rPr>
                        <a:t>Духовно-нравственное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Жизнь, милосердие, добро</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Способный понять и принять, что такое "хорошо" и "плохо". Проявляющий сочувствие, доброту.</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a16="http://schemas.microsoft.com/office/drawing/2014/main" xmlns="" val="10002"/>
                  </a:ext>
                </a:extLst>
              </a:tr>
              <a:tr h="976930">
                <a:tc>
                  <a:txBody>
                    <a:bodyPr/>
                    <a:lstStyle/>
                    <a:p>
                      <a:pPr algn="just">
                        <a:lnSpc>
                          <a:spcPct val="115000"/>
                        </a:lnSpc>
                        <a:spcAft>
                          <a:spcPct val="0"/>
                        </a:spcAft>
                      </a:pPr>
                      <a:r>
                        <a:rPr lang="ru-RU" sz="1200">
                          <a:effectLst/>
                          <a:latin typeface="Times New Roman" pitchFamily="18" charset="0"/>
                          <a:cs typeface="Times New Roman" pitchFamily="18" charset="0"/>
                        </a:rPr>
                        <a:t>Социальное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Человек, семья, дружба, сотрудничество</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Испытывающий чувство удовольствия в случае одобрения и чувство огорчения в случае неодобрения со стороны взрослых. Проявляющий интерес к другим детям и способный бесконфликтно играть рядом с ними. Проявляющий позицию "Я сам!". Способный к самостоятельным (свободным) активным действиям в общении.</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a16="http://schemas.microsoft.com/office/drawing/2014/main" xmlns="" val="10003"/>
                  </a:ext>
                </a:extLst>
              </a:tr>
              <a:tr h="457710">
                <a:tc>
                  <a:txBody>
                    <a:bodyPr/>
                    <a:lstStyle/>
                    <a:p>
                      <a:pPr algn="just">
                        <a:lnSpc>
                          <a:spcPct val="115000"/>
                        </a:lnSpc>
                        <a:spcAft>
                          <a:spcPct val="0"/>
                        </a:spcAft>
                      </a:pPr>
                      <a:r>
                        <a:rPr lang="ru-RU" sz="1200">
                          <a:effectLst/>
                          <a:latin typeface="Times New Roman" pitchFamily="18" charset="0"/>
                          <a:cs typeface="Times New Roman" pitchFamily="18" charset="0"/>
                        </a:rPr>
                        <a:t>Познавательное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Познание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Проявляющий интерес к окружающему миру. Любознательный, активный в поведении и деятельности.</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a16="http://schemas.microsoft.com/office/drawing/2014/main" xmlns="" val="10004"/>
                  </a:ext>
                </a:extLst>
              </a:tr>
              <a:tr h="1256053">
                <a:tc>
                  <a:txBody>
                    <a:bodyPr/>
                    <a:lstStyle/>
                    <a:p>
                      <a:pPr algn="just">
                        <a:lnSpc>
                          <a:spcPct val="115000"/>
                        </a:lnSpc>
                        <a:spcAft>
                          <a:spcPct val="0"/>
                        </a:spcAft>
                      </a:pPr>
                      <a:r>
                        <a:rPr lang="ru-RU" sz="1200">
                          <a:effectLst/>
                          <a:latin typeface="Times New Roman" pitchFamily="18" charset="0"/>
                          <a:cs typeface="Times New Roman" pitchFamily="18" charset="0"/>
                        </a:rPr>
                        <a:t>Физическое и оздоровительное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Здоровье, жизнь</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Понимающий ценность жизни и здоровья, владеющий основными способами укрепления здоровья - физическая культура, закаливание, утренняя гимнастика, личная гигиена, безопасное поведение и другое; стремящийся к сбережению и укреплению собственного здоровья и здоровья окружающих. Проявляющий интерес к физическим упражнениям и подвижным играм, стремление к личной и командной победе, нравственные и волевые качества.</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a16="http://schemas.microsoft.com/office/drawing/2014/main" xmlns="" val="10005"/>
                  </a:ext>
                </a:extLst>
              </a:tr>
              <a:tr h="976930">
                <a:tc>
                  <a:txBody>
                    <a:bodyPr/>
                    <a:lstStyle/>
                    <a:p>
                      <a:pPr algn="just">
                        <a:lnSpc>
                          <a:spcPct val="115000"/>
                        </a:lnSpc>
                        <a:spcAft>
                          <a:spcPct val="0"/>
                        </a:spcAft>
                      </a:pPr>
                      <a:r>
                        <a:rPr lang="ru-RU" sz="1200">
                          <a:effectLst/>
                          <a:latin typeface="Times New Roman" pitchFamily="18" charset="0"/>
                          <a:cs typeface="Times New Roman" pitchFamily="18" charset="0"/>
                        </a:rPr>
                        <a:t>Трудовое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Труд</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Поддерживающий элементарный порядок в окружающей обстановке. Стремящийся помогать старшим в доступных трудовых действиях. Стремящийся к результативности, самостоятельности, ответственности в самообслуживании, в быту, в игровой и других видах деятельности (конструирование, лепка, художественный труд, детский дизайн и другое).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a16="http://schemas.microsoft.com/office/drawing/2014/main" xmlns="" val="10006"/>
                  </a:ext>
                </a:extLst>
              </a:tr>
              <a:tr h="697806">
                <a:tc>
                  <a:txBody>
                    <a:bodyPr/>
                    <a:lstStyle/>
                    <a:p>
                      <a:pPr algn="just">
                        <a:lnSpc>
                          <a:spcPct val="115000"/>
                        </a:lnSpc>
                        <a:spcAft>
                          <a:spcPct val="0"/>
                        </a:spcAft>
                      </a:pPr>
                      <a:r>
                        <a:rPr lang="ru-RU" sz="1200">
                          <a:effectLst/>
                          <a:latin typeface="Times New Roman" pitchFamily="18" charset="0"/>
                          <a:cs typeface="Times New Roman" pitchFamily="18" charset="0"/>
                        </a:rPr>
                        <a:t>Эстетическое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Культура и красота</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Проявляющий эмоциональную отзывчивость на красоту в окружающем мире и искусстве. Способный к творческой деятельности (изобразительной, декоративно-оформительской, музыкальной, словесно-речевой, театрализованной и другое).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xmlns="" val="44605341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54592" y="0"/>
            <a:ext cx="8664256" cy="747128"/>
          </a:xfrm>
          <a:prstGeom prst="rect">
            <a:avLst/>
          </a:prstGeom>
        </p:spPr>
        <p:txBody>
          <a:bodyPr wrap="square">
            <a:spAutoFit/>
          </a:bodyPr>
          <a:lstStyle/>
          <a:p>
            <a:pPr algn="ctr">
              <a:lnSpc>
                <a:spcPct val="115000"/>
              </a:lnSpc>
              <a:spcAft>
                <a:spcPct val="0"/>
              </a:spcAft>
            </a:pPr>
            <a:r>
              <a:rPr lang="ru-RU" sz="1600" b="1">
                <a:latin typeface="Times New Roman" pitchFamily="18" charset="0"/>
                <a:ea typeface="Times New Roman" panose="02020603050405020304" pitchFamily="18" charset="0"/>
                <a:cs typeface="Times New Roman" pitchFamily="18" charset="0"/>
              </a:rPr>
              <a:t>ФЕДЕРАЛЬНАЯ РАБОЧАЯ ПРОГРАММА ВОСПИТАНИЯ </a:t>
            </a:r>
          </a:p>
          <a:p>
            <a:pPr algn="just">
              <a:lnSpc>
                <a:spcPct val="115000"/>
              </a:lnSpc>
              <a:spcAft>
                <a:spcPct val="0"/>
              </a:spcAft>
            </a:pPr>
            <a:r>
              <a:rPr lang="ru-RU" sz="1050" b="1">
                <a:solidFill>
                  <a:srgbClr val="333333"/>
                </a:solidFill>
                <a:latin typeface="Times New Roman" pitchFamily="18" charset="0"/>
                <a:ea typeface="Times New Roman" panose="02020603050405020304" pitchFamily="18" charset="0"/>
                <a:cs typeface="Times New Roman" pitchFamily="18" charset="0"/>
              </a:rPr>
              <a:t> </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endParaRPr lang="ru-RU" sz="1050">
              <a:effectLst/>
              <a:latin typeface="Calibri" panose="020F0502020204030204" pitchFamily="34" charset="0"/>
              <a:ea typeface="Calibri" panose="020F0502020204030204" pitchFamily="34"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xmlns="" val="1265476070"/>
              </p:ext>
            </p:extLst>
          </p:nvPr>
        </p:nvGraphicFramePr>
        <p:xfrm>
          <a:off x="536448" y="588688"/>
          <a:ext cx="11033760" cy="5690191"/>
        </p:xfrm>
        <a:graphic>
          <a:graphicData uri="http://schemas.openxmlformats.org/drawingml/2006/table">
            <a:tbl>
              <a:tblPr firstRow="1" firstCol="1" bandRow="1">
                <a:tableStyleId>{5C22544A-7EE6-4342-B048-85BDC9FD1C3A}</a:tableStyleId>
              </a:tblPr>
              <a:tblGrid>
                <a:gridCol w="2184802">
                  <a:extLst>
                    <a:ext uri="{9D8B030D-6E8A-4147-A177-3AD203B41FA5}">
                      <a16:colId xmlns:a16="http://schemas.microsoft.com/office/drawing/2014/main" xmlns="" val="20000"/>
                    </a:ext>
                  </a:extLst>
                </a:gridCol>
                <a:gridCol w="2063862">
                  <a:extLst>
                    <a:ext uri="{9D8B030D-6E8A-4147-A177-3AD203B41FA5}">
                      <a16:colId xmlns:a16="http://schemas.microsoft.com/office/drawing/2014/main" xmlns="" val="20001"/>
                    </a:ext>
                  </a:extLst>
                </a:gridCol>
                <a:gridCol w="6785096">
                  <a:extLst>
                    <a:ext uri="{9D8B030D-6E8A-4147-A177-3AD203B41FA5}">
                      <a16:colId xmlns:a16="http://schemas.microsoft.com/office/drawing/2014/main" xmlns="" val="20002"/>
                    </a:ext>
                  </a:extLst>
                </a:gridCol>
              </a:tblGrid>
              <a:tr h="215897">
                <a:tc>
                  <a:txBody>
                    <a:bodyPr/>
                    <a:lstStyle/>
                    <a:p>
                      <a:pPr algn="ctr">
                        <a:lnSpc>
                          <a:spcPct val="115000"/>
                        </a:lnSpc>
                        <a:spcAft>
                          <a:spcPct val="0"/>
                        </a:spcAft>
                      </a:pPr>
                      <a:r>
                        <a:rPr lang="ru-RU" sz="1100">
                          <a:effectLst/>
                          <a:latin typeface="Times New Roman" pitchFamily="18" charset="0"/>
                          <a:cs typeface="Times New Roman" pitchFamily="18" charset="0"/>
                        </a:rPr>
                        <a:t>Направления воспитания</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ctr">
                        <a:lnSpc>
                          <a:spcPct val="115000"/>
                        </a:lnSpc>
                        <a:spcAft>
                          <a:spcPct val="0"/>
                        </a:spcAft>
                      </a:pPr>
                      <a:r>
                        <a:rPr lang="ru-RU" sz="1100">
                          <a:effectLst/>
                          <a:latin typeface="Times New Roman" pitchFamily="18" charset="0"/>
                          <a:cs typeface="Times New Roman" pitchFamily="18" charset="0"/>
                        </a:rPr>
                        <a:t>Ценности</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ctr">
                        <a:lnSpc>
                          <a:spcPct val="115000"/>
                        </a:lnSpc>
                        <a:spcAft>
                          <a:spcPct val="0"/>
                        </a:spcAft>
                      </a:pPr>
                      <a:r>
                        <a:rPr lang="ru-RU" sz="1100">
                          <a:effectLst/>
                          <a:latin typeface="Times New Roman" pitchFamily="18" charset="0"/>
                          <a:cs typeface="Times New Roman" pitchFamily="18" charset="0"/>
                        </a:rPr>
                        <a:t>Целевые ориентиры</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a16="http://schemas.microsoft.com/office/drawing/2014/main" xmlns="" val="10000"/>
                  </a:ext>
                </a:extLst>
              </a:tr>
              <a:tr h="431794">
                <a:tc>
                  <a:txBody>
                    <a:bodyPr/>
                    <a:lstStyle/>
                    <a:p>
                      <a:pPr algn="ctr">
                        <a:lnSpc>
                          <a:spcPct val="115000"/>
                        </a:lnSpc>
                        <a:spcAft>
                          <a:spcPct val="0"/>
                        </a:spcAft>
                      </a:pPr>
                      <a:r>
                        <a:rPr lang="ru-RU" sz="1100">
                          <a:effectLst/>
                          <a:latin typeface="Times New Roman" pitchFamily="18" charset="0"/>
                          <a:cs typeface="Times New Roman" pitchFamily="18" charset="0"/>
                        </a:rPr>
                        <a:t>Патриотическое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Родина, природа</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Любящий свою малую родину и имеющий представление о своей стране - России, испытывающий чувство привязанности к родному дому, семье, близким людям.</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a16="http://schemas.microsoft.com/office/drawing/2014/main" xmlns="" val="10001"/>
                  </a:ext>
                </a:extLst>
              </a:tr>
              <a:tr h="1067531">
                <a:tc>
                  <a:txBody>
                    <a:bodyPr/>
                    <a:lstStyle/>
                    <a:p>
                      <a:pPr algn="ctr">
                        <a:lnSpc>
                          <a:spcPct val="115000"/>
                        </a:lnSpc>
                        <a:spcAft>
                          <a:spcPct val="0"/>
                        </a:spcAft>
                      </a:pPr>
                      <a:r>
                        <a:rPr lang="ru-RU" sz="1100">
                          <a:effectLst/>
                          <a:latin typeface="Times New Roman" pitchFamily="18" charset="0"/>
                          <a:cs typeface="Times New Roman" pitchFamily="18" charset="0"/>
                        </a:rPr>
                        <a:t>Духовно-нравственное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Жизнь, милосердие, добро</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Различающий основные проявления добра и зла, принимающий и уважающий традиционные ценности, ценности семьи и общества, правдивый, искренний, способный к сочувствию и заботе, к нравственному поступку. Способный не оставаться равнодушным к чужому горю, проявлять заботу; Самостоятельно различающий основные отрицательные и положительные человеческие качества, иногда прибегая к помощи взрослого в ситуациях морального выбора.</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a16="http://schemas.microsoft.com/office/drawing/2014/main" xmlns="" val="10002"/>
                  </a:ext>
                </a:extLst>
              </a:tr>
              <a:tr h="854025">
                <a:tc>
                  <a:txBody>
                    <a:bodyPr/>
                    <a:lstStyle/>
                    <a:p>
                      <a:pPr algn="ctr">
                        <a:lnSpc>
                          <a:spcPct val="115000"/>
                        </a:lnSpc>
                        <a:spcAft>
                          <a:spcPct val="0"/>
                        </a:spcAft>
                      </a:pPr>
                      <a:r>
                        <a:rPr lang="ru-RU" sz="1100">
                          <a:effectLst/>
                          <a:latin typeface="Times New Roman" pitchFamily="18" charset="0"/>
                          <a:cs typeface="Times New Roman" pitchFamily="18" charset="0"/>
                        </a:rPr>
                        <a:t>Социальное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Человек, семья, дружба, сотрудничество</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Проявляющий ответственность за свои действия и поведение; принимающий и уважающий различия между людьми. Владеющий основами речевой культуры. Дружелюбный и доброжелательный, умеющий слушать и слышать собеседника, способный взаимодействовать со взрослыми и сверстниками на основе общих интересов и дел.</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a16="http://schemas.microsoft.com/office/drawing/2014/main" xmlns="" val="10003"/>
                  </a:ext>
                </a:extLst>
              </a:tr>
              <a:tr h="854025">
                <a:tc>
                  <a:txBody>
                    <a:bodyPr/>
                    <a:lstStyle/>
                    <a:p>
                      <a:pPr algn="ctr">
                        <a:lnSpc>
                          <a:spcPct val="115000"/>
                        </a:lnSpc>
                        <a:spcAft>
                          <a:spcPct val="0"/>
                        </a:spcAft>
                      </a:pPr>
                      <a:r>
                        <a:rPr lang="ru-RU" sz="1100">
                          <a:effectLst/>
                          <a:latin typeface="Times New Roman" pitchFamily="18" charset="0"/>
                          <a:cs typeface="Times New Roman" pitchFamily="18" charset="0"/>
                        </a:rPr>
                        <a:t>Познавательное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Познание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Любознательный, наблюдательный, испытывающий потребность в самовыражении, в том числе творческом. Проявляющий активность, самостоятельность, инициативу в познавательной, игровой, коммуникативной и продуктивных видах деятельности и в самообслуживании. Обладающий первичной картиной мира на основе традиционных ценностей.</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a16="http://schemas.microsoft.com/office/drawing/2014/main" xmlns="" val="10004"/>
                  </a:ext>
                </a:extLst>
              </a:tr>
              <a:tr h="1295383">
                <a:tc>
                  <a:txBody>
                    <a:bodyPr/>
                    <a:lstStyle/>
                    <a:p>
                      <a:pPr algn="ctr">
                        <a:lnSpc>
                          <a:spcPct val="115000"/>
                        </a:lnSpc>
                        <a:spcAft>
                          <a:spcPct val="0"/>
                        </a:spcAft>
                      </a:pPr>
                      <a:r>
                        <a:rPr lang="ru-RU" sz="1100">
                          <a:effectLst/>
                          <a:latin typeface="Times New Roman" pitchFamily="18" charset="0"/>
                          <a:cs typeface="Times New Roman" pitchFamily="18" charset="0"/>
                        </a:rPr>
                        <a:t>Физическое и оздоровительное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Здоровье, жизнь</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Понимающий ценность жизни, владеющий основными способами укрепления здоровья - занятия физической культурой, закаливание, утренняя гимнастика, соблюдение личной гигиены и безопасного поведения и другое; стремящийся к сбережению и укреплению собственного здоровья и здоровья окружающих. Проявляющий интерес к физическим упражнениям и подвижным играм, стремление к личной и командной победе, нравственные и волевые качества. Демонстрирующий потребность в двигательной деятельности. Имеющий представление о некоторых видах спорта и активного отдыха.</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a16="http://schemas.microsoft.com/office/drawing/2014/main" xmlns="" val="10005"/>
                  </a:ext>
                </a:extLst>
              </a:tr>
              <a:tr h="539742">
                <a:tc>
                  <a:txBody>
                    <a:bodyPr/>
                    <a:lstStyle/>
                    <a:p>
                      <a:pPr algn="ctr">
                        <a:lnSpc>
                          <a:spcPct val="115000"/>
                        </a:lnSpc>
                        <a:spcAft>
                          <a:spcPct val="0"/>
                        </a:spcAft>
                      </a:pPr>
                      <a:r>
                        <a:rPr lang="ru-RU" sz="1100">
                          <a:effectLst/>
                          <a:latin typeface="Times New Roman" pitchFamily="18" charset="0"/>
                          <a:cs typeface="Times New Roman" pitchFamily="18" charset="0"/>
                        </a:rPr>
                        <a:t>Трудовое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Труд</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Понимающий ценность труда в семье и в обществе на основе уважения к людям труда, результатам их деятельности. Проявляющий трудолюбие при выполнении поручений и в самостоятельной деятельности.</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a16="http://schemas.microsoft.com/office/drawing/2014/main" xmlns="" val="10006"/>
                  </a:ext>
                </a:extLst>
              </a:tr>
              <a:tr h="431794">
                <a:tc>
                  <a:txBody>
                    <a:bodyPr/>
                    <a:lstStyle/>
                    <a:p>
                      <a:pPr algn="ctr">
                        <a:lnSpc>
                          <a:spcPct val="115000"/>
                        </a:lnSpc>
                        <a:spcAft>
                          <a:spcPct val="0"/>
                        </a:spcAft>
                      </a:pPr>
                      <a:r>
                        <a:rPr lang="ru-RU" sz="1100">
                          <a:effectLst/>
                          <a:latin typeface="Times New Roman" pitchFamily="18" charset="0"/>
                          <a:cs typeface="Times New Roman" pitchFamily="18" charset="0"/>
                        </a:rPr>
                        <a:t>Эстетическое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Культура и красота</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Способный воспринимать и чувствовать прекрасное в быту, природе, поступках, искусстве. Стремящийся к отображению прекрасного в продуктивных видах деятельности</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31785" marR="31785" marT="0" marB="0"/>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xmlns="" val="202711167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2752" y="571504"/>
            <a:ext cx="10826496" cy="1905715"/>
          </a:xfrm>
          <a:prstGeom prst="rect">
            <a:avLst/>
          </a:prstGeom>
        </p:spPr>
        <p:txBody>
          <a:bodyPr wrap="square">
            <a:spAutoFit/>
          </a:bodyPr>
          <a:lstStyle/>
          <a:p>
            <a:pPr marR="90170" indent="180340" algn="just">
              <a:lnSpc>
                <a:spcPct val="115000"/>
              </a:lnSpc>
              <a:spcBef>
                <a:spcPts val="50"/>
              </a:spcBef>
              <a:spcAft>
                <a:spcPct val="0"/>
              </a:spcAft>
            </a:pPr>
            <a:r>
              <a:rPr lang="ru-RU" sz="1100" b="1" dirty="0">
                <a:latin typeface="Times New Roman" pitchFamily="18" charset="0"/>
                <a:ea typeface="Calibri" panose="020F0502020204030204" pitchFamily="34" charset="0"/>
                <a:cs typeface="Times New Roman" pitchFamily="18" charset="0"/>
              </a:rPr>
              <a:t>Цель взаимодействия</a:t>
            </a:r>
            <a:r>
              <a:rPr lang="ru-RU" sz="1100" dirty="0">
                <a:latin typeface="Times New Roman" pitchFamily="18" charset="0"/>
                <a:ea typeface="Calibri" panose="020F0502020204030204" pitchFamily="34" charset="0"/>
                <a:cs typeface="Times New Roman" pitchFamily="18" charset="0"/>
              </a:rPr>
              <a:t> педагогов группы и семьи в обеспечении разносторонней поддержки </a:t>
            </a:r>
            <a:r>
              <a:rPr lang="ru-RU" sz="1100" dirty="0" err="1">
                <a:latin typeface="Times New Roman" pitchFamily="18" charset="0"/>
                <a:ea typeface="Calibri" panose="020F0502020204030204" pitchFamily="34" charset="0"/>
                <a:cs typeface="Times New Roman" pitchFamily="18" charset="0"/>
              </a:rPr>
              <a:t>социокультурного</a:t>
            </a:r>
            <a:r>
              <a:rPr lang="ru-RU" sz="1100" dirty="0">
                <a:latin typeface="Times New Roman" pitchFamily="18" charset="0"/>
                <a:ea typeface="Calibri" panose="020F0502020204030204" pitchFamily="34" charset="0"/>
                <a:cs typeface="Times New Roman" pitchFamily="18" charset="0"/>
              </a:rPr>
              <a:t> и воспитательного потенциала на стадиях её формирования и жизнедеятельности. Педагоги осуществляют оказание помощи родителям в осознании само ценности дошкольного периода детства, как базиса для всей последующей жизни человека. В основу совместной деятельности семьи и сотрудниками дошкольного учреждения заложены следующие принципы:</a:t>
            </a:r>
          </a:p>
          <a:p>
            <a:pPr marR="90170" algn="just">
              <a:lnSpc>
                <a:spcPct val="115000"/>
              </a:lnSpc>
              <a:spcBef>
                <a:spcPts val="50"/>
              </a:spcBef>
              <a:spcAft>
                <a:spcPct val="0"/>
              </a:spcAft>
            </a:pPr>
            <a:r>
              <a:rPr lang="ru-RU" sz="1100" dirty="0">
                <a:latin typeface="Times New Roman" pitchFamily="18" charset="0"/>
                <a:ea typeface="Calibri" panose="020F0502020204030204" pitchFamily="34" charset="0"/>
                <a:cs typeface="Times New Roman" pitchFamily="18" charset="0"/>
              </a:rPr>
              <a:t>•единый подход к процессу воспитания ребёнка;</a:t>
            </a:r>
          </a:p>
          <a:p>
            <a:pPr marR="90170" algn="just">
              <a:lnSpc>
                <a:spcPct val="115000"/>
              </a:lnSpc>
              <a:spcBef>
                <a:spcPts val="50"/>
              </a:spcBef>
              <a:spcAft>
                <a:spcPct val="0"/>
              </a:spcAft>
            </a:pPr>
            <a:r>
              <a:rPr lang="ru-RU" sz="1100" dirty="0">
                <a:latin typeface="Times New Roman" pitchFamily="18" charset="0"/>
                <a:ea typeface="Calibri" panose="020F0502020204030204" pitchFamily="34" charset="0"/>
                <a:cs typeface="Times New Roman" pitchFamily="18" charset="0"/>
              </a:rPr>
              <a:t>•открытость дошкольного учреждения для родителей;</a:t>
            </a:r>
          </a:p>
          <a:p>
            <a:pPr marR="90170" algn="just">
              <a:lnSpc>
                <a:spcPct val="115000"/>
              </a:lnSpc>
              <a:spcBef>
                <a:spcPts val="50"/>
              </a:spcBef>
              <a:spcAft>
                <a:spcPct val="0"/>
              </a:spcAft>
            </a:pPr>
            <a:r>
              <a:rPr lang="ru-RU" sz="1100" dirty="0">
                <a:latin typeface="Times New Roman" pitchFamily="18" charset="0"/>
                <a:ea typeface="Calibri" panose="020F0502020204030204" pitchFamily="34" charset="0"/>
                <a:cs typeface="Times New Roman" pitchFamily="18" charset="0"/>
              </a:rPr>
              <a:t>•взаимное доверие во взаимоотношениях педагогов и родителей;</a:t>
            </a:r>
          </a:p>
          <a:p>
            <a:pPr marR="90170" algn="just">
              <a:lnSpc>
                <a:spcPct val="115000"/>
              </a:lnSpc>
              <a:spcBef>
                <a:spcPts val="50"/>
              </a:spcBef>
              <a:spcAft>
                <a:spcPct val="0"/>
              </a:spcAft>
            </a:pPr>
            <a:r>
              <a:rPr lang="ru-RU" sz="1100" dirty="0">
                <a:latin typeface="Times New Roman" pitchFamily="18" charset="0"/>
                <a:ea typeface="Calibri" panose="020F0502020204030204" pitchFamily="34" charset="0"/>
                <a:cs typeface="Times New Roman" pitchFamily="18" charset="0"/>
              </a:rPr>
              <a:t>•уважение и доброжелательность друг к другу;</a:t>
            </a:r>
          </a:p>
          <a:p>
            <a:pPr marR="90170" algn="just">
              <a:lnSpc>
                <a:spcPct val="115000"/>
              </a:lnSpc>
              <a:spcBef>
                <a:spcPts val="50"/>
              </a:spcBef>
              <a:spcAft>
                <a:spcPct val="0"/>
              </a:spcAft>
            </a:pPr>
            <a:r>
              <a:rPr lang="ru-RU" sz="1100" dirty="0">
                <a:latin typeface="Times New Roman" pitchFamily="18" charset="0"/>
                <a:ea typeface="Calibri" panose="020F0502020204030204" pitchFamily="34" charset="0"/>
                <a:cs typeface="Times New Roman" pitchFamily="18" charset="0"/>
              </a:rPr>
              <a:t>•дифференцированный подход к каждой семье;</a:t>
            </a:r>
          </a:p>
          <a:p>
            <a:pPr marR="90170" algn="just">
              <a:lnSpc>
                <a:spcPct val="115000"/>
              </a:lnSpc>
              <a:spcBef>
                <a:spcPts val="50"/>
              </a:spcBef>
              <a:spcAft>
                <a:spcPct val="0"/>
              </a:spcAft>
            </a:pPr>
            <a:r>
              <a:rPr lang="ru-RU" sz="1100" dirty="0">
                <a:latin typeface="Times New Roman" pitchFamily="18" charset="0"/>
                <a:ea typeface="Calibri" panose="020F0502020204030204" pitchFamily="34" charset="0"/>
                <a:cs typeface="Times New Roman" pitchFamily="18" charset="0"/>
              </a:rPr>
              <a:t>•равно ответственность родителей и педагогов.</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xmlns="" val="550362822"/>
              </p:ext>
            </p:extLst>
          </p:nvPr>
        </p:nvGraphicFramePr>
        <p:xfrm>
          <a:off x="694944" y="2457405"/>
          <a:ext cx="10838688" cy="3784283"/>
        </p:xfrm>
        <a:graphic>
          <a:graphicData uri="http://schemas.openxmlformats.org/drawingml/2006/table">
            <a:tbl>
              <a:tblPr firstRow="1" firstCol="1" bandRow="1" bandCol="1">
                <a:tableStyleId>{5C22544A-7EE6-4342-B048-85BDC9FD1C3A}</a:tableStyleId>
              </a:tblPr>
              <a:tblGrid>
                <a:gridCol w="2893643">
                  <a:extLst>
                    <a:ext uri="{9D8B030D-6E8A-4147-A177-3AD203B41FA5}">
                      <a16:colId xmlns:a16="http://schemas.microsoft.com/office/drawing/2014/main" xmlns="" val="20000"/>
                    </a:ext>
                  </a:extLst>
                </a:gridCol>
                <a:gridCol w="5487944">
                  <a:extLst>
                    <a:ext uri="{9D8B030D-6E8A-4147-A177-3AD203B41FA5}">
                      <a16:colId xmlns:a16="http://schemas.microsoft.com/office/drawing/2014/main" xmlns="" val="20001"/>
                    </a:ext>
                  </a:extLst>
                </a:gridCol>
                <a:gridCol w="2457101">
                  <a:extLst>
                    <a:ext uri="{9D8B030D-6E8A-4147-A177-3AD203B41FA5}">
                      <a16:colId xmlns:a16="http://schemas.microsoft.com/office/drawing/2014/main" xmlns="" val="20002"/>
                    </a:ext>
                  </a:extLst>
                </a:gridCol>
              </a:tblGrid>
              <a:tr h="202769">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Участие родителей</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Формы участия</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Периодичность сотрудничества</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extLst>
                  <a:ext uri="{0D108BD9-81ED-4DB2-BD59-A6C34878D82A}">
                    <a16:rowId xmlns:a16="http://schemas.microsoft.com/office/drawing/2014/main" xmlns="" val="10000"/>
                  </a:ext>
                </a:extLst>
              </a:tr>
              <a:tr h="361434">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В проведении  мониторинговых исследований</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Анкетирование </a:t>
                      </a:r>
                    </a:p>
                    <a:p>
                      <a:pPr marR="90170">
                        <a:lnSpc>
                          <a:spcPct val="115000"/>
                        </a:lnSpc>
                        <a:spcAft>
                          <a:spcPct val="0"/>
                        </a:spcAft>
                      </a:pPr>
                      <a:r>
                        <a:rPr lang="ru-RU" sz="1100">
                          <a:solidFill>
                            <a:schemeClr val="tx1"/>
                          </a:solidFill>
                          <a:effectLst/>
                          <a:latin typeface="Times New Roman" pitchFamily="18" charset="0"/>
                          <a:cs typeface="Times New Roman" pitchFamily="18" charset="0"/>
                        </a:rPr>
                        <a:t> Социологический опрос</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Периодичность сотрудничества</a:t>
                      </a:r>
                    </a:p>
                    <a:p>
                      <a:pPr marR="90170">
                        <a:lnSpc>
                          <a:spcPct val="115000"/>
                        </a:lnSpc>
                        <a:spcAft>
                          <a:spcPct val="0"/>
                        </a:spcAft>
                      </a:pPr>
                      <a:r>
                        <a:rPr lang="ru-RU" sz="1100">
                          <a:solidFill>
                            <a:schemeClr val="tx1"/>
                          </a:solidFill>
                          <a:effectLst/>
                          <a:latin typeface="Times New Roman" pitchFamily="18" charset="0"/>
                          <a:cs typeface="Times New Roman" pitchFamily="18" charset="0"/>
                        </a:rPr>
                        <a:t> По мере необходимости</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extLst>
                  <a:ext uri="{0D108BD9-81ED-4DB2-BD59-A6C34878D82A}">
                    <a16:rowId xmlns:a16="http://schemas.microsoft.com/office/drawing/2014/main" xmlns="" val="10001"/>
                  </a:ext>
                </a:extLst>
              </a:tr>
              <a:tr h="542151">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В создании условий</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Участие в субботниках по благоустройству территории</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Помощь в создании развивающей предметно – пространственной среды</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Оказание помощи в ремонтных работах</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2 раза в год</a:t>
                      </a:r>
                    </a:p>
                    <a:p>
                      <a:pPr marR="90170">
                        <a:lnSpc>
                          <a:spcPct val="115000"/>
                        </a:lnSpc>
                        <a:spcAft>
                          <a:spcPct val="0"/>
                        </a:spcAft>
                      </a:pPr>
                      <a:r>
                        <a:rPr lang="ru-RU" sz="1100">
                          <a:solidFill>
                            <a:schemeClr val="tx1"/>
                          </a:solidFill>
                          <a:effectLst/>
                          <a:latin typeface="Times New Roman" pitchFamily="18" charset="0"/>
                          <a:cs typeface="Times New Roman" pitchFamily="18" charset="0"/>
                        </a:rPr>
                        <a:t>  Постоянно</a:t>
                      </a:r>
                    </a:p>
                    <a:p>
                      <a:pPr marR="90170">
                        <a:lnSpc>
                          <a:spcPct val="115000"/>
                        </a:lnSpc>
                        <a:spcAft>
                          <a:spcPct val="0"/>
                        </a:spcAft>
                      </a:pPr>
                      <a:r>
                        <a:rPr lang="ru-RU" sz="1100">
                          <a:solidFill>
                            <a:schemeClr val="tx1"/>
                          </a:solidFill>
                          <a:effectLst/>
                          <a:latin typeface="Times New Roman" pitchFamily="18" charset="0"/>
                          <a:cs typeface="Times New Roman" pitchFamily="18" charset="0"/>
                        </a:rPr>
                        <a:t> По возможности</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extLst>
                  <a:ext uri="{0D108BD9-81ED-4DB2-BD59-A6C34878D82A}">
                    <a16:rowId xmlns:a16="http://schemas.microsoft.com/office/drawing/2014/main" xmlns="" val="10002"/>
                  </a:ext>
                </a:extLst>
              </a:tr>
              <a:tr h="206171">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В управлении ДОУ</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Участие в работе родительского комитета</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По плану</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extLst>
                  <a:ext uri="{0D108BD9-81ED-4DB2-BD59-A6C34878D82A}">
                    <a16:rowId xmlns:a16="http://schemas.microsoft.com/office/drawing/2014/main" xmlns="" val="10003"/>
                  </a:ext>
                </a:extLst>
              </a:tr>
              <a:tr h="225746">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Участие родителей</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Формы участия</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Периодичность сотрудничества</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extLst>
                  <a:ext uri="{0D108BD9-81ED-4DB2-BD59-A6C34878D82A}">
                    <a16:rowId xmlns:a16="http://schemas.microsoft.com/office/drawing/2014/main" xmlns="" val="10004"/>
                  </a:ext>
                </a:extLst>
              </a:tr>
              <a:tr h="832888">
                <a:tc>
                  <a:txBody>
                    <a:bodyPr/>
                    <a:lstStyle/>
                    <a:p>
                      <a:pPr marL="180340" marR="90170">
                        <a:lnSpc>
                          <a:spcPct val="115000"/>
                        </a:lnSpc>
                        <a:spcAft>
                          <a:spcPct val="0"/>
                        </a:spcAft>
                      </a:pPr>
                      <a:r>
                        <a:rPr lang="ru-RU" sz="1100">
                          <a:solidFill>
                            <a:schemeClr val="tx1"/>
                          </a:solidFill>
                          <a:effectLst/>
                          <a:latin typeface="Times New Roman" pitchFamily="18" charset="0"/>
                          <a:cs typeface="Times New Roman" pitchFamily="18" charset="0"/>
                        </a:rPr>
                        <a:t>В просветительской деятельности, направленной на повышение педагогической культуры, расширение информационного поля родителей</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Наглядная информация</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Консультации, семинары, семинары – практикумы, мастер классы</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Родительские собрания</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59055" marR="90170">
                        <a:lnSpc>
                          <a:spcPct val="115000"/>
                        </a:lnSpc>
                        <a:spcAft>
                          <a:spcPct val="0"/>
                        </a:spcAft>
                      </a:pPr>
                      <a:r>
                        <a:rPr lang="ru-RU" sz="1100">
                          <a:solidFill>
                            <a:schemeClr val="tx1"/>
                          </a:solidFill>
                          <a:effectLst/>
                          <a:latin typeface="Times New Roman" pitchFamily="18" charset="0"/>
                          <a:cs typeface="Times New Roman" pitchFamily="18" charset="0"/>
                        </a:rPr>
                        <a:t>Еженедельно</a:t>
                      </a:r>
                    </a:p>
                    <a:p>
                      <a:pPr marL="59055" marR="90170">
                        <a:lnSpc>
                          <a:spcPct val="115000"/>
                        </a:lnSpc>
                        <a:spcAft>
                          <a:spcPct val="0"/>
                        </a:spcAft>
                      </a:pPr>
                      <a:r>
                        <a:rPr lang="ru-RU" sz="1100">
                          <a:solidFill>
                            <a:schemeClr val="tx1"/>
                          </a:solidFill>
                          <a:effectLst/>
                          <a:latin typeface="Times New Roman" pitchFamily="18" charset="0"/>
                          <a:cs typeface="Times New Roman" pitchFamily="18" charset="0"/>
                        </a:rPr>
                        <a:t> 1 раз в месяц</a:t>
                      </a:r>
                    </a:p>
                    <a:p>
                      <a:pPr marL="59055" marR="90170">
                        <a:lnSpc>
                          <a:spcPct val="115000"/>
                        </a:lnSpc>
                        <a:spcAft>
                          <a:spcPct val="0"/>
                        </a:spcAft>
                      </a:pPr>
                      <a:r>
                        <a:rPr lang="ru-RU" sz="1100">
                          <a:solidFill>
                            <a:schemeClr val="tx1"/>
                          </a:solidFill>
                          <a:effectLst/>
                          <a:latin typeface="Times New Roman" pitchFamily="18" charset="0"/>
                          <a:cs typeface="Times New Roman" pitchFamily="18" charset="0"/>
                        </a:rPr>
                        <a:t>  3 раза в год</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extLst>
                  <a:ext uri="{0D108BD9-81ED-4DB2-BD59-A6C34878D82A}">
                    <a16:rowId xmlns:a16="http://schemas.microsoft.com/office/drawing/2014/main" xmlns="" val="10005"/>
                  </a:ext>
                </a:extLst>
              </a:tr>
              <a:tr h="1352779">
                <a:tc>
                  <a:txBody>
                    <a:bodyPr/>
                    <a:lstStyle/>
                    <a:p>
                      <a:pPr marL="180340" marR="90170">
                        <a:lnSpc>
                          <a:spcPct val="115000"/>
                        </a:lnSpc>
                        <a:spcAft>
                          <a:spcPct val="0"/>
                        </a:spcAft>
                      </a:pPr>
                      <a:r>
                        <a:rPr lang="ru-RU" sz="1100">
                          <a:solidFill>
                            <a:schemeClr val="tx1"/>
                          </a:solidFill>
                          <a:effectLst/>
                          <a:latin typeface="Times New Roman" pitchFamily="18" charset="0"/>
                          <a:cs typeface="Times New Roman" pitchFamily="18" charset="0"/>
                        </a:rPr>
                        <a:t>В воспитательно – образовательном процессе, направленном на установление сотрудничества и партнерских отношений с целью вовлечения родителей в единое образовательное пространство</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Дни здоровья. Недели творчества</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Совместные праздники, развлечения</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Участие в творческих выставках, смотрах – конкурсах. Мероприятия с родителями в рамках проектной деятельности</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Совместная деятельность с детьми во второй половине дня.</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59055" marR="90170">
                        <a:lnSpc>
                          <a:spcPct val="115000"/>
                        </a:lnSpc>
                        <a:spcAft>
                          <a:spcPct val="0"/>
                        </a:spcAft>
                      </a:pPr>
                      <a:r>
                        <a:rPr lang="ru-RU" sz="1100" dirty="0">
                          <a:solidFill>
                            <a:schemeClr val="tx1"/>
                          </a:solidFill>
                          <a:effectLst/>
                          <a:latin typeface="Times New Roman" pitchFamily="18" charset="0"/>
                          <a:cs typeface="Times New Roman" pitchFamily="18" charset="0"/>
                        </a:rPr>
                        <a:t>По годовому плану.</a:t>
                      </a:r>
                    </a:p>
                    <a:p>
                      <a:pPr marL="59055" marR="90170">
                        <a:lnSpc>
                          <a:spcPct val="115000"/>
                        </a:lnSpc>
                        <a:spcAft>
                          <a:spcPct val="0"/>
                        </a:spcAft>
                      </a:pPr>
                      <a:r>
                        <a:rPr lang="ru-RU" sz="1100" dirty="0">
                          <a:solidFill>
                            <a:schemeClr val="tx1"/>
                          </a:solidFill>
                          <a:effectLst/>
                          <a:latin typeface="Times New Roman" pitchFamily="18" charset="0"/>
                          <a:cs typeface="Times New Roman" pitchFamily="18" charset="0"/>
                        </a:rPr>
                        <a:t> </a:t>
                      </a:r>
                    </a:p>
                    <a:p>
                      <a:pPr marL="59055" marR="90170">
                        <a:lnSpc>
                          <a:spcPct val="115000"/>
                        </a:lnSpc>
                        <a:spcAft>
                          <a:spcPct val="0"/>
                        </a:spcAft>
                      </a:pPr>
                      <a:r>
                        <a:rPr lang="ru-RU" sz="1100" dirty="0">
                          <a:solidFill>
                            <a:schemeClr val="tx1"/>
                          </a:solidFill>
                          <a:effectLst/>
                          <a:latin typeface="Times New Roman" pitchFamily="18" charset="0"/>
                          <a:cs typeface="Times New Roman" pitchFamily="18" charset="0"/>
                        </a:rPr>
                        <a:t>По плану воспитателей.</a:t>
                      </a:r>
                    </a:p>
                    <a:p>
                      <a:pPr marL="59055" marR="90170">
                        <a:lnSpc>
                          <a:spcPct val="115000"/>
                        </a:lnSpc>
                        <a:spcAft>
                          <a:spcPct val="0"/>
                        </a:spcAft>
                      </a:pPr>
                      <a:r>
                        <a:rPr lang="ru-RU" sz="1100" dirty="0">
                          <a:solidFill>
                            <a:schemeClr val="tx1"/>
                          </a:solidFill>
                          <a:effectLst/>
                          <a:latin typeface="Times New Roman" pitchFamily="18" charset="0"/>
                          <a:cs typeface="Times New Roman" pitchFamily="18" charset="0"/>
                        </a:rPr>
                        <a:t> </a:t>
                      </a:r>
                    </a:p>
                    <a:p>
                      <a:pPr marL="59055" marR="90170">
                        <a:lnSpc>
                          <a:spcPct val="115000"/>
                        </a:lnSpc>
                        <a:spcAft>
                          <a:spcPct val="0"/>
                        </a:spcAft>
                      </a:pPr>
                      <a:r>
                        <a:rPr lang="ru-RU" sz="1100" dirty="0">
                          <a:solidFill>
                            <a:schemeClr val="tx1"/>
                          </a:solidFill>
                          <a:effectLst/>
                          <a:latin typeface="Times New Roman" pitchFamily="18" charset="0"/>
                          <a:cs typeface="Times New Roman" pitchFamily="18" charset="0"/>
                        </a:rPr>
                        <a:t> </a:t>
                      </a:r>
                    </a:p>
                    <a:p>
                      <a:pPr marL="59055" marR="90170">
                        <a:lnSpc>
                          <a:spcPct val="115000"/>
                        </a:lnSpc>
                        <a:spcAft>
                          <a:spcPct val="0"/>
                        </a:spcAft>
                      </a:pPr>
                      <a:r>
                        <a:rPr lang="ru-RU" sz="1100" dirty="0">
                          <a:solidFill>
                            <a:schemeClr val="tx1"/>
                          </a:solidFill>
                          <a:effectLst/>
                          <a:latin typeface="Times New Roman" pitchFamily="18" charset="0"/>
                          <a:cs typeface="Times New Roman" pitchFamily="18" charset="0"/>
                        </a:rPr>
                        <a:t>По годовому плану.</a:t>
                      </a:r>
                      <a:endParaRPr lang="ru-RU"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145" marR="44145" marT="0" marB="0"/>
                </a:tc>
                <a:extLst>
                  <a:ext uri="{0D108BD9-81ED-4DB2-BD59-A6C34878D82A}">
                    <a16:rowId xmlns:a16="http://schemas.microsoft.com/office/drawing/2014/main" xmlns="" val="10006"/>
                  </a:ext>
                </a:extLst>
              </a:tr>
            </a:tbl>
          </a:graphicData>
        </a:graphic>
      </p:graphicFrame>
      <p:sp>
        <p:nvSpPr>
          <p:cNvPr id="4" name="Rectangle 2"/>
          <p:cNvSpPr txBox="1">
            <a:spLocks noChangeArrowheads="1"/>
          </p:cNvSpPr>
          <p:nvPr/>
        </p:nvSpPr>
        <p:spPr>
          <a:xfrm>
            <a:off x="1276856" y="0"/>
            <a:ext cx="9001000" cy="553453"/>
          </a:xfrm>
          <a:prstGeom prst="rect">
            <a:avLst/>
          </a:prstGeom>
        </p:spPr>
        <p:txBody>
          <a:bodyPr>
            <a:normAutofit/>
          </a:bodyPr>
          <a:lst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itchFamily="18" charset="0"/>
              </a:defRPr>
            </a:lvl2pPr>
            <a:lvl3pPr algn="ctr" defTabSz="457200" rtl="0" eaLnBrk="0" fontAlgn="base" hangingPunct="0">
              <a:spcBef>
                <a:spcPct val="0"/>
              </a:spcBef>
              <a:spcAft>
                <a:spcPct val="0"/>
              </a:spcAft>
              <a:defRPr sz="4400">
                <a:solidFill>
                  <a:srgbClr val="262626"/>
                </a:solidFill>
                <a:latin typeface="Garamond" pitchFamily="18" charset="0"/>
              </a:defRPr>
            </a:lvl3pPr>
            <a:lvl4pPr algn="ctr" defTabSz="457200" rtl="0" eaLnBrk="0" fontAlgn="base" hangingPunct="0">
              <a:spcBef>
                <a:spcPct val="0"/>
              </a:spcBef>
              <a:spcAft>
                <a:spcPct val="0"/>
              </a:spcAft>
              <a:defRPr sz="4400">
                <a:solidFill>
                  <a:srgbClr val="262626"/>
                </a:solidFill>
                <a:latin typeface="Garamond" pitchFamily="18" charset="0"/>
              </a:defRPr>
            </a:lvl4pPr>
            <a:lvl5pPr algn="ctr" defTabSz="457200" rtl="0" eaLnBrk="0" fontAlgn="base" hangingPunct="0">
              <a:spcBef>
                <a:spcPct val="0"/>
              </a:spcBef>
              <a:spcAft>
                <a:spcPct val="0"/>
              </a:spcAft>
              <a:defRPr sz="4400">
                <a:solidFill>
                  <a:srgbClr val="262626"/>
                </a:solidFill>
                <a:latin typeface="Garamond"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2000" b="1" dirty="0">
                <a:solidFill>
                  <a:schemeClr val="tx1"/>
                </a:solidFill>
                <a:latin typeface="Times New Roman" pitchFamily="18" charset="0"/>
                <a:cs typeface="Times New Roman" pitchFamily="18" charset="0"/>
              </a:rPr>
              <a:t>НАПРАВЛЕНИЕ ВЗАИМОДЕЙСТВИЯ С СЕМЬЯМИ </a:t>
            </a:r>
            <a:r>
              <a:rPr lang="ru-RU" altLang="ru-RU" sz="2000" b="1" dirty="0" smtClean="0">
                <a:solidFill>
                  <a:schemeClr val="tx1"/>
                </a:solidFill>
                <a:latin typeface="Times New Roman" pitchFamily="18" charset="0"/>
                <a:cs typeface="Times New Roman" pitchFamily="18" charset="0"/>
              </a:rPr>
              <a:t>ВОСПИТАННИКОВ</a:t>
            </a:r>
            <a:endParaRPr lang="en-US" altLang="ru-RU" sz="20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402317235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xmlns="" val="1367632225"/>
              </p:ext>
            </p:extLst>
          </p:nvPr>
        </p:nvGraphicFramePr>
        <p:xfrm>
          <a:off x="577516" y="750467"/>
          <a:ext cx="11034296" cy="5609147"/>
        </p:xfrm>
        <a:graphic>
          <a:graphicData uri="http://schemas.openxmlformats.org/drawingml/2006/table">
            <a:tbl>
              <a:tblPr firstRow="1" firstCol="1" bandRow="1">
                <a:tableStyleId>{5C22544A-7EE6-4342-B048-85BDC9FD1C3A}</a:tableStyleId>
              </a:tblPr>
              <a:tblGrid>
                <a:gridCol w="859622">
                  <a:extLst>
                    <a:ext uri="{9D8B030D-6E8A-4147-A177-3AD203B41FA5}">
                      <a16:colId xmlns:a16="http://schemas.microsoft.com/office/drawing/2014/main" xmlns="" val="20000"/>
                    </a:ext>
                  </a:extLst>
                </a:gridCol>
                <a:gridCol w="10174674">
                  <a:extLst>
                    <a:ext uri="{9D8B030D-6E8A-4147-A177-3AD203B41FA5}">
                      <a16:colId xmlns:a16="http://schemas.microsoft.com/office/drawing/2014/main" xmlns="" val="20001"/>
                    </a:ext>
                  </a:extLst>
                </a:gridCol>
              </a:tblGrid>
              <a:tr h="225810">
                <a:tc>
                  <a:txBody>
                    <a:bodyPr/>
                    <a:lstStyle/>
                    <a:p>
                      <a:pPr algn="ctr">
                        <a:lnSpc>
                          <a:spcPct val="115000"/>
                        </a:lnSpc>
                        <a:spcAft>
                          <a:spcPct val="0"/>
                        </a:spcAft>
                      </a:pPr>
                      <a:r>
                        <a:rPr lang="ru-RU" sz="1400" dirty="0">
                          <a:effectLst/>
                          <a:latin typeface="Times New Roman" pitchFamily="18" charset="0"/>
                          <a:cs typeface="Times New Roman" pitchFamily="18" charset="0"/>
                        </a:rPr>
                        <a:t>месяц</a:t>
                      </a:r>
                      <a:endParaRPr lang="ru-RU" sz="1400" dirty="0">
                        <a:effectLst/>
                        <a:latin typeface="Times New Roman" pitchFamily="18" charset="0"/>
                        <a:ea typeface="Calibri" panose="020F0502020204030204" pitchFamily="34" charset="0"/>
                        <a:cs typeface="Times New Roman" pitchFamily="18" charset="0"/>
                      </a:endParaRPr>
                    </a:p>
                  </a:txBody>
                  <a:tcPr marL="34706" marR="34706" marT="0" marB="0"/>
                </a:tc>
                <a:tc>
                  <a:txBody>
                    <a:bodyPr/>
                    <a:lstStyle/>
                    <a:p>
                      <a:pPr algn="ctr">
                        <a:lnSpc>
                          <a:spcPct val="115000"/>
                        </a:lnSpc>
                        <a:spcAft>
                          <a:spcPct val="0"/>
                        </a:spcAft>
                      </a:pPr>
                      <a:r>
                        <a:rPr lang="ru-RU" sz="1400">
                          <a:effectLst/>
                          <a:latin typeface="Times New Roman" pitchFamily="18" charset="0"/>
                          <a:cs typeface="Times New Roman" pitchFamily="18" charset="0"/>
                        </a:rPr>
                        <a:t>Название мероприятия</a:t>
                      </a:r>
                      <a:endParaRPr lang="ru-RU" sz="140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0"/>
                  </a:ext>
                </a:extLst>
              </a:tr>
              <a:tr h="914671">
                <a:tc>
                  <a:txBody>
                    <a:bodyPr/>
                    <a:lstStyle/>
                    <a:p>
                      <a:pPr algn="ctr">
                        <a:lnSpc>
                          <a:spcPct val="115000"/>
                        </a:lnSpc>
                        <a:spcAft>
                          <a:spcPct val="0"/>
                        </a:spcAft>
                      </a:pPr>
                      <a:r>
                        <a:rPr lang="ru-RU" sz="1200" dirty="0">
                          <a:effectLst/>
                          <a:latin typeface="Times New Roman" pitchFamily="18" charset="0"/>
                          <a:cs typeface="Times New Roman" pitchFamily="18" charset="0"/>
                        </a:rPr>
                        <a:t>Сентябрь</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r>
                        <a:rPr lang="ru-RU" sz="1200" b="1" kern="1200" dirty="0" smtClean="0">
                          <a:solidFill>
                            <a:schemeClr val="dk1"/>
                          </a:solidFill>
                          <a:latin typeface="Times New Roman" pitchFamily="18" charset="0"/>
                          <a:ea typeface="+mn-ea"/>
                          <a:cs typeface="Times New Roman" pitchFamily="18" charset="0"/>
                        </a:rPr>
                        <a:t>1</a:t>
                      </a:r>
                      <a:r>
                        <a:rPr lang="ru-RU" sz="1200" kern="1200" dirty="0" smtClean="0">
                          <a:solidFill>
                            <a:schemeClr val="dk1"/>
                          </a:solidFill>
                          <a:latin typeface="Times New Roman" pitchFamily="18" charset="0"/>
                          <a:ea typeface="+mn-ea"/>
                          <a:cs typeface="Times New Roman" pitchFamily="18" charset="0"/>
                        </a:rPr>
                        <a:t>. Составление социального паспорта </a:t>
                      </a:r>
                      <a:r>
                        <a:rPr lang="ru-RU" sz="1200" b="1" kern="1200" dirty="0" smtClean="0">
                          <a:solidFill>
                            <a:schemeClr val="dk1"/>
                          </a:solidFill>
                          <a:latin typeface="Times New Roman" pitchFamily="18" charset="0"/>
                          <a:ea typeface="+mn-ea"/>
                          <a:cs typeface="Times New Roman" pitchFamily="18" charset="0"/>
                        </a:rPr>
                        <a:t>2</a:t>
                      </a:r>
                      <a:r>
                        <a:rPr lang="ru-RU" sz="1200" kern="1200" dirty="0" smtClean="0">
                          <a:solidFill>
                            <a:schemeClr val="dk1"/>
                          </a:solidFill>
                          <a:latin typeface="Times New Roman" pitchFamily="18" charset="0"/>
                          <a:ea typeface="+mn-ea"/>
                          <a:cs typeface="Times New Roman" pitchFamily="18" charset="0"/>
                        </a:rPr>
                        <a:t>. Анкетирование родителей об удовлетворённость образовательной организацией МДОУ «Оршинский детский сад»</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3.</a:t>
                      </a:r>
                      <a:r>
                        <a:rPr lang="ru-RU" sz="1200" kern="1200" dirty="0" smtClean="0">
                          <a:solidFill>
                            <a:schemeClr val="dk1"/>
                          </a:solidFill>
                          <a:latin typeface="Times New Roman" pitchFamily="18" charset="0"/>
                          <a:ea typeface="+mn-ea"/>
                          <a:cs typeface="Times New Roman" pitchFamily="18" charset="0"/>
                        </a:rPr>
                        <a:t> Анкетирование родителей по соблюдению правил безопасности на дороге;</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4. Благотворительная акция: «По зову сердца» - сбор гуманитарного груза СВО;</a:t>
                      </a:r>
                      <a:r>
                        <a:rPr lang="ru-RU" sz="1200" kern="120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5</a:t>
                      </a:r>
                      <a:r>
                        <a:rPr lang="ru-RU" sz="1200" kern="1200" dirty="0" smtClean="0">
                          <a:solidFill>
                            <a:schemeClr val="dk1"/>
                          </a:solidFill>
                          <a:latin typeface="Times New Roman" pitchFamily="18" charset="0"/>
                          <a:ea typeface="+mn-ea"/>
                          <a:cs typeface="Times New Roman" pitchFamily="18" charset="0"/>
                        </a:rPr>
                        <a:t>. Конкурс - выставка: «Осенний букет в подарок педагогу» - из природных и подручных материалов;</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6.</a:t>
                      </a:r>
                      <a:r>
                        <a:rPr lang="ru-RU" sz="1200" kern="1200" dirty="0" smtClean="0">
                          <a:solidFill>
                            <a:schemeClr val="dk1"/>
                          </a:solidFill>
                          <a:latin typeface="Times New Roman" pitchFamily="18" charset="0"/>
                          <a:ea typeface="+mn-ea"/>
                          <a:cs typeface="Times New Roman" pitchFamily="18" charset="0"/>
                        </a:rPr>
                        <a:t> Консультации : Правила пожарной безопасности – 1-2 неделя: - «Выставка поделок по пожарной безопасности»; ПДД</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7</a:t>
                      </a:r>
                      <a:r>
                        <a:rPr lang="ru-RU" sz="1200" kern="1200" dirty="0" smtClean="0">
                          <a:solidFill>
                            <a:schemeClr val="dk1"/>
                          </a:solidFill>
                          <a:latin typeface="Times New Roman" pitchFamily="18" charset="0"/>
                          <a:ea typeface="+mn-ea"/>
                          <a:cs typeface="Times New Roman" pitchFamily="18" charset="0"/>
                        </a:rPr>
                        <a:t>. Приглашение родителей в участие в тематических утренниках, посвящённых осени;</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1"/>
                  </a:ext>
                </a:extLst>
              </a:tr>
              <a:tr h="731737">
                <a:tc>
                  <a:txBody>
                    <a:bodyPr/>
                    <a:lstStyle/>
                    <a:p>
                      <a:pPr algn="ctr">
                        <a:lnSpc>
                          <a:spcPct val="115000"/>
                        </a:lnSpc>
                        <a:spcAft>
                          <a:spcPct val="0"/>
                        </a:spcAft>
                      </a:pPr>
                      <a:r>
                        <a:rPr lang="ru-RU" sz="1200" dirty="0">
                          <a:effectLst/>
                          <a:latin typeface="Times New Roman" pitchFamily="18" charset="0"/>
                          <a:cs typeface="Times New Roman" pitchFamily="18" charset="0"/>
                        </a:rPr>
                        <a:t>Октябрь</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r>
                        <a:rPr lang="ru-RU" sz="1200" b="1" kern="1200" dirty="0" smtClean="0">
                          <a:solidFill>
                            <a:schemeClr val="dk1"/>
                          </a:solidFill>
                          <a:latin typeface="Times New Roman" pitchFamily="18" charset="0"/>
                          <a:ea typeface="+mn-ea"/>
                          <a:cs typeface="Times New Roman" pitchFamily="18" charset="0"/>
                        </a:rPr>
                        <a:t>1</a:t>
                      </a:r>
                      <a:r>
                        <a:rPr lang="ru-RU" sz="1200" kern="1200" dirty="0" smtClean="0">
                          <a:solidFill>
                            <a:schemeClr val="dk1"/>
                          </a:solidFill>
                          <a:latin typeface="Times New Roman" pitchFamily="18" charset="0"/>
                          <a:ea typeface="+mn-ea"/>
                          <a:cs typeface="Times New Roman" pitchFamily="18" charset="0"/>
                        </a:rPr>
                        <a:t>. Групповое родительское собрание;</a:t>
                      </a:r>
                      <a:r>
                        <a:rPr lang="ru-RU" sz="1200" b="1" kern="1200" dirty="0" smtClean="0">
                          <a:solidFill>
                            <a:schemeClr val="dk1"/>
                          </a:solidFill>
                          <a:latin typeface="Times New Roman" pitchFamily="18" charset="0"/>
                          <a:ea typeface="+mn-ea"/>
                          <a:cs typeface="Times New Roman" pitchFamily="18" charset="0"/>
                        </a:rPr>
                        <a:t>2</a:t>
                      </a:r>
                      <a:r>
                        <a:rPr lang="ru-RU" sz="1200" kern="120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Конкурс для всех участников образовательных отношений: «Народная кукла»;</a:t>
                      </a:r>
                      <a:r>
                        <a:rPr lang="ru-RU" sz="1200" b="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3. Анкетирование родителей:</a:t>
                      </a:r>
                      <a:r>
                        <a:rPr lang="ru-RU" sz="1200" kern="1200" dirty="0" smtClean="0">
                          <a:solidFill>
                            <a:schemeClr val="dk1"/>
                          </a:solidFill>
                          <a:latin typeface="Times New Roman" pitchFamily="18" charset="0"/>
                          <a:ea typeface="+mn-ea"/>
                          <a:cs typeface="Times New Roman" pitchFamily="18" charset="0"/>
                        </a:rPr>
                        <a:t> «Уголок конструирования дома» </a:t>
                      </a:r>
                      <a:r>
                        <a:rPr lang="ru-RU" sz="1200" b="1" kern="1200" dirty="0" smtClean="0">
                          <a:solidFill>
                            <a:schemeClr val="dk1"/>
                          </a:solidFill>
                          <a:latin typeface="Times New Roman" pitchFamily="18" charset="0"/>
                          <a:ea typeface="+mn-ea"/>
                          <a:cs typeface="Times New Roman" pitchFamily="18" charset="0"/>
                        </a:rPr>
                        <a:t>4</a:t>
                      </a:r>
                      <a:r>
                        <a:rPr lang="ru-RU" sz="1200" kern="120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Фото коллаж: «Чудо овощи» - 1 Неделя октября (сайт </a:t>
                      </a:r>
                      <a:r>
                        <a:rPr lang="en-US" sz="1200" b="1" kern="1200" dirty="0" smtClean="0">
                          <a:solidFill>
                            <a:schemeClr val="dk1"/>
                          </a:solidFill>
                          <a:latin typeface="Times New Roman" pitchFamily="18" charset="0"/>
                          <a:ea typeface="+mn-ea"/>
                          <a:cs typeface="Times New Roman" pitchFamily="18" charset="0"/>
                        </a:rPr>
                        <a:t>VK</a:t>
                      </a:r>
                      <a:r>
                        <a:rPr lang="ru-RU" sz="1200" b="1" kern="1200" dirty="0" smtClean="0">
                          <a:solidFill>
                            <a:schemeClr val="dk1"/>
                          </a:solidFill>
                          <a:latin typeface="Times New Roman" pitchFamily="18" charset="0"/>
                          <a:ea typeface="+mn-ea"/>
                          <a:cs typeface="Times New Roman" pitchFamily="18" charset="0"/>
                        </a:rPr>
                        <a:t>);</a:t>
                      </a:r>
                      <a:r>
                        <a:rPr lang="ru-RU" sz="1200" b="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5</a:t>
                      </a:r>
                      <a:r>
                        <a:rPr lang="ru-RU" sz="1200" kern="1200" dirty="0" smtClean="0">
                          <a:solidFill>
                            <a:schemeClr val="dk1"/>
                          </a:solidFill>
                          <a:latin typeface="Times New Roman" pitchFamily="18" charset="0"/>
                          <a:ea typeface="+mn-ea"/>
                          <a:cs typeface="Times New Roman" pitchFamily="18" charset="0"/>
                        </a:rPr>
                        <a:t>. Выставка детских работ: «Бабушка любимая»;</a:t>
                      </a:r>
                      <a:r>
                        <a:rPr lang="ru-RU" sz="1200" kern="1200" baseline="0" dirty="0" smtClean="0">
                          <a:solidFill>
                            <a:schemeClr val="dk1"/>
                          </a:solidFill>
                          <a:latin typeface="Times New Roman" pitchFamily="18" charset="0"/>
                          <a:ea typeface="+mn-ea"/>
                          <a:cs typeface="Times New Roman" pitchFamily="18" charset="0"/>
                        </a:rPr>
                        <a:t> </a:t>
                      </a:r>
                      <a:r>
                        <a:rPr lang="ru-RU" sz="1200" kern="1200" dirty="0" smtClean="0">
                          <a:solidFill>
                            <a:schemeClr val="dk1"/>
                          </a:solidFill>
                          <a:latin typeface="Times New Roman" pitchFamily="18" charset="0"/>
                          <a:ea typeface="+mn-ea"/>
                          <a:cs typeface="Times New Roman" pitchFamily="18" charset="0"/>
                        </a:rPr>
                        <a:t>6. «Тематическое мероприятие: «День пожилого человека» </a:t>
                      </a:r>
                      <a:r>
                        <a:rPr lang="ru-RU" sz="1200" b="1" kern="1200" dirty="0" smtClean="0">
                          <a:solidFill>
                            <a:schemeClr val="dk1"/>
                          </a:solidFill>
                          <a:latin typeface="Times New Roman" pitchFamily="18" charset="0"/>
                          <a:ea typeface="+mn-ea"/>
                          <a:cs typeface="Times New Roman" pitchFamily="18" charset="0"/>
                        </a:rPr>
                        <a:t>7. Акция: «Поможем животным приюта».</a:t>
                      </a:r>
                      <a:r>
                        <a:rPr lang="ru-RU" sz="1200" b="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8. </a:t>
                      </a:r>
                      <a:r>
                        <a:rPr lang="ru-RU" sz="1200" kern="1200" dirty="0" smtClean="0">
                          <a:solidFill>
                            <a:schemeClr val="dk1"/>
                          </a:solidFill>
                          <a:latin typeface="Times New Roman" pitchFamily="18" charset="0"/>
                          <a:ea typeface="+mn-ea"/>
                          <a:cs typeface="Times New Roman" pitchFamily="18" charset="0"/>
                        </a:rPr>
                        <a:t>Консультация «Роль сказок в развитии детей», «Сказки помогут справиться с детским непослушанием»</a:t>
                      </a:r>
                      <a:endParaRPr lang="ru-RU" sz="1200" dirty="0">
                        <a:effectLst/>
                        <a:latin typeface="Times New Roman" pitchFamily="18" charset="0"/>
                        <a:ea typeface="Times New Roman" panose="02020603050405020304" pitchFamily="18" charset="0"/>
                        <a:cs typeface="Times New Roman" pitchFamily="18" charset="0"/>
                      </a:endParaRPr>
                    </a:p>
                  </a:txBody>
                  <a:tcPr marL="34706" marR="34706" marT="0" marB="0"/>
                </a:tc>
                <a:extLst>
                  <a:ext uri="{0D108BD9-81ED-4DB2-BD59-A6C34878D82A}">
                    <a16:rowId xmlns:a16="http://schemas.microsoft.com/office/drawing/2014/main" xmlns="" val="10002"/>
                  </a:ext>
                </a:extLst>
              </a:tr>
              <a:tr h="731737">
                <a:tc>
                  <a:txBody>
                    <a:bodyPr/>
                    <a:lstStyle/>
                    <a:p>
                      <a:pPr algn="ctr">
                        <a:lnSpc>
                          <a:spcPct val="115000"/>
                        </a:lnSpc>
                        <a:spcAft>
                          <a:spcPct val="0"/>
                        </a:spcAft>
                      </a:pPr>
                      <a:r>
                        <a:rPr lang="ru-RU" sz="1200" dirty="0">
                          <a:effectLst/>
                          <a:latin typeface="Times New Roman" pitchFamily="18" charset="0"/>
                          <a:cs typeface="Times New Roman" pitchFamily="18" charset="0"/>
                        </a:rPr>
                        <a:t>Ноябрь</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r>
                        <a:rPr lang="ru-RU" sz="1200" b="1" kern="1200" dirty="0" smtClean="0">
                          <a:solidFill>
                            <a:schemeClr val="dk1"/>
                          </a:solidFill>
                          <a:latin typeface="Times New Roman" pitchFamily="18" charset="0"/>
                          <a:ea typeface="+mn-ea"/>
                          <a:cs typeface="Times New Roman" pitchFamily="18" charset="0"/>
                        </a:rPr>
                        <a:t>1. </a:t>
                      </a:r>
                      <a:r>
                        <a:rPr lang="ru-RU" sz="1200" kern="1200" dirty="0" smtClean="0">
                          <a:solidFill>
                            <a:schemeClr val="dk1"/>
                          </a:solidFill>
                          <a:latin typeface="Times New Roman" pitchFamily="18" charset="0"/>
                          <a:ea typeface="+mn-ea"/>
                          <a:cs typeface="Times New Roman" pitchFamily="18" charset="0"/>
                        </a:rPr>
                        <a:t>Консультация «Значение детского экспериментирования для развития ребёнка»</a:t>
                      </a:r>
                      <a:r>
                        <a:rPr lang="ru-RU" sz="1200" b="1" kern="1200" dirty="0" smtClean="0">
                          <a:solidFill>
                            <a:schemeClr val="dk1"/>
                          </a:solidFill>
                          <a:latin typeface="Times New Roman" pitchFamily="18" charset="0"/>
                          <a:ea typeface="+mn-ea"/>
                          <a:cs typeface="Times New Roman" pitchFamily="18" charset="0"/>
                        </a:rPr>
                        <a:t>2</a:t>
                      </a:r>
                      <a:r>
                        <a:rPr lang="ru-RU" sz="1200" kern="1200" dirty="0" smtClean="0">
                          <a:solidFill>
                            <a:schemeClr val="dk1"/>
                          </a:solidFill>
                          <a:latin typeface="Times New Roman" pitchFamily="18" charset="0"/>
                          <a:ea typeface="+mn-ea"/>
                          <a:cs typeface="Times New Roman" pitchFamily="18" charset="0"/>
                        </a:rPr>
                        <a:t>. «Тематические мероприятия, посвященные дню пожилого человека»</a:t>
                      </a:r>
                      <a:r>
                        <a:rPr lang="ru-RU" sz="1200" b="1" u="sng" kern="1200" dirty="0" smtClean="0">
                          <a:solidFill>
                            <a:schemeClr val="dk1"/>
                          </a:solidFill>
                          <a:latin typeface="Times New Roman" pitchFamily="18" charset="0"/>
                          <a:ea typeface="+mn-ea"/>
                          <a:cs typeface="Times New Roman" pitchFamily="18" charset="0"/>
                        </a:rPr>
                        <a:t> </a:t>
                      </a:r>
                      <a:r>
                        <a:rPr lang="ru-RU" sz="1200" b="0" u="none"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3. «</a:t>
                      </a:r>
                      <a:r>
                        <a:rPr lang="ru-RU" sz="1200" kern="1200" dirty="0" smtClean="0">
                          <a:solidFill>
                            <a:schemeClr val="dk1"/>
                          </a:solidFill>
                          <a:latin typeface="Times New Roman" pitchFamily="18" charset="0"/>
                          <a:ea typeface="+mn-ea"/>
                          <a:cs typeface="Times New Roman" pitchFamily="18" charset="0"/>
                        </a:rPr>
                        <a:t>Наше мине путешествие по малой Родине – достопримечательности нашего посёлка» - фото газета ;</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4. Акция: «Наш семейный досуг» – видео ролики.</a:t>
                      </a:r>
                      <a:r>
                        <a:rPr lang="ru-RU" sz="1200" b="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5. </a:t>
                      </a:r>
                      <a:r>
                        <a:rPr lang="ru-RU" sz="1200" kern="1200" dirty="0" smtClean="0">
                          <a:solidFill>
                            <a:schemeClr val="dk1"/>
                          </a:solidFill>
                          <a:latin typeface="Times New Roman" pitchFamily="18" charset="0"/>
                          <a:ea typeface="+mn-ea"/>
                          <a:cs typeface="Times New Roman" pitchFamily="18" charset="0"/>
                        </a:rPr>
                        <a:t>Памятка «Чего нельзя и что нужно делать для поддержания интереса детей к познавательному экспериментированию»</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6. </a:t>
                      </a:r>
                      <a:r>
                        <a:rPr lang="ru-RU" sz="1200" kern="1200" dirty="0" smtClean="0">
                          <a:solidFill>
                            <a:schemeClr val="dk1"/>
                          </a:solidFill>
                          <a:latin typeface="Times New Roman" pitchFamily="18" charset="0"/>
                          <a:ea typeface="+mn-ea"/>
                          <a:cs typeface="Times New Roman" pitchFamily="18" charset="0"/>
                        </a:rPr>
                        <a:t>Конкурс для родителей «Как подружить ребенка с книгой»</a:t>
                      </a:r>
                      <a:endParaRPr lang="ru-RU" sz="1200" b="0" i="0" u="none" strike="noStrike" baseline="0" dirty="0">
                        <a:solidFill>
                          <a:prstClr val="black"/>
                        </a:solidFill>
                        <a:latin typeface="Times New Roman" pitchFamily="18" charset="0"/>
                        <a:cs typeface="Times New Roman" pitchFamily="18" charset="0"/>
                      </a:endParaRPr>
                    </a:p>
                  </a:txBody>
                  <a:tcPr marL="34706" marR="34706" marT="0" marB="0"/>
                </a:tc>
                <a:extLst>
                  <a:ext uri="{0D108BD9-81ED-4DB2-BD59-A6C34878D82A}">
                    <a16:rowId xmlns:a16="http://schemas.microsoft.com/office/drawing/2014/main" xmlns="" val="10003"/>
                  </a:ext>
                </a:extLst>
              </a:tr>
              <a:tr h="548802">
                <a:tc>
                  <a:txBody>
                    <a:bodyPr/>
                    <a:lstStyle/>
                    <a:p>
                      <a:pPr algn="ctr">
                        <a:lnSpc>
                          <a:spcPct val="115000"/>
                        </a:lnSpc>
                        <a:spcAft>
                          <a:spcPct val="0"/>
                        </a:spcAft>
                      </a:pPr>
                      <a:r>
                        <a:rPr lang="ru-RU" sz="1200" dirty="0">
                          <a:effectLst/>
                          <a:latin typeface="Times New Roman" pitchFamily="18" charset="0"/>
                          <a:cs typeface="Times New Roman" pitchFamily="18" charset="0"/>
                        </a:rPr>
                        <a:t>Декабрь</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r>
                        <a:rPr lang="ru-RU" sz="1200" b="1" kern="1200" dirty="0" smtClean="0">
                          <a:solidFill>
                            <a:schemeClr val="dk1"/>
                          </a:solidFill>
                          <a:latin typeface="Times New Roman" pitchFamily="18" charset="0"/>
                          <a:ea typeface="+mn-ea"/>
                          <a:cs typeface="Times New Roman" pitchFamily="18" charset="0"/>
                        </a:rPr>
                        <a:t>1. Конкурс: «Новогодняя игрушка своими руками» ;</a:t>
                      </a:r>
                      <a:r>
                        <a:rPr lang="ru-RU" sz="1200" b="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2</a:t>
                      </a:r>
                      <a:r>
                        <a:rPr lang="ru-RU" sz="1200" kern="1200" dirty="0" smtClean="0">
                          <a:solidFill>
                            <a:schemeClr val="dk1"/>
                          </a:solidFill>
                          <a:latin typeface="Times New Roman" pitchFamily="18" charset="0"/>
                          <a:ea typeface="+mn-ea"/>
                          <a:cs typeface="Times New Roman" pitchFamily="18" charset="0"/>
                        </a:rPr>
                        <a:t>. Помощь в организации и проведении утренников;</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3</a:t>
                      </a:r>
                      <a:r>
                        <a:rPr lang="ru-RU" sz="1200" kern="1200" dirty="0" smtClean="0">
                          <a:solidFill>
                            <a:schemeClr val="dk1"/>
                          </a:solidFill>
                          <a:latin typeface="Times New Roman" pitchFamily="18" charset="0"/>
                          <a:ea typeface="+mn-ea"/>
                          <a:cs typeface="Times New Roman" pitchFamily="18" charset="0"/>
                        </a:rPr>
                        <a:t>. Участие родителей в сооружении построек из снега на групповом участке;</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4</a:t>
                      </a:r>
                      <a:r>
                        <a:rPr lang="ru-RU" sz="1200" kern="1200" dirty="0" smtClean="0">
                          <a:solidFill>
                            <a:schemeClr val="dk1"/>
                          </a:solidFill>
                          <a:latin typeface="Times New Roman" pitchFamily="18" charset="0"/>
                          <a:ea typeface="+mn-ea"/>
                          <a:cs typeface="Times New Roman" pitchFamily="18" charset="0"/>
                        </a:rPr>
                        <a:t>. Консультации информация ПДД – осторожно скользкая дорога;</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5</a:t>
                      </a:r>
                      <a:r>
                        <a:rPr lang="ru-RU" sz="1200" kern="1200" dirty="0" smtClean="0">
                          <a:solidFill>
                            <a:schemeClr val="dk1"/>
                          </a:solidFill>
                          <a:latin typeface="Times New Roman" pitchFamily="18" charset="0"/>
                          <a:ea typeface="+mn-ea"/>
                          <a:cs typeface="Times New Roman" pitchFamily="18" charset="0"/>
                        </a:rPr>
                        <a:t>. Анкетирование родителей будущих первоклассников: «Готовы ли вы отдать своего ребенка в школу?»</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6</a:t>
                      </a:r>
                      <a:r>
                        <a:rPr lang="ru-RU" sz="1200" kern="1200" dirty="0" smtClean="0">
                          <a:solidFill>
                            <a:schemeClr val="dk1"/>
                          </a:solidFill>
                          <a:latin typeface="Times New Roman" pitchFamily="18" charset="0"/>
                          <a:ea typeface="+mn-ea"/>
                          <a:cs typeface="Times New Roman" pitchFamily="18" charset="0"/>
                        </a:rPr>
                        <a:t>. Групповое родительское собрание.</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7</a:t>
                      </a:r>
                      <a:r>
                        <a:rPr lang="ru-RU" sz="1200" kern="1200" dirty="0" smtClean="0">
                          <a:solidFill>
                            <a:schemeClr val="dk1"/>
                          </a:solidFill>
                          <a:latin typeface="Times New Roman" pitchFamily="18" charset="0"/>
                          <a:ea typeface="+mn-ea"/>
                          <a:cs typeface="Times New Roman" pitchFamily="18" charset="0"/>
                        </a:rPr>
                        <a:t>. Выставка поделок по Пожарной безопасности </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4"/>
                  </a:ext>
                </a:extLst>
              </a:tr>
              <a:tr h="365868">
                <a:tc>
                  <a:txBody>
                    <a:bodyPr/>
                    <a:lstStyle/>
                    <a:p>
                      <a:pPr algn="ctr">
                        <a:lnSpc>
                          <a:spcPct val="115000"/>
                        </a:lnSpc>
                        <a:spcAft>
                          <a:spcPct val="0"/>
                        </a:spcAft>
                      </a:pPr>
                      <a:r>
                        <a:rPr lang="ru-RU" sz="1200" dirty="0">
                          <a:effectLst/>
                          <a:latin typeface="Times New Roman" pitchFamily="18" charset="0"/>
                          <a:cs typeface="Times New Roman" pitchFamily="18" charset="0"/>
                        </a:rPr>
                        <a:t>Январь</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r>
                        <a:rPr lang="ru-RU" sz="1200" b="1" kern="1200" dirty="0" smtClean="0">
                          <a:solidFill>
                            <a:schemeClr val="dk1"/>
                          </a:solidFill>
                          <a:latin typeface="Times New Roman" pitchFamily="18" charset="0"/>
                          <a:ea typeface="+mn-ea"/>
                          <a:cs typeface="Times New Roman" pitchFamily="18" charset="0"/>
                        </a:rPr>
                        <a:t>1.</a:t>
                      </a:r>
                      <a:r>
                        <a:rPr lang="ru-RU" sz="1200" kern="1200" dirty="0" smtClean="0">
                          <a:solidFill>
                            <a:schemeClr val="dk1"/>
                          </a:solidFill>
                          <a:latin typeface="Times New Roman" pitchFamily="18" charset="0"/>
                          <a:ea typeface="+mn-ea"/>
                          <a:cs typeface="Times New Roman" pitchFamily="18" charset="0"/>
                        </a:rPr>
                        <a:t> Консультации: «Трудности обучения»</a:t>
                      </a:r>
                      <a:r>
                        <a:rPr lang="ru-RU" sz="1200" kern="1200" baseline="0" dirty="0" smtClean="0">
                          <a:solidFill>
                            <a:schemeClr val="dk1"/>
                          </a:solidFill>
                          <a:latin typeface="Times New Roman" pitchFamily="18" charset="0"/>
                          <a:ea typeface="+mn-ea"/>
                          <a:cs typeface="Times New Roman" pitchFamily="18" charset="0"/>
                        </a:rPr>
                        <a:t> </a:t>
                      </a:r>
                      <a:r>
                        <a:rPr lang="ru-RU" sz="1200" kern="1200" dirty="0" smtClean="0">
                          <a:solidFill>
                            <a:schemeClr val="dk1"/>
                          </a:solidFill>
                          <a:latin typeface="Times New Roman" pitchFamily="18" charset="0"/>
                          <a:ea typeface="+mn-ea"/>
                          <a:cs typeface="Times New Roman" pitchFamily="18" charset="0"/>
                        </a:rPr>
                        <a:t>Памятки: «Речь ребёнка» «Значение воспитания дошкольников в семье основам безопасности</a:t>
                      </a:r>
                      <a:r>
                        <a:rPr lang="ru-RU" sz="1200" kern="1200" baseline="0" dirty="0" smtClean="0">
                          <a:solidFill>
                            <a:schemeClr val="dk1"/>
                          </a:solidFill>
                          <a:latin typeface="Times New Roman" pitchFamily="18" charset="0"/>
                          <a:ea typeface="+mn-ea"/>
                          <a:cs typeface="Times New Roman" pitchFamily="18" charset="0"/>
                        </a:rPr>
                        <a:t> </a:t>
                      </a:r>
                      <a:r>
                        <a:rPr lang="ru-RU" sz="1200" kern="1200" dirty="0" smtClean="0">
                          <a:solidFill>
                            <a:schemeClr val="dk1"/>
                          </a:solidFill>
                          <a:latin typeface="Times New Roman" pitchFamily="18" charset="0"/>
                          <a:ea typeface="+mn-ea"/>
                          <a:cs typeface="Times New Roman" pitchFamily="18" charset="0"/>
                        </a:rPr>
                        <a:t>жизнедеятельности» </a:t>
                      </a:r>
                      <a:r>
                        <a:rPr lang="ru-RU" sz="1200" b="1" kern="1200" dirty="0" smtClean="0">
                          <a:solidFill>
                            <a:schemeClr val="dk1"/>
                          </a:solidFill>
                          <a:latin typeface="Times New Roman" pitchFamily="18" charset="0"/>
                          <a:ea typeface="+mn-ea"/>
                          <a:cs typeface="Times New Roman" pitchFamily="18" charset="0"/>
                        </a:rPr>
                        <a:t>2. Оказание помощи педагогам: «Оформление выставки: «</a:t>
                      </a:r>
                      <a:r>
                        <a:rPr lang="en-US" sz="1200" b="1" kern="1200" dirty="0" smtClean="0">
                          <a:solidFill>
                            <a:schemeClr val="dk1"/>
                          </a:solidFill>
                          <a:latin typeface="Times New Roman" pitchFamily="18" charset="0"/>
                          <a:ea typeface="+mn-ea"/>
                          <a:cs typeface="Times New Roman" pitchFamily="18" charset="0"/>
                        </a:rPr>
                        <a:t>LEGO</a:t>
                      </a:r>
                      <a:r>
                        <a:rPr lang="ru-RU" sz="1200" b="1" kern="1200" dirty="0" smtClean="0">
                          <a:solidFill>
                            <a:schemeClr val="dk1"/>
                          </a:solidFill>
                          <a:latin typeface="Times New Roman" pitchFamily="18" charset="0"/>
                          <a:ea typeface="+mn-ea"/>
                          <a:cs typeface="Times New Roman" pitchFamily="18" charset="0"/>
                        </a:rPr>
                        <a:t> - МАСТЕР»; 3. Конкурс: «Рождественский сувенир» ;</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5"/>
                  </a:ext>
                </a:extLst>
              </a:tr>
              <a:tr h="548802">
                <a:tc>
                  <a:txBody>
                    <a:bodyPr/>
                    <a:lstStyle/>
                    <a:p>
                      <a:pPr algn="ctr">
                        <a:lnSpc>
                          <a:spcPct val="115000"/>
                        </a:lnSpc>
                        <a:spcAft>
                          <a:spcPct val="0"/>
                        </a:spcAft>
                      </a:pPr>
                      <a:r>
                        <a:rPr lang="ru-RU" sz="1200" dirty="0">
                          <a:effectLst/>
                          <a:latin typeface="Times New Roman" pitchFamily="18" charset="0"/>
                          <a:cs typeface="Times New Roman" pitchFamily="18" charset="0"/>
                        </a:rPr>
                        <a:t>Февраль</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r>
                        <a:rPr lang="ru-RU" sz="1200" b="1" kern="1200" dirty="0" smtClean="0">
                          <a:solidFill>
                            <a:schemeClr val="dk1"/>
                          </a:solidFill>
                          <a:latin typeface="Times New Roman" pitchFamily="18" charset="0"/>
                          <a:ea typeface="+mn-ea"/>
                          <a:cs typeface="Times New Roman" pitchFamily="18" charset="0"/>
                        </a:rPr>
                        <a:t>1.</a:t>
                      </a:r>
                      <a:r>
                        <a:rPr lang="ru-RU" sz="1200" kern="1200" dirty="0" smtClean="0">
                          <a:solidFill>
                            <a:schemeClr val="dk1"/>
                          </a:solidFill>
                          <a:latin typeface="Times New Roman" pitchFamily="18" charset="0"/>
                          <a:ea typeface="+mn-ea"/>
                          <a:cs typeface="Times New Roman" pitchFamily="18" charset="0"/>
                        </a:rPr>
                        <a:t> Утренник, посвященный «23 февраля» для пап.</a:t>
                      </a:r>
                      <a:r>
                        <a:rPr lang="ru-RU" sz="1200" b="1" kern="1200" dirty="0" smtClean="0">
                          <a:solidFill>
                            <a:schemeClr val="dk1"/>
                          </a:solidFill>
                          <a:latin typeface="Times New Roman" pitchFamily="18" charset="0"/>
                          <a:ea typeface="+mn-ea"/>
                          <a:cs typeface="Times New Roman" pitchFamily="18" charset="0"/>
                        </a:rPr>
                        <a:t>2</a:t>
                      </a:r>
                      <a:r>
                        <a:rPr lang="ru-RU" sz="1200" kern="1200" dirty="0" smtClean="0">
                          <a:solidFill>
                            <a:schemeClr val="dk1"/>
                          </a:solidFill>
                          <a:latin typeface="Times New Roman" pitchFamily="18" charset="0"/>
                          <a:ea typeface="+mn-ea"/>
                          <a:cs typeface="Times New Roman" pitchFamily="18" charset="0"/>
                        </a:rPr>
                        <a:t>. Информация: «Весенний ледоход»</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3</a:t>
                      </a:r>
                      <a:r>
                        <a:rPr lang="ru-RU" sz="1200" kern="1200" dirty="0" smtClean="0">
                          <a:solidFill>
                            <a:schemeClr val="dk1"/>
                          </a:solidFill>
                          <a:latin typeface="Times New Roman" pitchFamily="18" charset="0"/>
                          <a:ea typeface="+mn-ea"/>
                          <a:cs typeface="Times New Roman" pitchFamily="18" charset="0"/>
                        </a:rPr>
                        <a:t>. Видео поздравление участникам СВО;</a:t>
                      </a:r>
                      <a:endParaRPr lang="ru-RU" sz="1200" dirty="0" smtClean="0">
                        <a:latin typeface="Times New Roman" pitchFamily="18" charset="0"/>
                        <a:cs typeface="Times New Roman" pitchFamily="18" charset="0"/>
                      </a:endParaRPr>
                    </a:p>
                    <a:p>
                      <a:r>
                        <a:rPr lang="ru-RU" sz="1200" b="1" kern="1200" dirty="0" smtClean="0">
                          <a:solidFill>
                            <a:schemeClr val="dk1"/>
                          </a:solidFill>
                          <a:latin typeface="Times New Roman" pitchFamily="18" charset="0"/>
                          <a:ea typeface="+mn-ea"/>
                          <a:cs typeface="Times New Roman" pitchFamily="18" charset="0"/>
                        </a:rPr>
                        <a:t>4. Акция: Поздравительные открытки своими руками участникам СВО.</a:t>
                      </a:r>
                      <a:r>
                        <a:rPr lang="ru-RU" sz="1200" b="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5. </a:t>
                      </a:r>
                      <a:r>
                        <a:rPr lang="ru-RU" sz="1200" kern="1200" dirty="0" smtClean="0">
                          <a:solidFill>
                            <a:schemeClr val="dk1"/>
                          </a:solidFill>
                          <a:latin typeface="Times New Roman" pitchFamily="18" charset="0"/>
                          <a:ea typeface="+mn-ea"/>
                          <a:cs typeface="Times New Roman" pitchFamily="18" charset="0"/>
                        </a:rPr>
                        <a:t>Консультация для родителей</a:t>
                      </a:r>
                      <a:r>
                        <a:rPr lang="ru-RU" sz="1200" b="1" kern="1200" dirty="0" smtClean="0">
                          <a:solidFill>
                            <a:schemeClr val="dk1"/>
                          </a:solidFill>
                          <a:latin typeface="Times New Roman" pitchFamily="18" charset="0"/>
                          <a:ea typeface="+mn-ea"/>
                          <a:cs typeface="Times New Roman" pitchFamily="18" charset="0"/>
                        </a:rPr>
                        <a:t> «</a:t>
                      </a:r>
                      <a:r>
                        <a:rPr lang="ru-RU" sz="1200" kern="1200" dirty="0" smtClean="0">
                          <a:solidFill>
                            <a:schemeClr val="dk1"/>
                          </a:solidFill>
                          <a:latin typeface="Times New Roman" pitchFamily="18" charset="0"/>
                          <a:ea typeface="+mn-ea"/>
                          <a:cs typeface="Times New Roman" pitchFamily="18" charset="0"/>
                        </a:rPr>
                        <a:t>Развитие познавательных процессов дошкольников посредством экспериментирования»</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6"/>
                  </a:ext>
                </a:extLst>
              </a:tr>
              <a:tr h="365868">
                <a:tc>
                  <a:txBody>
                    <a:bodyPr/>
                    <a:lstStyle/>
                    <a:p>
                      <a:pPr algn="ctr">
                        <a:lnSpc>
                          <a:spcPct val="115000"/>
                        </a:lnSpc>
                        <a:spcAft>
                          <a:spcPct val="0"/>
                        </a:spcAft>
                      </a:pPr>
                      <a:r>
                        <a:rPr lang="ru-RU" sz="1200" dirty="0">
                          <a:effectLst/>
                          <a:latin typeface="Times New Roman" pitchFamily="18" charset="0"/>
                          <a:cs typeface="Times New Roman" pitchFamily="18" charset="0"/>
                        </a:rPr>
                        <a:t>Март</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r>
                        <a:rPr lang="ru-RU" sz="1200" b="1" kern="1200" dirty="0" smtClean="0">
                          <a:solidFill>
                            <a:schemeClr val="dk1"/>
                          </a:solidFill>
                          <a:latin typeface="Times New Roman" pitchFamily="18" charset="0"/>
                          <a:ea typeface="+mn-ea"/>
                          <a:cs typeface="Times New Roman" pitchFamily="18" charset="0"/>
                        </a:rPr>
                        <a:t>1</a:t>
                      </a:r>
                      <a:r>
                        <a:rPr lang="ru-RU" sz="1200" kern="1200" dirty="0" smtClean="0">
                          <a:solidFill>
                            <a:schemeClr val="dk1"/>
                          </a:solidFill>
                          <a:latin typeface="Times New Roman" pitchFamily="18" charset="0"/>
                          <a:ea typeface="+mn-ea"/>
                          <a:cs typeface="Times New Roman" pitchFamily="18" charset="0"/>
                        </a:rPr>
                        <a:t>.Участие родителей в утреннике, посвященных  «8 марта»;</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2</a:t>
                      </a:r>
                      <a:r>
                        <a:rPr lang="ru-RU" sz="1200" kern="1200" dirty="0" smtClean="0">
                          <a:solidFill>
                            <a:schemeClr val="dk1"/>
                          </a:solidFill>
                          <a:latin typeface="Times New Roman" pitchFamily="18" charset="0"/>
                          <a:ea typeface="+mn-ea"/>
                          <a:cs typeface="Times New Roman" pitchFamily="18" charset="0"/>
                        </a:rPr>
                        <a:t>. Анкета для родителей, посвященная здоровому образу жизни;</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3</a:t>
                      </a:r>
                      <a:r>
                        <a:rPr lang="ru-RU" sz="1200" kern="120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Конкурс родительская мастерская «Матрёшка из подручных материалов» ;</a:t>
                      </a:r>
                      <a:r>
                        <a:rPr lang="ru-RU" sz="1200" b="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4. </a:t>
                      </a:r>
                      <a:r>
                        <a:rPr lang="ru-RU" sz="1200" kern="1200" dirty="0" smtClean="0">
                          <a:solidFill>
                            <a:schemeClr val="dk1"/>
                          </a:solidFill>
                          <a:latin typeface="Times New Roman" pitchFamily="18" charset="0"/>
                          <a:ea typeface="+mn-ea"/>
                          <a:cs typeface="Times New Roman" pitchFamily="18" charset="0"/>
                        </a:rPr>
                        <a:t>Консультация «Воспитание трудолюбия, послушания и ответственности через сказку»</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7"/>
                  </a:ext>
                </a:extLst>
              </a:tr>
              <a:tr h="548802">
                <a:tc>
                  <a:txBody>
                    <a:bodyPr/>
                    <a:lstStyle/>
                    <a:p>
                      <a:pPr algn="ctr">
                        <a:lnSpc>
                          <a:spcPct val="115000"/>
                        </a:lnSpc>
                        <a:spcAft>
                          <a:spcPct val="0"/>
                        </a:spcAft>
                      </a:pPr>
                      <a:r>
                        <a:rPr lang="ru-RU" sz="1200" dirty="0">
                          <a:effectLst/>
                          <a:latin typeface="Times New Roman" pitchFamily="18" charset="0"/>
                          <a:cs typeface="Times New Roman" pitchFamily="18" charset="0"/>
                        </a:rPr>
                        <a:t>Апрель</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r>
                        <a:rPr lang="ru-RU" sz="1200" b="1" kern="1200" dirty="0" smtClean="0">
                          <a:solidFill>
                            <a:schemeClr val="dk1"/>
                          </a:solidFill>
                          <a:latin typeface="Times New Roman" pitchFamily="18" charset="0"/>
                          <a:ea typeface="+mn-ea"/>
                          <a:cs typeface="Times New Roman" pitchFamily="18" charset="0"/>
                        </a:rPr>
                        <a:t>1</a:t>
                      </a:r>
                      <a:r>
                        <a:rPr lang="ru-RU" sz="1200" kern="1200" dirty="0" smtClean="0">
                          <a:solidFill>
                            <a:schemeClr val="dk1"/>
                          </a:solidFill>
                          <a:latin typeface="Times New Roman" pitchFamily="18" charset="0"/>
                          <a:ea typeface="+mn-ea"/>
                          <a:cs typeface="Times New Roman" pitchFamily="18" charset="0"/>
                        </a:rPr>
                        <a:t>. Тематическая выставка: «Загадки космоса», посвященная Дню космонавтики;</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2. «Конкурс поделок «Пасхальные чудеса» </a:t>
                      </a:r>
                      <a:r>
                        <a:rPr lang="ru-RU" sz="1200" b="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3</a:t>
                      </a:r>
                      <a:r>
                        <a:rPr lang="ru-RU" sz="1200" kern="1200" dirty="0" smtClean="0">
                          <a:solidFill>
                            <a:schemeClr val="dk1"/>
                          </a:solidFill>
                          <a:latin typeface="Times New Roman" pitchFamily="18" charset="0"/>
                          <a:ea typeface="+mn-ea"/>
                          <a:cs typeface="Times New Roman" pitchFamily="18" charset="0"/>
                        </a:rPr>
                        <a:t>. Консультация:</a:t>
                      </a:r>
                      <a:r>
                        <a:rPr lang="ru-RU" sz="1200" kern="1200" baseline="0" dirty="0" smtClean="0">
                          <a:solidFill>
                            <a:schemeClr val="dk1"/>
                          </a:solidFill>
                          <a:latin typeface="Times New Roman" pitchFamily="18" charset="0"/>
                          <a:ea typeface="+mn-ea"/>
                          <a:cs typeface="Times New Roman" pitchFamily="18" charset="0"/>
                        </a:rPr>
                        <a:t> </a:t>
                      </a:r>
                      <a:r>
                        <a:rPr lang="ru-RU" sz="1200" kern="1200" dirty="0" smtClean="0">
                          <a:solidFill>
                            <a:schemeClr val="dk1"/>
                          </a:solidFill>
                          <a:latin typeface="Times New Roman" pitchFamily="18" charset="0"/>
                          <a:ea typeface="+mn-ea"/>
                          <a:cs typeface="Times New Roman" pitchFamily="18" charset="0"/>
                        </a:rPr>
                        <a:t>«Советы родителям будущих первоклассников»</a:t>
                      </a:r>
                      <a:r>
                        <a:rPr lang="ru-RU" sz="1200" kern="1200" baseline="0" dirty="0" smtClean="0">
                          <a:solidFill>
                            <a:schemeClr val="dk1"/>
                          </a:solidFill>
                          <a:latin typeface="Times New Roman" pitchFamily="18" charset="0"/>
                          <a:ea typeface="+mn-ea"/>
                          <a:cs typeface="Times New Roman" pitchFamily="18" charset="0"/>
                        </a:rPr>
                        <a:t> </a:t>
                      </a:r>
                      <a:r>
                        <a:rPr lang="ru-RU" sz="1200" kern="1200" dirty="0" smtClean="0">
                          <a:solidFill>
                            <a:schemeClr val="dk1"/>
                          </a:solidFill>
                          <a:latin typeface="Times New Roman" pitchFamily="18" charset="0"/>
                          <a:ea typeface="+mn-ea"/>
                          <a:cs typeface="Times New Roman" pitchFamily="18" charset="0"/>
                        </a:rPr>
                        <a:t>Памятки для родителей будущих первоклассников</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4</a:t>
                      </a:r>
                      <a:r>
                        <a:rPr lang="ru-RU" sz="1200" kern="1200" dirty="0" smtClean="0">
                          <a:solidFill>
                            <a:schemeClr val="dk1"/>
                          </a:solidFill>
                          <a:latin typeface="Times New Roman" pitchFamily="18" charset="0"/>
                          <a:ea typeface="+mn-ea"/>
                          <a:cs typeface="Times New Roman" pitchFamily="18" charset="0"/>
                        </a:rPr>
                        <a:t>. Итоговое родительское собрание.</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5</a:t>
                      </a:r>
                      <a:r>
                        <a:rPr lang="ru-RU" sz="1200" kern="120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Конкурс чтецов: «Горжусь защитниками Отечества»</a:t>
                      </a:r>
                      <a:endParaRPr lang="ru-RU" sz="1200" dirty="0">
                        <a:effectLst/>
                        <a:latin typeface="Times New Roman" pitchFamily="18" charset="0"/>
                        <a:cs typeface="Times New Roman" pitchFamily="18" charset="0"/>
                      </a:endParaRPr>
                    </a:p>
                  </a:txBody>
                  <a:tcPr marL="34706" marR="34706" marT="0" marB="0"/>
                </a:tc>
                <a:extLst>
                  <a:ext uri="{0D108BD9-81ED-4DB2-BD59-A6C34878D82A}">
                    <a16:rowId xmlns:a16="http://schemas.microsoft.com/office/drawing/2014/main" xmlns="" val="10008"/>
                  </a:ext>
                </a:extLst>
              </a:tr>
              <a:tr h="607496">
                <a:tc>
                  <a:txBody>
                    <a:bodyPr/>
                    <a:lstStyle/>
                    <a:p>
                      <a:pPr algn="ctr">
                        <a:lnSpc>
                          <a:spcPct val="115000"/>
                        </a:lnSpc>
                        <a:spcAft>
                          <a:spcPct val="0"/>
                        </a:spcAft>
                      </a:pPr>
                      <a:r>
                        <a:rPr lang="ru-RU" sz="1200" dirty="0">
                          <a:effectLst/>
                          <a:latin typeface="Times New Roman" pitchFamily="18" charset="0"/>
                          <a:cs typeface="Times New Roman" pitchFamily="18" charset="0"/>
                        </a:rPr>
                        <a:t>Май</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r>
                        <a:rPr lang="ru-RU" sz="1200" b="1" kern="1200" dirty="0" smtClean="0">
                          <a:solidFill>
                            <a:schemeClr val="dk1"/>
                          </a:solidFill>
                          <a:latin typeface="Times New Roman" pitchFamily="18" charset="0"/>
                          <a:ea typeface="+mn-ea"/>
                          <a:cs typeface="Times New Roman" pitchFamily="18" charset="0"/>
                        </a:rPr>
                        <a:t>1</a:t>
                      </a:r>
                      <a:r>
                        <a:rPr lang="ru-RU" sz="1200" kern="1200" dirty="0" smtClean="0">
                          <a:solidFill>
                            <a:schemeClr val="dk1"/>
                          </a:solidFill>
                          <a:latin typeface="Times New Roman" pitchFamily="18" charset="0"/>
                          <a:ea typeface="+mn-ea"/>
                          <a:cs typeface="Times New Roman" pitchFamily="18" charset="0"/>
                        </a:rPr>
                        <a:t>. Анкетирование родителей об удовлетворенности работы ДОУ.</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2</a:t>
                      </a:r>
                      <a:r>
                        <a:rPr lang="ru-RU" sz="1200" kern="1200" dirty="0" smtClean="0">
                          <a:solidFill>
                            <a:schemeClr val="dk1"/>
                          </a:solidFill>
                          <a:latin typeface="Times New Roman" pitchFamily="18" charset="0"/>
                          <a:ea typeface="+mn-ea"/>
                          <a:cs typeface="Times New Roman" pitchFamily="18" charset="0"/>
                        </a:rPr>
                        <a:t>. Оказание помощи в организации проведении выпускного балла.</a:t>
                      </a:r>
                      <a:endParaRPr lang="ru-RU" sz="1200" dirty="0" smtClean="0">
                        <a:latin typeface="Times New Roman" pitchFamily="18" charset="0"/>
                        <a:cs typeface="Times New Roman" pitchFamily="18" charset="0"/>
                      </a:endParaRPr>
                    </a:p>
                    <a:p>
                      <a:r>
                        <a:rPr lang="ru-RU" sz="1200" b="1" kern="1200" dirty="0" smtClean="0">
                          <a:solidFill>
                            <a:schemeClr val="dk1"/>
                          </a:solidFill>
                          <a:latin typeface="Times New Roman" pitchFamily="18" charset="0"/>
                          <a:ea typeface="+mn-ea"/>
                          <a:cs typeface="Times New Roman" pitchFamily="18" charset="0"/>
                        </a:rPr>
                        <a:t>3</a:t>
                      </a:r>
                      <a:r>
                        <a:rPr lang="ru-RU" sz="1200" kern="1200" dirty="0" smtClean="0">
                          <a:solidFill>
                            <a:schemeClr val="dk1"/>
                          </a:solidFill>
                          <a:latin typeface="Times New Roman" pitchFamily="18" charset="0"/>
                          <a:ea typeface="+mn-ea"/>
                          <a:cs typeface="Times New Roman" pitchFamily="18" charset="0"/>
                        </a:rPr>
                        <a:t>. Митинг «Этих дней не смолкает Слава!»</a:t>
                      </a:r>
                      <a:r>
                        <a:rPr lang="ru-RU" sz="1200" kern="1200" baseline="0" dirty="0" smtClean="0">
                          <a:solidFill>
                            <a:schemeClr val="dk1"/>
                          </a:solidFill>
                          <a:latin typeface="Times New Roman" pitchFamily="18" charset="0"/>
                          <a:ea typeface="+mn-ea"/>
                          <a:cs typeface="Times New Roman" pitchFamily="18" charset="0"/>
                        </a:rPr>
                        <a:t> </a:t>
                      </a:r>
                      <a:r>
                        <a:rPr lang="ru-RU" sz="1200" b="1" kern="1200" dirty="0" smtClean="0">
                          <a:solidFill>
                            <a:schemeClr val="dk1"/>
                          </a:solidFill>
                          <a:latin typeface="Times New Roman" pitchFamily="18" charset="0"/>
                          <a:ea typeface="+mn-ea"/>
                          <a:cs typeface="Times New Roman" pitchFamily="18" charset="0"/>
                        </a:rPr>
                        <a:t>4</a:t>
                      </a:r>
                      <a:r>
                        <a:rPr lang="ru-RU" sz="1200" kern="1200" dirty="0" smtClean="0">
                          <a:solidFill>
                            <a:schemeClr val="dk1"/>
                          </a:solidFill>
                          <a:latin typeface="Times New Roman" pitchFamily="18" charset="0"/>
                          <a:ea typeface="+mn-ea"/>
                          <a:cs typeface="Times New Roman" pitchFamily="18" charset="0"/>
                        </a:rPr>
                        <a:t>. Помощь в подготовке и проведении выпускного бала.</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a16="http://schemas.microsoft.com/office/drawing/2014/main" xmlns="" val="10009"/>
                  </a:ext>
                </a:extLst>
              </a:tr>
            </a:tbl>
          </a:graphicData>
        </a:graphic>
      </p:graphicFrame>
      <p:sp>
        <p:nvSpPr>
          <p:cNvPr id="5" name="Прямоугольник 4"/>
          <p:cNvSpPr/>
          <p:nvPr/>
        </p:nvSpPr>
        <p:spPr>
          <a:xfrm>
            <a:off x="1016000" y="0"/>
            <a:ext cx="10172700" cy="742254"/>
          </a:xfrm>
          <a:prstGeom prst="rect">
            <a:avLst/>
          </a:prstGeom>
        </p:spPr>
        <p:txBody>
          <a:bodyPr wrap="square">
            <a:spAutoFit/>
          </a:bodyPr>
          <a:lstStyle/>
          <a:p>
            <a:pPr marR="90170" indent="449580" algn="ctr">
              <a:lnSpc>
                <a:spcPct val="115000"/>
              </a:lnSpc>
              <a:spcBef>
                <a:spcPts val="50"/>
              </a:spcBef>
              <a:spcAft>
                <a:spcPct val="0"/>
              </a:spcAft>
            </a:pPr>
            <a:r>
              <a:rPr lang="ru-RU" b="1" dirty="0">
                <a:latin typeface="Times New Roman" pitchFamily="18" charset="0"/>
                <a:ea typeface="Calibri" panose="020F0502020204030204" pitchFamily="34" charset="0"/>
                <a:cs typeface="Times New Roman" pitchFamily="18" charset="0"/>
              </a:rPr>
              <a:t>МОДЕЛЬ СОТРУДНИЧЕСТВА СЕМЬИ И ДОУ В ТЕЧЕНИИ УЧЕБНОГО ГОДА – </a:t>
            </a:r>
          </a:p>
          <a:p>
            <a:pPr marR="90170" indent="449580" algn="ctr">
              <a:lnSpc>
                <a:spcPct val="115000"/>
              </a:lnSpc>
              <a:spcBef>
                <a:spcPts val="50"/>
              </a:spcBef>
              <a:spcAft>
                <a:spcPct val="0"/>
              </a:spcAft>
            </a:pPr>
            <a:r>
              <a:rPr lang="ru-RU" b="1" dirty="0">
                <a:latin typeface="Times New Roman" pitchFamily="18" charset="0"/>
                <a:ea typeface="Calibri" panose="020F0502020204030204" pitchFamily="34" charset="0"/>
                <a:cs typeface="Times New Roman" pitchFamily="18" charset="0"/>
              </a:rPr>
              <a:t>Перспективный план работы с родителями (законными представителями</a:t>
            </a:r>
            <a:r>
              <a:rPr lang="ru-RU" b="1" dirty="0" smtClean="0">
                <a:latin typeface="Times New Roman" pitchFamily="18" charset="0"/>
                <a:ea typeface="Calibri" panose="020F0502020204030204" pitchFamily="34" charset="0"/>
                <a:cs typeface="Times New Roman" pitchFamily="18" charset="0"/>
              </a:rPr>
              <a:t>)</a:t>
            </a:r>
          </a:p>
        </p:txBody>
      </p:sp>
    </p:spTree>
    <p:extLst>
      <p:ext uri="{BB962C8B-B14F-4D97-AF65-F5344CB8AC3E}">
        <p14:creationId xmlns:p14="http://schemas.microsoft.com/office/powerpoint/2010/main" xmlns="" val="163503716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433136" y="0"/>
            <a:ext cx="11285621" cy="625642"/>
          </a:xfrm>
        </p:spPr>
        <p:txBody>
          <a:bodyPr>
            <a:normAutofit/>
          </a:bodyPr>
          <a:lstStyle/>
          <a:p>
            <a:pPr algn="ctr"/>
            <a:r>
              <a:rPr lang="ru-RU" sz="2000" b="1" dirty="0">
                <a:solidFill>
                  <a:schemeClr val="tx1"/>
                </a:solidFill>
                <a:latin typeface="Times New Roman" pitchFamily="18" charset="0"/>
                <a:cs typeface="Times New Roman" pitchFamily="18" charset="0"/>
              </a:rPr>
              <a:t>ОСОБЕННОСТИ ТРАДИЦИОННЫХ СОБЫТИЙ, ПРАЗДНИКОВ, МЕРОПРИЯТИЙ</a:t>
            </a:r>
          </a:p>
        </p:txBody>
      </p:sp>
      <p:sp>
        <p:nvSpPr>
          <p:cNvPr id="2" name="Прямоугольник 1"/>
          <p:cNvSpPr/>
          <p:nvPr/>
        </p:nvSpPr>
        <p:spPr>
          <a:xfrm>
            <a:off x="1829780" y="764704"/>
            <a:ext cx="8352928" cy="369332"/>
          </a:xfrm>
          <a:prstGeom prst="rect">
            <a:avLst/>
          </a:prstGeom>
        </p:spPr>
        <p:txBody>
          <a:bodyPr wrap="square">
            <a:spAutoFit/>
          </a:bodyPr>
          <a:lstStyle/>
          <a:p>
            <a:pPr algn="just"/>
            <a:r>
              <a:rPr lang="ru-RU"/>
              <a:t>	</a:t>
            </a:r>
            <a:endParaRPr lang="ru-RU" sz="1600" b="1">
              <a:latin typeface="Times New Roman" panose="02020603050405020304" pitchFamily="18" charset="0"/>
              <a:cs typeface="Times New Roman" panose="02020603050405020304" pitchFamily="18" charset="0"/>
            </a:endParaRPr>
          </a:p>
        </p:txBody>
      </p:sp>
      <p:sp>
        <p:nvSpPr>
          <p:cNvPr id="5" name="Овал 4"/>
          <p:cNvSpPr/>
          <p:nvPr/>
        </p:nvSpPr>
        <p:spPr>
          <a:xfrm>
            <a:off x="9557318" y="5583282"/>
            <a:ext cx="715146" cy="6926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t>20</a:t>
            </a:r>
          </a:p>
        </p:txBody>
      </p:sp>
      <p:sp>
        <p:nvSpPr>
          <p:cNvPr id="4" name="Прямоугольник 3"/>
          <p:cNvSpPr/>
          <p:nvPr/>
        </p:nvSpPr>
        <p:spPr>
          <a:xfrm>
            <a:off x="818548" y="949370"/>
            <a:ext cx="10375392" cy="4339650"/>
          </a:xfrm>
          <a:prstGeom prst="rect">
            <a:avLst/>
          </a:prstGeom>
        </p:spPr>
        <p:txBody>
          <a:bodyPr wrap="square">
            <a:spAutoFit/>
          </a:bodyPr>
          <a:lstStyle/>
          <a:p>
            <a:endParaRPr lang="ru-RU" dirty="0"/>
          </a:p>
          <a:p>
            <a:endParaRPr lang="ru-RU" dirty="0"/>
          </a:p>
          <a:p>
            <a:pPr algn="just"/>
            <a:r>
              <a:rPr lang="ru-RU" dirty="0"/>
              <a:t>	</a:t>
            </a:r>
            <a:r>
              <a:rPr lang="ru-RU" sz="2000" dirty="0">
                <a:latin typeface="Times New Roman" pitchFamily="18" charset="0"/>
                <a:cs typeface="Times New Roman" pitchFamily="18" charset="0"/>
              </a:rPr>
              <a:t>Для организации традиционных событий используется сюжетно – тематическое планирование образовательного процесса. Темы определяются, исходя из интересов и потребностей детей, с целью обогащения детского опыта. Тема находит отражение, как в планировании образовательных ситуаций, так и в свободной, игровой деятельности, в музыке, наблюдениях и общении воспитателя с детьми. В организации образовательной деятельности учитывается принцип </a:t>
            </a:r>
            <a:r>
              <a:rPr lang="ru-RU" sz="2000" dirty="0" err="1">
                <a:latin typeface="Times New Roman" pitchFamily="18" charset="0"/>
                <a:cs typeface="Times New Roman" pitchFamily="18" charset="0"/>
              </a:rPr>
              <a:t>сезонности-такие</a:t>
            </a:r>
            <a:r>
              <a:rPr lang="ru-RU" sz="2000" dirty="0">
                <a:latin typeface="Times New Roman" pitchFamily="18" charset="0"/>
                <a:cs typeface="Times New Roman" pitchFamily="18" charset="0"/>
              </a:rPr>
              <a:t>, как Новый год, день матери, День семьи, День папы, День защитника Отечества, Международный женский день, День Победы и др. Для развития детской инициативы и творчества организуются отдельные дни — как День космических путешествий, День сказок и др. В общей игровой, интересной, совместной деятельности решаются образовательные задачи. Во второй половине дня не более двух раз в неделю планируются занятия в кружке, один раз в неделю досуг для детей, связанный с темой недели.</a:t>
            </a:r>
          </a:p>
        </p:txBody>
      </p:sp>
    </p:spTree>
    <p:extLst>
      <p:ext uri="{BB962C8B-B14F-4D97-AF65-F5344CB8AC3E}">
        <p14:creationId xmlns:p14="http://schemas.microsoft.com/office/powerpoint/2010/main" xmlns="" val="651709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339840" y="550385"/>
            <a:ext cx="4450080" cy="5863144"/>
          </a:xfrm>
          <a:prstGeom prst="rect">
            <a:avLst/>
          </a:prstGeom>
        </p:spPr>
        <p:txBody>
          <a:bodyPr wrap="square">
            <a:spAutoFit/>
          </a:bodyPr>
          <a:lstStyle/>
          <a:p>
            <a:pPr algn="ctr"/>
            <a:r>
              <a:rPr lang="ru-RU" b="1" dirty="0">
                <a:latin typeface="Times New Roman" pitchFamily="18" charset="0"/>
                <a:cs typeface="Times New Roman" pitchFamily="18" charset="0"/>
              </a:rPr>
              <a:t>Полное название:</a:t>
            </a:r>
            <a:br>
              <a:rPr lang="ru-RU" b="1" dirty="0">
                <a:latin typeface="Times New Roman" pitchFamily="18" charset="0"/>
                <a:cs typeface="Times New Roman" pitchFamily="18" charset="0"/>
              </a:rPr>
            </a:br>
            <a:r>
              <a:rPr lang="ru-RU" b="1" dirty="0">
                <a:latin typeface="Times New Roman" pitchFamily="18" charset="0"/>
                <a:cs typeface="Times New Roman" pitchFamily="18" charset="0"/>
              </a:rPr>
              <a:t>Рабочая программа - дошкольного образования МДОУ «Оршинский детский сад» - группа подготовительная</a:t>
            </a:r>
            <a:br>
              <a:rPr lang="ru-RU" b="1" dirty="0">
                <a:latin typeface="Times New Roman" pitchFamily="18" charset="0"/>
                <a:cs typeface="Times New Roman" pitchFamily="18" charset="0"/>
              </a:rPr>
            </a:br>
            <a:endParaRPr lang="ru-RU" b="1" dirty="0">
              <a:latin typeface="Times New Roman" pitchFamily="18" charset="0"/>
              <a:cs typeface="Times New Roman" pitchFamily="18" charset="0"/>
            </a:endParaRPr>
          </a:p>
          <a:p>
            <a:pPr algn="ctr"/>
            <a:r>
              <a:rPr lang="ru-RU" sz="1500" b="1" dirty="0">
                <a:latin typeface="Times New Roman" pitchFamily="18" charset="0"/>
                <a:cs typeface="Times New Roman" pitchFamily="18" charset="0"/>
              </a:rPr>
              <a:t>Разработана в соответствии с федеральным государственным образовательным стандартом дошкольного образования</a:t>
            </a:r>
            <a:r>
              <a:rPr lang="ru-RU" sz="1500" dirty="0">
                <a:latin typeface="Times New Roman" pitchFamily="18" charset="0"/>
                <a:cs typeface="Times New Roman" pitchFamily="18" charset="0"/>
              </a:rPr>
              <a:t> (утверждён приказом </a:t>
            </a:r>
            <a:r>
              <a:rPr lang="ru-RU" sz="1500" dirty="0" err="1">
                <a:latin typeface="Times New Roman" pitchFamily="18" charset="0"/>
                <a:cs typeface="Times New Roman" pitchFamily="18" charset="0"/>
              </a:rPr>
              <a:t>Минобрнауки</a:t>
            </a:r>
            <a:r>
              <a:rPr lang="ru-RU" sz="1500" dirty="0">
                <a:latin typeface="Times New Roman" pitchFamily="18" charset="0"/>
                <a:cs typeface="Times New Roman" pitchFamily="18" charset="0"/>
              </a:rPr>
              <a:t> России от 17.10.2013 г. 31155, зарегистрировано в Минюсте России 14.11.2013 г., регистрационный 330384; в редакции приказа </a:t>
            </a:r>
            <a:r>
              <a:rPr lang="ru-RU" sz="1500" dirty="0" err="1">
                <a:latin typeface="Times New Roman" pitchFamily="18" charset="0"/>
                <a:cs typeface="Times New Roman" pitchFamily="18" charset="0"/>
              </a:rPr>
              <a:t>Минпросвещения</a:t>
            </a:r>
            <a:r>
              <a:rPr lang="ru-RU" sz="1500" dirty="0">
                <a:latin typeface="Times New Roman" pitchFamily="18" charset="0"/>
                <a:cs typeface="Times New Roman" pitchFamily="18" charset="0"/>
              </a:rPr>
              <a:t> России от 08.11.2022 г. №955, зарегистрировано в Минюсте России 6.02.2023 г., регистрационный 372264) и </a:t>
            </a:r>
            <a:r>
              <a:rPr lang="ru-RU" sz="1500" b="1" dirty="0">
                <a:latin typeface="Times New Roman" pitchFamily="18" charset="0"/>
                <a:cs typeface="Times New Roman" pitchFamily="18" charset="0"/>
              </a:rPr>
              <a:t>Федеральной образовательной программой дошкольного образования </a:t>
            </a:r>
            <a:r>
              <a:rPr lang="ru-RU" sz="1500" dirty="0">
                <a:latin typeface="Times New Roman" pitchFamily="18" charset="0"/>
                <a:cs typeface="Times New Roman" pitchFamily="18" charset="0"/>
              </a:rPr>
              <a:t>(утверждена приказом </a:t>
            </a:r>
            <a:r>
              <a:rPr lang="ru-RU" sz="1500" dirty="0" err="1">
                <a:latin typeface="Times New Roman" pitchFamily="18" charset="0"/>
                <a:cs typeface="Times New Roman" pitchFamily="18" charset="0"/>
              </a:rPr>
              <a:t>Минпросвещения</a:t>
            </a:r>
            <a:r>
              <a:rPr lang="ru-RU" sz="1500" dirty="0">
                <a:latin typeface="Times New Roman" pitchFamily="18" charset="0"/>
                <a:cs typeface="Times New Roman" pitchFamily="18" charset="0"/>
              </a:rPr>
              <a:t> России от 25.11.2022 г. №1028, зарегистрировано в Минюсте России 28.12.2022г., регистрационный №71847)</a:t>
            </a:r>
            <a:r>
              <a:rPr lang="ru-RU" sz="1500" b="1" dirty="0">
                <a:latin typeface="Times New Roman" pitchFamily="18" charset="0"/>
                <a:cs typeface="Times New Roman" pitchFamily="18" charset="0"/>
              </a:rPr>
              <a:t/>
            </a:r>
            <a:br>
              <a:rPr lang="ru-RU" sz="1500" b="1" dirty="0">
                <a:latin typeface="Times New Roman" pitchFamily="18" charset="0"/>
                <a:cs typeface="Times New Roman" pitchFamily="18" charset="0"/>
              </a:rPr>
            </a:br>
            <a:r>
              <a:rPr lang="ru-RU" sz="1500" dirty="0">
                <a:latin typeface="Times New Roman" pitchFamily="18" charset="0"/>
                <a:cs typeface="Times New Roman" pitchFamily="18" charset="0"/>
              </a:rPr>
              <a:t/>
            </a:r>
            <a:br>
              <a:rPr lang="ru-RU" sz="1500" dirty="0">
                <a:latin typeface="Times New Roman" pitchFamily="18" charset="0"/>
                <a:cs typeface="Times New Roman" pitchFamily="18" charset="0"/>
              </a:rPr>
            </a:br>
            <a:r>
              <a:rPr lang="ru-RU" sz="1500" b="1" dirty="0">
                <a:latin typeface="Times New Roman" pitchFamily="18" charset="0"/>
                <a:cs typeface="Times New Roman" pitchFamily="18" charset="0"/>
              </a:rPr>
              <a:t>срок реализации – 1 год</a:t>
            </a:r>
            <a:br>
              <a:rPr lang="ru-RU" sz="1500" b="1" dirty="0">
                <a:latin typeface="Times New Roman" pitchFamily="18" charset="0"/>
                <a:cs typeface="Times New Roman" pitchFamily="18" charset="0"/>
              </a:rPr>
            </a:br>
            <a:r>
              <a:rPr lang="ru-RU" sz="1500" b="1" dirty="0">
                <a:latin typeface="Times New Roman" pitchFamily="18" charset="0"/>
                <a:cs typeface="Times New Roman" pitchFamily="18" charset="0"/>
              </a:rPr>
              <a:t>Ориентирована на детей в возрасте </a:t>
            </a:r>
            <a:br>
              <a:rPr lang="ru-RU" sz="1500" b="1" dirty="0">
                <a:latin typeface="Times New Roman" pitchFamily="18" charset="0"/>
                <a:cs typeface="Times New Roman" pitchFamily="18" charset="0"/>
              </a:rPr>
            </a:br>
            <a:r>
              <a:rPr lang="ru-RU" sz="1500" b="1" dirty="0">
                <a:latin typeface="Times New Roman" pitchFamily="18" charset="0"/>
                <a:cs typeface="Times New Roman" pitchFamily="18" charset="0"/>
              </a:rPr>
              <a:t>от 6 до 7 лет.</a:t>
            </a:r>
            <a:br>
              <a:rPr lang="ru-RU" sz="1500" b="1" dirty="0">
                <a:latin typeface="Times New Roman" pitchFamily="18" charset="0"/>
                <a:cs typeface="Times New Roman" pitchFamily="18" charset="0"/>
              </a:rPr>
            </a:br>
            <a:endParaRPr lang="ru-RU" sz="1500" dirty="0"/>
          </a:p>
        </p:txBody>
      </p:sp>
      <p:pic>
        <p:nvPicPr>
          <p:cNvPr id="1026" name="Picture 2" descr="D:\Мои документы\Документы 2025-26г. подготовит гр\Программа подготовительная группа\Scan.jpg"/>
          <p:cNvPicPr>
            <a:picLocks noChangeAspect="1" noChangeArrowheads="1"/>
          </p:cNvPicPr>
          <p:nvPr/>
        </p:nvPicPr>
        <p:blipFill>
          <a:blip r:embed="rId2" cstate="print"/>
          <a:srcRect/>
          <a:stretch>
            <a:fillRect/>
          </a:stretch>
        </p:blipFill>
        <p:spPr bwMode="auto">
          <a:xfrm>
            <a:off x="1528011" y="882505"/>
            <a:ext cx="3567253" cy="5041628"/>
          </a:xfrm>
          <a:prstGeom prst="rect">
            <a:avLst/>
          </a:prstGeom>
          <a:noFill/>
        </p:spPr>
      </p:pic>
    </p:spTree>
    <p:extLst>
      <p:ext uri="{BB962C8B-B14F-4D97-AF65-F5344CB8AC3E}">
        <p14:creationId xmlns:p14="http://schemas.microsoft.com/office/powerpoint/2010/main" xmlns="" val="45606290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xmlns="" val="1278466147"/>
              </p:ext>
            </p:extLst>
          </p:nvPr>
        </p:nvGraphicFramePr>
        <p:xfrm>
          <a:off x="865629" y="779251"/>
          <a:ext cx="10363200" cy="5254464"/>
        </p:xfrm>
        <a:graphic>
          <a:graphicData uri="http://schemas.openxmlformats.org/drawingml/2006/table">
            <a:tbl>
              <a:tblPr firstRow="1" firstCol="1" bandRow="1">
                <a:tableStyleId>{5C22544A-7EE6-4342-B048-85BDC9FD1C3A}</a:tableStyleId>
              </a:tblPr>
              <a:tblGrid>
                <a:gridCol w="859831">
                  <a:extLst>
                    <a:ext uri="{9D8B030D-6E8A-4147-A177-3AD203B41FA5}">
                      <a16:colId xmlns:a16="http://schemas.microsoft.com/office/drawing/2014/main" xmlns="" val="20000"/>
                    </a:ext>
                  </a:extLst>
                </a:gridCol>
                <a:gridCol w="1783852">
                  <a:extLst>
                    <a:ext uri="{9D8B030D-6E8A-4147-A177-3AD203B41FA5}">
                      <a16:colId xmlns:a16="http://schemas.microsoft.com/office/drawing/2014/main" xmlns="" val="20001"/>
                    </a:ext>
                  </a:extLst>
                </a:gridCol>
                <a:gridCol w="1308772">
                  <a:extLst>
                    <a:ext uri="{9D8B030D-6E8A-4147-A177-3AD203B41FA5}">
                      <a16:colId xmlns:a16="http://schemas.microsoft.com/office/drawing/2014/main" xmlns="" val="20002"/>
                    </a:ext>
                  </a:extLst>
                </a:gridCol>
                <a:gridCol w="6410745">
                  <a:extLst>
                    <a:ext uri="{9D8B030D-6E8A-4147-A177-3AD203B41FA5}">
                      <a16:colId xmlns:a16="http://schemas.microsoft.com/office/drawing/2014/main" xmlns="" val="20003"/>
                    </a:ext>
                  </a:extLst>
                </a:gridCol>
              </a:tblGrid>
              <a:tr h="204192">
                <a:tc>
                  <a:txBody>
                    <a:bodyPr/>
                    <a:lstStyle/>
                    <a:p>
                      <a:pPr algn="ctr">
                        <a:lnSpc>
                          <a:spcPct val="115000"/>
                        </a:lnSpc>
                        <a:spcAft>
                          <a:spcPct val="0"/>
                        </a:spcAft>
                      </a:pPr>
                      <a:r>
                        <a:rPr lang="ru-RU" sz="1300" dirty="0">
                          <a:effectLst/>
                          <a:latin typeface="Times New Roman" pitchFamily="18" charset="0"/>
                          <a:cs typeface="Times New Roman" pitchFamily="18" charset="0"/>
                        </a:rPr>
                        <a:t>№ </a:t>
                      </a:r>
                      <a:r>
                        <a:rPr lang="ru-RU" sz="1300" dirty="0" err="1">
                          <a:effectLst/>
                          <a:latin typeface="Times New Roman" pitchFamily="18" charset="0"/>
                          <a:cs typeface="Times New Roman" pitchFamily="18" charset="0"/>
                        </a:rPr>
                        <a:t>п</a:t>
                      </a:r>
                      <a:r>
                        <a:rPr lang="ru-RU" sz="1300" dirty="0">
                          <a:effectLst/>
                          <a:latin typeface="Times New Roman" pitchFamily="18" charset="0"/>
                          <a:cs typeface="Times New Roman" pitchFamily="18" charset="0"/>
                        </a:rPr>
                        <a:t>/</a:t>
                      </a:r>
                      <a:r>
                        <a:rPr lang="ru-RU" sz="1300" dirty="0" err="1">
                          <a:effectLst/>
                          <a:latin typeface="Times New Roman" pitchFamily="18" charset="0"/>
                          <a:cs typeface="Times New Roman" pitchFamily="18" charset="0"/>
                        </a:rPr>
                        <a:t>п</a:t>
                      </a:r>
                      <a:endParaRPr lang="ru-RU" sz="13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300">
                          <a:effectLst/>
                          <a:latin typeface="Times New Roman" pitchFamily="18" charset="0"/>
                          <a:cs typeface="Times New Roman" pitchFamily="18" charset="0"/>
                        </a:rPr>
                        <a:t> Дата</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ctr">
                        <a:lnSpc>
                          <a:spcPct val="115000"/>
                        </a:lnSpc>
                        <a:spcAft>
                          <a:spcPct val="0"/>
                        </a:spcAft>
                      </a:pPr>
                      <a:r>
                        <a:rPr lang="ru-RU" sz="1300">
                          <a:effectLst/>
                          <a:latin typeface="Times New Roman" pitchFamily="18" charset="0"/>
                          <a:cs typeface="Times New Roman" pitchFamily="18" charset="0"/>
                        </a:rPr>
                        <a:t>Праздники и тематические дни</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extLst>
                  <a:ext uri="{0D108BD9-81ED-4DB2-BD59-A6C34878D82A}">
                    <a16:rowId xmlns:a16="http://schemas.microsoft.com/office/drawing/2014/main" xmlns="" val="10000"/>
                  </a:ext>
                </a:extLst>
              </a:tr>
              <a:tr h="204192">
                <a:tc gridSpan="4">
                  <a:txBody>
                    <a:bodyPr/>
                    <a:lstStyle/>
                    <a:p>
                      <a:pPr algn="ctr">
                        <a:lnSpc>
                          <a:spcPct val="115000"/>
                        </a:lnSpc>
                        <a:spcAft>
                          <a:spcPct val="0"/>
                        </a:spcAft>
                      </a:pPr>
                      <a:r>
                        <a:rPr lang="ru-RU" sz="1300">
                          <a:effectLst/>
                          <a:latin typeface="Times New Roman" pitchFamily="18" charset="0"/>
                          <a:cs typeface="Times New Roman" pitchFamily="18" charset="0"/>
                        </a:rPr>
                        <a:t>Сентябрь</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1"/>
                  </a:ext>
                </a:extLst>
              </a:tr>
              <a:tr h="212924">
                <a:tc>
                  <a:txBody>
                    <a:bodyPr/>
                    <a:lstStyle/>
                    <a:p>
                      <a:pPr algn="ctr">
                        <a:lnSpc>
                          <a:spcPct val="115000"/>
                        </a:lnSpc>
                        <a:spcAft>
                          <a:spcPct val="0"/>
                        </a:spcAft>
                      </a:pPr>
                      <a:r>
                        <a:rPr lang="ru-RU" sz="1300">
                          <a:effectLst/>
                          <a:latin typeface="Times New Roman" pitchFamily="18" charset="0"/>
                          <a:cs typeface="Times New Roman" pitchFamily="18" charset="0"/>
                        </a:rPr>
                        <a:t>1.</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nSpc>
                          <a:spcPct val="115000"/>
                        </a:lnSpc>
                        <a:spcAft>
                          <a:spcPct val="0"/>
                        </a:spcAft>
                      </a:pPr>
                      <a:r>
                        <a:rPr lang="ru-RU" sz="1300">
                          <a:effectLst/>
                          <a:latin typeface="Times New Roman" pitchFamily="18" charset="0"/>
                          <a:cs typeface="Times New Roman" pitchFamily="18" charset="0"/>
                        </a:rPr>
                        <a:t>1 сентября:</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300">
                          <a:effectLst/>
                          <a:latin typeface="Times New Roman" pitchFamily="18" charset="0"/>
                          <a:cs typeface="Times New Roman" pitchFamily="18" charset="0"/>
                        </a:rPr>
                        <a:t>Тематический познавательный досуг: «День знаний» </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02"/>
                  </a:ext>
                </a:extLst>
              </a:tr>
              <a:tr h="425509">
                <a:tc>
                  <a:txBody>
                    <a:bodyPr/>
                    <a:lstStyle/>
                    <a:p>
                      <a:pPr algn="ctr">
                        <a:lnSpc>
                          <a:spcPct val="115000"/>
                        </a:lnSpc>
                        <a:spcAft>
                          <a:spcPct val="0"/>
                        </a:spcAft>
                      </a:pPr>
                      <a:r>
                        <a:rPr lang="ru-RU" sz="1300">
                          <a:effectLst/>
                          <a:latin typeface="Times New Roman" pitchFamily="18" charset="0"/>
                          <a:cs typeface="Times New Roman" pitchFamily="18" charset="0"/>
                        </a:rPr>
                        <a:t>2.</a:t>
                      </a:r>
                    </a:p>
                    <a:p>
                      <a:pPr algn="ctr">
                        <a:lnSpc>
                          <a:spcPct val="115000"/>
                        </a:lnSpc>
                        <a:spcAft>
                          <a:spcPct val="0"/>
                        </a:spcAft>
                      </a:pPr>
                      <a:r>
                        <a:rPr lang="ru-RU" sz="1300">
                          <a:effectLst/>
                          <a:latin typeface="Times New Roman" pitchFamily="18" charset="0"/>
                          <a:cs typeface="Times New Roman" pitchFamily="18" charset="0"/>
                        </a:rPr>
                        <a:t>3.</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nSpc>
                          <a:spcPct val="115000"/>
                        </a:lnSpc>
                        <a:spcAft>
                          <a:spcPct val="0"/>
                        </a:spcAft>
                      </a:pPr>
                      <a:r>
                        <a:rPr lang="ru-RU" sz="1300" dirty="0">
                          <a:effectLst/>
                          <a:latin typeface="Times New Roman" pitchFamily="18" charset="0"/>
                          <a:cs typeface="Times New Roman" pitchFamily="18" charset="0"/>
                        </a:rPr>
                        <a:t>27 сентября:</a:t>
                      </a:r>
                    </a:p>
                    <a:p>
                      <a:pPr>
                        <a:lnSpc>
                          <a:spcPct val="115000"/>
                        </a:lnSpc>
                        <a:spcAft>
                          <a:spcPct val="0"/>
                        </a:spcAft>
                      </a:pPr>
                      <a:r>
                        <a:rPr lang="ru-RU" sz="1300" dirty="0" smtClean="0">
                          <a:effectLst/>
                          <a:latin typeface="Times New Roman" pitchFamily="18" charset="0"/>
                          <a:cs typeface="Times New Roman" pitchFamily="18" charset="0"/>
                        </a:rPr>
                        <a:t>01</a:t>
                      </a:r>
                      <a:r>
                        <a:rPr lang="ru-RU" sz="1300" baseline="0" dirty="0" smtClean="0">
                          <a:effectLst/>
                          <a:latin typeface="Times New Roman" pitchFamily="18" charset="0"/>
                          <a:cs typeface="Times New Roman" pitchFamily="18" charset="0"/>
                        </a:rPr>
                        <a:t> </a:t>
                      </a:r>
                      <a:r>
                        <a:rPr lang="ru-RU" sz="1300" dirty="0" smtClean="0">
                          <a:effectLst/>
                          <a:latin typeface="Times New Roman" pitchFamily="18" charset="0"/>
                          <a:cs typeface="Times New Roman" pitchFamily="18" charset="0"/>
                        </a:rPr>
                        <a:t>октября</a:t>
                      </a:r>
                      <a:r>
                        <a:rPr lang="ru-RU" sz="1300" dirty="0">
                          <a:effectLst/>
                          <a:latin typeface="Times New Roman" pitchFamily="18" charset="0"/>
                          <a:cs typeface="Times New Roman" pitchFamily="18" charset="0"/>
                        </a:rPr>
                        <a:t>:</a:t>
                      </a:r>
                      <a:endParaRPr lang="ru-RU" sz="13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300">
                          <a:effectLst/>
                          <a:latin typeface="Times New Roman" pitchFamily="18" charset="0"/>
                          <a:cs typeface="Times New Roman" pitchFamily="18" charset="0"/>
                        </a:rPr>
                        <a:t>День воспитателя и всех дошкольных работников.</a:t>
                      </a:r>
                    </a:p>
                    <a:p>
                      <a:pPr algn="just">
                        <a:lnSpc>
                          <a:spcPct val="115000"/>
                        </a:lnSpc>
                        <a:spcAft>
                          <a:spcPct val="0"/>
                        </a:spcAft>
                      </a:pPr>
                      <a:r>
                        <a:rPr lang="ru-RU" sz="1300">
                          <a:effectLst/>
                          <a:latin typeface="Times New Roman" pitchFamily="18" charset="0"/>
                          <a:cs typeface="Times New Roman" pitchFamily="18" charset="0"/>
                        </a:rPr>
                        <a:t>Международный день пожилых людей.</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03"/>
                  </a:ext>
                </a:extLst>
              </a:tr>
              <a:tr h="204192">
                <a:tc gridSpan="4">
                  <a:txBody>
                    <a:bodyPr/>
                    <a:lstStyle/>
                    <a:p>
                      <a:pPr algn="ctr">
                        <a:lnSpc>
                          <a:spcPct val="115000"/>
                        </a:lnSpc>
                        <a:spcAft>
                          <a:spcPct val="0"/>
                        </a:spcAft>
                      </a:pPr>
                      <a:r>
                        <a:rPr lang="ru-RU" sz="1300">
                          <a:effectLst/>
                          <a:latin typeface="Times New Roman" pitchFamily="18" charset="0"/>
                          <a:cs typeface="Times New Roman" pitchFamily="18" charset="0"/>
                        </a:rPr>
                        <a:t>Октябрь</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4"/>
                  </a:ext>
                </a:extLst>
              </a:tr>
              <a:tr h="204192">
                <a:tc>
                  <a:txBody>
                    <a:bodyPr/>
                    <a:lstStyle/>
                    <a:p>
                      <a:pPr algn="ctr">
                        <a:lnSpc>
                          <a:spcPct val="115000"/>
                        </a:lnSpc>
                        <a:spcAft>
                          <a:spcPct val="0"/>
                        </a:spcAft>
                      </a:pPr>
                      <a:r>
                        <a:rPr lang="ru-RU" sz="1300">
                          <a:effectLst/>
                          <a:latin typeface="Times New Roman" pitchFamily="18" charset="0"/>
                          <a:cs typeface="Times New Roman" pitchFamily="18" charset="0"/>
                        </a:rPr>
                        <a:t>1.</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300">
                          <a:effectLst/>
                          <a:latin typeface="Times New Roman" pitchFamily="18" charset="0"/>
                          <a:cs typeface="Times New Roman" pitchFamily="18" charset="0"/>
                        </a:rPr>
                        <a:t>1 октября:</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300">
                          <a:effectLst/>
                          <a:latin typeface="Times New Roman" pitchFamily="18" charset="0"/>
                          <a:cs typeface="Times New Roman" pitchFamily="18" charset="0"/>
                        </a:rPr>
                        <a:t>Международный день музыки;</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05"/>
                  </a:ext>
                </a:extLst>
              </a:tr>
              <a:tr h="204192">
                <a:tc>
                  <a:txBody>
                    <a:bodyPr/>
                    <a:lstStyle/>
                    <a:p>
                      <a:pPr algn="ctr">
                        <a:lnSpc>
                          <a:spcPct val="115000"/>
                        </a:lnSpc>
                        <a:spcAft>
                          <a:spcPct val="0"/>
                        </a:spcAft>
                      </a:pPr>
                      <a:r>
                        <a:rPr lang="ru-RU" sz="1300">
                          <a:effectLst/>
                          <a:latin typeface="Times New Roman" pitchFamily="18" charset="0"/>
                          <a:cs typeface="Times New Roman" pitchFamily="18" charset="0"/>
                        </a:rPr>
                        <a:t>2.</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300">
                          <a:effectLst/>
                          <a:latin typeface="Times New Roman" pitchFamily="18" charset="0"/>
                          <a:cs typeface="Times New Roman" pitchFamily="18" charset="0"/>
                        </a:rPr>
                        <a:t>4 октября:</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300" dirty="0">
                          <a:effectLst/>
                          <a:latin typeface="Times New Roman" pitchFamily="18" charset="0"/>
                          <a:cs typeface="Times New Roman" pitchFamily="18" charset="0"/>
                        </a:rPr>
                        <a:t>День защиты животных</a:t>
                      </a:r>
                      <a:endParaRPr lang="ru-RU" sz="13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06"/>
                  </a:ext>
                </a:extLst>
              </a:tr>
              <a:tr h="204192">
                <a:tc>
                  <a:txBody>
                    <a:bodyPr/>
                    <a:lstStyle/>
                    <a:p>
                      <a:pPr algn="ctr">
                        <a:lnSpc>
                          <a:spcPct val="115000"/>
                        </a:lnSpc>
                        <a:spcAft>
                          <a:spcPct val="0"/>
                        </a:spcAft>
                      </a:pPr>
                      <a:r>
                        <a:rPr lang="ru-RU" sz="1300">
                          <a:effectLst/>
                          <a:latin typeface="Times New Roman" pitchFamily="18" charset="0"/>
                          <a:cs typeface="Times New Roman" pitchFamily="18" charset="0"/>
                        </a:rPr>
                        <a:t>3.</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300">
                          <a:effectLst/>
                          <a:latin typeface="Times New Roman" pitchFamily="18" charset="0"/>
                          <a:cs typeface="Times New Roman" pitchFamily="18" charset="0"/>
                        </a:rPr>
                        <a:t>8 ноября: </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300">
                          <a:effectLst/>
                          <a:latin typeface="Times New Roman" pitchFamily="18" charset="0"/>
                          <a:cs typeface="Times New Roman" pitchFamily="18" charset="0"/>
                        </a:rPr>
                        <a:t>День отца в России</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07"/>
                  </a:ext>
                </a:extLst>
              </a:tr>
              <a:tr h="204192">
                <a:tc gridSpan="4">
                  <a:txBody>
                    <a:bodyPr/>
                    <a:lstStyle/>
                    <a:p>
                      <a:pPr algn="ctr">
                        <a:lnSpc>
                          <a:spcPct val="115000"/>
                        </a:lnSpc>
                        <a:spcAft>
                          <a:spcPct val="0"/>
                        </a:spcAft>
                      </a:pPr>
                      <a:r>
                        <a:rPr lang="ru-RU" sz="1300">
                          <a:effectLst/>
                          <a:latin typeface="Times New Roman" pitchFamily="18" charset="0"/>
                          <a:cs typeface="Times New Roman" pitchFamily="18" charset="0"/>
                        </a:rPr>
                        <a:t>Ноябрь</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8"/>
                  </a:ext>
                </a:extLst>
              </a:tr>
              <a:tr h="204192">
                <a:tc>
                  <a:txBody>
                    <a:bodyPr/>
                    <a:lstStyle/>
                    <a:p>
                      <a:pPr algn="ctr">
                        <a:lnSpc>
                          <a:spcPct val="115000"/>
                        </a:lnSpc>
                        <a:spcAft>
                          <a:spcPct val="0"/>
                        </a:spcAft>
                      </a:pPr>
                      <a:r>
                        <a:rPr lang="ru-RU" sz="1300">
                          <a:effectLst/>
                          <a:latin typeface="Times New Roman" pitchFamily="18" charset="0"/>
                          <a:cs typeface="Times New Roman" pitchFamily="18" charset="0"/>
                        </a:rPr>
                        <a:t>1.</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300">
                          <a:effectLst/>
                          <a:latin typeface="Times New Roman" pitchFamily="18" charset="0"/>
                          <a:cs typeface="Times New Roman" pitchFamily="18" charset="0"/>
                        </a:rPr>
                        <a:t>4 ноября:</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300">
                          <a:effectLst/>
                          <a:latin typeface="Times New Roman" pitchFamily="18" charset="0"/>
                          <a:cs typeface="Times New Roman" pitchFamily="18" charset="0"/>
                        </a:rPr>
                        <a:t>День народного единства;</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09"/>
                  </a:ext>
                </a:extLst>
              </a:tr>
              <a:tr h="239784">
                <a:tc>
                  <a:txBody>
                    <a:bodyPr/>
                    <a:lstStyle/>
                    <a:p>
                      <a:pPr algn="ctr">
                        <a:lnSpc>
                          <a:spcPct val="115000"/>
                        </a:lnSpc>
                        <a:spcAft>
                          <a:spcPct val="0"/>
                        </a:spcAft>
                      </a:pPr>
                      <a:r>
                        <a:rPr lang="ru-RU" sz="1300" dirty="0">
                          <a:effectLst/>
                          <a:latin typeface="Times New Roman" pitchFamily="18" charset="0"/>
                          <a:cs typeface="Times New Roman" pitchFamily="18" charset="0"/>
                        </a:rPr>
                        <a:t>2.</a:t>
                      </a:r>
                      <a:endParaRPr lang="ru-RU" sz="1300" dirty="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300" dirty="0">
                          <a:effectLst/>
                          <a:latin typeface="Times New Roman" pitchFamily="18" charset="0"/>
                          <a:cs typeface="Times New Roman" pitchFamily="18" charset="0"/>
                        </a:rPr>
                        <a:t>Последнее воскресенье ноября:</a:t>
                      </a:r>
                      <a:endParaRPr lang="ru-RU" sz="13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300" dirty="0">
                          <a:effectLst/>
                          <a:latin typeface="Times New Roman" pitchFamily="18" charset="0"/>
                          <a:cs typeface="Times New Roman" pitchFamily="18" charset="0"/>
                        </a:rPr>
                        <a:t>День матери в </a:t>
                      </a:r>
                      <a:r>
                        <a:rPr lang="ru-RU" sz="1300" dirty="0" smtClean="0">
                          <a:effectLst/>
                          <a:latin typeface="Times New Roman" pitchFamily="18" charset="0"/>
                          <a:cs typeface="Times New Roman" pitchFamily="18" charset="0"/>
                        </a:rPr>
                        <a:t>России</a:t>
                      </a:r>
                      <a:endParaRPr lang="ru-RU" sz="1300" dirty="0">
                        <a:effectLst/>
                        <a:latin typeface="Times New Roman" pitchFamily="18" charset="0"/>
                        <a:cs typeface="Times New Roman" pitchFamily="18" charset="0"/>
                      </a:endParaRPr>
                    </a:p>
                  </a:txBody>
                  <a:tcPr marL="19320" marR="19320" marT="0" marB="0"/>
                </a:tc>
                <a:extLst>
                  <a:ext uri="{0D108BD9-81ED-4DB2-BD59-A6C34878D82A}">
                    <a16:rowId xmlns:a16="http://schemas.microsoft.com/office/drawing/2014/main" xmlns="" val="10010"/>
                  </a:ext>
                </a:extLst>
              </a:tr>
              <a:tr h="219545">
                <a:tc>
                  <a:txBody>
                    <a:bodyPr/>
                    <a:lstStyle/>
                    <a:p>
                      <a:pPr algn="ctr">
                        <a:lnSpc>
                          <a:spcPct val="115000"/>
                        </a:lnSpc>
                        <a:spcAft>
                          <a:spcPct val="0"/>
                        </a:spcAft>
                      </a:pPr>
                      <a:r>
                        <a:rPr lang="ru-RU" sz="1300" dirty="0">
                          <a:effectLst/>
                          <a:latin typeface="Times New Roman" pitchFamily="18" charset="0"/>
                          <a:cs typeface="Times New Roman" pitchFamily="18" charset="0"/>
                        </a:rPr>
                        <a:t>3.</a:t>
                      </a:r>
                      <a:endParaRPr lang="ru-RU" sz="1300" dirty="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300">
                          <a:effectLst/>
                          <a:latin typeface="Times New Roman" pitchFamily="18" charset="0"/>
                          <a:cs typeface="Times New Roman" pitchFamily="18" charset="0"/>
                        </a:rPr>
                        <a:t>30 ноября:</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300">
                          <a:effectLst/>
                          <a:latin typeface="Times New Roman" pitchFamily="18" charset="0"/>
                          <a:cs typeface="Times New Roman" pitchFamily="18" charset="0"/>
                        </a:rPr>
                        <a:t>День Государственного герба Российской Федерации</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11"/>
                  </a:ext>
                </a:extLst>
              </a:tr>
              <a:tr h="204192">
                <a:tc gridSpan="4">
                  <a:txBody>
                    <a:bodyPr/>
                    <a:lstStyle/>
                    <a:p>
                      <a:pPr algn="ctr">
                        <a:lnSpc>
                          <a:spcPct val="115000"/>
                        </a:lnSpc>
                        <a:spcAft>
                          <a:spcPct val="0"/>
                        </a:spcAft>
                      </a:pPr>
                      <a:r>
                        <a:rPr lang="ru-RU" sz="1300">
                          <a:effectLst/>
                          <a:latin typeface="Times New Roman" pitchFamily="18" charset="0"/>
                          <a:cs typeface="Times New Roman" pitchFamily="18" charset="0"/>
                        </a:rPr>
                        <a:t>Декабрь</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12"/>
                  </a:ext>
                </a:extLst>
              </a:tr>
              <a:tr h="204192">
                <a:tc>
                  <a:txBody>
                    <a:bodyPr/>
                    <a:lstStyle/>
                    <a:p>
                      <a:pPr algn="ctr">
                        <a:lnSpc>
                          <a:spcPct val="115000"/>
                        </a:lnSpc>
                        <a:spcAft>
                          <a:spcPct val="0"/>
                        </a:spcAft>
                      </a:pPr>
                      <a:r>
                        <a:rPr lang="ru-RU" sz="1300">
                          <a:effectLst/>
                          <a:latin typeface="Times New Roman" pitchFamily="18" charset="0"/>
                          <a:cs typeface="Times New Roman" pitchFamily="18" charset="0"/>
                        </a:rPr>
                        <a:t>1.</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300">
                          <a:effectLst/>
                          <a:latin typeface="Times New Roman" pitchFamily="18" charset="0"/>
                          <a:cs typeface="Times New Roman" pitchFamily="18" charset="0"/>
                        </a:rPr>
                        <a:t>5 декабря:</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nSpc>
                          <a:spcPct val="115000"/>
                        </a:lnSpc>
                        <a:spcAft>
                          <a:spcPct val="0"/>
                        </a:spcAft>
                      </a:pPr>
                      <a:r>
                        <a:rPr lang="ru-RU" sz="1300">
                          <a:effectLst/>
                          <a:latin typeface="Times New Roman" pitchFamily="18" charset="0"/>
                          <a:cs typeface="Times New Roman" pitchFamily="18" charset="0"/>
                        </a:rPr>
                        <a:t>День добровольца (волонтера) в России;</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13"/>
                  </a:ext>
                </a:extLst>
              </a:tr>
              <a:tr h="204192">
                <a:tc>
                  <a:txBody>
                    <a:bodyPr/>
                    <a:lstStyle/>
                    <a:p>
                      <a:pPr algn="ctr">
                        <a:lnSpc>
                          <a:spcPct val="115000"/>
                        </a:lnSpc>
                        <a:spcAft>
                          <a:spcPct val="0"/>
                        </a:spcAft>
                      </a:pPr>
                      <a:r>
                        <a:rPr lang="ru-RU" sz="1300">
                          <a:effectLst/>
                          <a:latin typeface="Times New Roman" pitchFamily="18" charset="0"/>
                          <a:cs typeface="Times New Roman" pitchFamily="18" charset="0"/>
                        </a:rPr>
                        <a:t>2.</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300">
                          <a:effectLst/>
                          <a:latin typeface="Times New Roman" pitchFamily="18" charset="0"/>
                          <a:cs typeface="Times New Roman" pitchFamily="18" charset="0"/>
                        </a:rPr>
                        <a:t>8 декабря:</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300">
                          <a:effectLst/>
                          <a:latin typeface="Times New Roman" pitchFamily="18" charset="0"/>
                          <a:cs typeface="Times New Roman" pitchFamily="18" charset="0"/>
                        </a:rPr>
                        <a:t>Международный день художника;.</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14"/>
                  </a:ext>
                </a:extLst>
              </a:tr>
              <a:tr h="230082">
                <a:tc>
                  <a:txBody>
                    <a:bodyPr/>
                    <a:lstStyle/>
                    <a:p>
                      <a:pPr algn="ctr">
                        <a:lnSpc>
                          <a:spcPct val="115000"/>
                        </a:lnSpc>
                        <a:spcAft>
                          <a:spcPct val="0"/>
                        </a:spcAft>
                      </a:pPr>
                      <a:r>
                        <a:rPr lang="ru-RU" sz="1300">
                          <a:effectLst/>
                          <a:latin typeface="Times New Roman" pitchFamily="18" charset="0"/>
                          <a:cs typeface="Times New Roman" pitchFamily="18" charset="0"/>
                        </a:rPr>
                        <a:t>3.</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300">
                          <a:effectLst/>
                          <a:latin typeface="Times New Roman" pitchFamily="18" charset="0"/>
                          <a:cs typeface="Times New Roman" pitchFamily="18" charset="0"/>
                        </a:rPr>
                        <a:t>31 декабря:</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300">
                          <a:effectLst/>
                          <a:latin typeface="Times New Roman" pitchFamily="18" charset="0"/>
                          <a:cs typeface="Times New Roman" pitchFamily="18" charset="0"/>
                        </a:rPr>
                        <a:t>Новый год</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15"/>
                  </a:ext>
                </a:extLst>
              </a:tr>
              <a:tr h="204192">
                <a:tc gridSpan="4">
                  <a:txBody>
                    <a:bodyPr/>
                    <a:lstStyle/>
                    <a:p>
                      <a:pPr algn="ctr">
                        <a:lnSpc>
                          <a:spcPct val="115000"/>
                        </a:lnSpc>
                        <a:spcAft>
                          <a:spcPct val="0"/>
                        </a:spcAft>
                      </a:pPr>
                      <a:r>
                        <a:rPr lang="ru-RU" sz="1300" dirty="0">
                          <a:effectLst/>
                          <a:latin typeface="Times New Roman" pitchFamily="18" charset="0"/>
                          <a:cs typeface="Times New Roman" pitchFamily="18" charset="0"/>
                        </a:rPr>
                        <a:t>Январь</a:t>
                      </a:r>
                      <a:endParaRPr lang="ru-RU" sz="13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16"/>
                  </a:ext>
                </a:extLst>
              </a:tr>
              <a:tr h="214876">
                <a:tc>
                  <a:txBody>
                    <a:bodyPr/>
                    <a:lstStyle/>
                    <a:p>
                      <a:pPr algn="ctr">
                        <a:lnSpc>
                          <a:spcPct val="115000"/>
                        </a:lnSpc>
                        <a:spcAft>
                          <a:spcPct val="0"/>
                        </a:spcAft>
                      </a:pPr>
                      <a:r>
                        <a:rPr lang="ru-RU" sz="1300">
                          <a:effectLst/>
                          <a:latin typeface="Times New Roman" pitchFamily="18" charset="0"/>
                          <a:cs typeface="Times New Roman" pitchFamily="18" charset="0"/>
                        </a:rPr>
                        <a:t>1.</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300">
                          <a:effectLst/>
                          <a:latin typeface="Times New Roman" pitchFamily="18" charset="0"/>
                          <a:cs typeface="Times New Roman" pitchFamily="18" charset="0"/>
                        </a:rPr>
                        <a:t>7 января – выходной переносим на 09.01.)</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nSpc>
                          <a:spcPct val="115000"/>
                        </a:lnSpc>
                        <a:spcAft>
                          <a:spcPct val="0"/>
                        </a:spcAft>
                      </a:pPr>
                      <a:r>
                        <a:rPr lang="ru-RU" sz="1300">
                          <a:effectLst/>
                          <a:latin typeface="Times New Roman" pitchFamily="18" charset="0"/>
                          <a:cs typeface="Times New Roman" pitchFamily="18" charset="0"/>
                        </a:rPr>
                        <a:t>Рождество Христово</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17"/>
                  </a:ext>
                </a:extLst>
              </a:tr>
              <a:tr h="204192">
                <a:tc>
                  <a:txBody>
                    <a:bodyPr/>
                    <a:lstStyle/>
                    <a:p>
                      <a:pPr algn="ctr">
                        <a:lnSpc>
                          <a:spcPct val="115000"/>
                        </a:lnSpc>
                        <a:spcAft>
                          <a:spcPct val="0"/>
                        </a:spcAft>
                      </a:pPr>
                      <a:r>
                        <a:rPr lang="ru-RU" sz="1300">
                          <a:effectLst/>
                          <a:latin typeface="Times New Roman" pitchFamily="18" charset="0"/>
                          <a:cs typeface="Times New Roman" pitchFamily="18" charset="0"/>
                        </a:rPr>
                        <a:t>2.</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300">
                          <a:effectLst/>
                          <a:latin typeface="Times New Roman" pitchFamily="18" charset="0"/>
                          <a:cs typeface="Times New Roman" pitchFamily="18" charset="0"/>
                        </a:rPr>
                        <a:t>17 января</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nSpc>
                          <a:spcPct val="115000"/>
                        </a:lnSpc>
                        <a:spcAft>
                          <a:spcPct val="0"/>
                        </a:spcAft>
                      </a:pPr>
                      <a:r>
                        <a:rPr lang="ru-RU" sz="1300">
                          <a:effectLst/>
                          <a:latin typeface="Times New Roman" pitchFamily="18" charset="0"/>
                          <a:cs typeface="Times New Roman" pitchFamily="18" charset="0"/>
                        </a:rPr>
                        <a:t>Организация дня детских изобретений</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18"/>
                  </a:ext>
                </a:extLst>
              </a:tr>
              <a:tr h="204192">
                <a:tc gridSpan="4">
                  <a:txBody>
                    <a:bodyPr/>
                    <a:lstStyle/>
                    <a:p>
                      <a:pPr algn="ctr">
                        <a:lnSpc>
                          <a:spcPct val="115000"/>
                        </a:lnSpc>
                        <a:spcAft>
                          <a:spcPct val="0"/>
                        </a:spcAft>
                      </a:pPr>
                      <a:r>
                        <a:rPr lang="ru-RU" sz="1300">
                          <a:effectLst/>
                          <a:latin typeface="Times New Roman" pitchFamily="18" charset="0"/>
                          <a:cs typeface="Times New Roman" pitchFamily="18" charset="0"/>
                        </a:rPr>
                        <a:t>Февраль</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19"/>
                  </a:ext>
                </a:extLst>
              </a:tr>
              <a:tr h="224842">
                <a:tc>
                  <a:txBody>
                    <a:bodyPr/>
                    <a:lstStyle/>
                    <a:p>
                      <a:pPr algn="ctr">
                        <a:lnSpc>
                          <a:spcPct val="115000"/>
                        </a:lnSpc>
                        <a:spcAft>
                          <a:spcPct val="0"/>
                        </a:spcAft>
                      </a:pPr>
                      <a:r>
                        <a:rPr lang="ru-RU" sz="1300">
                          <a:effectLst/>
                          <a:latin typeface="Times New Roman" pitchFamily="18" charset="0"/>
                          <a:cs typeface="Times New Roman" pitchFamily="18" charset="0"/>
                        </a:rPr>
                        <a:t>1.</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300">
                          <a:effectLst/>
                          <a:latin typeface="Times New Roman" pitchFamily="18" charset="0"/>
                          <a:cs typeface="Times New Roman" pitchFamily="18" charset="0"/>
                        </a:rPr>
                        <a:t>21 февраля:</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nSpc>
                          <a:spcPct val="115000"/>
                        </a:lnSpc>
                        <a:spcAft>
                          <a:spcPct val="0"/>
                        </a:spcAft>
                      </a:pPr>
                      <a:r>
                        <a:rPr lang="ru-RU" sz="1300">
                          <a:effectLst/>
                          <a:latin typeface="Times New Roman" pitchFamily="18" charset="0"/>
                          <a:cs typeface="Times New Roman" pitchFamily="18" charset="0"/>
                        </a:rPr>
                        <a:t>Международный день родного языка</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20"/>
                  </a:ext>
                </a:extLst>
              </a:tr>
              <a:tr h="204192">
                <a:tc>
                  <a:txBody>
                    <a:bodyPr/>
                    <a:lstStyle/>
                    <a:p>
                      <a:pPr algn="ctr">
                        <a:lnSpc>
                          <a:spcPct val="115000"/>
                        </a:lnSpc>
                        <a:spcAft>
                          <a:spcPct val="0"/>
                        </a:spcAft>
                      </a:pPr>
                      <a:r>
                        <a:rPr lang="ru-RU" sz="1300">
                          <a:effectLst/>
                          <a:latin typeface="Times New Roman" pitchFamily="18" charset="0"/>
                          <a:cs typeface="Times New Roman" pitchFamily="18" charset="0"/>
                        </a:rPr>
                        <a:t>2.</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300">
                          <a:effectLst/>
                          <a:latin typeface="Times New Roman" pitchFamily="18" charset="0"/>
                          <a:cs typeface="Times New Roman" pitchFamily="18" charset="0"/>
                        </a:rPr>
                        <a:t>23 февраля:</a:t>
                      </a:r>
                      <a:endParaRPr lang="ru-RU" sz="13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300">
                          <a:effectLst/>
                          <a:latin typeface="Times New Roman" pitchFamily="18" charset="0"/>
                          <a:cs typeface="Times New Roman" pitchFamily="18" charset="0"/>
                        </a:rPr>
                        <a:t>День защитника Отечества.</a:t>
                      </a:r>
                      <a:endParaRPr lang="ru-RU"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19320" marR="19320" marT="0" marB="0"/>
                </a:tc>
                <a:extLst>
                  <a:ext uri="{0D108BD9-81ED-4DB2-BD59-A6C34878D82A}">
                    <a16:rowId xmlns:a16="http://schemas.microsoft.com/office/drawing/2014/main" xmlns="" val="10021"/>
                  </a:ext>
                </a:extLst>
              </a:tr>
            </a:tbl>
          </a:graphicData>
        </a:graphic>
      </p:graphicFrame>
      <p:sp>
        <p:nvSpPr>
          <p:cNvPr id="5" name="TextBox 4"/>
          <p:cNvSpPr txBox="1"/>
          <p:nvPr/>
        </p:nvSpPr>
        <p:spPr>
          <a:xfrm>
            <a:off x="372980" y="0"/>
            <a:ext cx="11442032" cy="400110"/>
          </a:xfrm>
          <a:prstGeom prst="rect">
            <a:avLst/>
          </a:prstGeom>
          <a:noFill/>
        </p:spPr>
        <p:txBody>
          <a:bodyPr wrap="square" rtlCol="0">
            <a:spAutoFit/>
          </a:bodyPr>
          <a:lstStyle/>
          <a:p>
            <a:r>
              <a:rPr lang="ru-RU" sz="2000" b="1" dirty="0">
                <a:latin typeface="Times New Roman" pitchFamily="18" charset="0"/>
                <a:cs typeface="Times New Roman" pitchFamily="18" charset="0"/>
              </a:rPr>
              <a:t>КАЛЕНДАРНЫЙ ПЛАН ВОСПИТАТЕЛЬНОЙ РАБОТЫ </a:t>
            </a:r>
            <a:r>
              <a:rPr lang="ru-RU" sz="2000" b="1" dirty="0" smtClean="0">
                <a:latin typeface="Times New Roman" pitchFamily="18" charset="0"/>
                <a:cs typeface="Times New Roman" pitchFamily="18" charset="0"/>
              </a:rPr>
              <a:t>В ПОДГОТОВИТЕЛЬНОЙ </a:t>
            </a:r>
            <a:r>
              <a:rPr lang="ru-RU" sz="2000" b="1" dirty="0">
                <a:latin typeface="Times New Roman" pitchFamily="18" charset="0"/>
                <a:cs typeface="Times New Roman" pitchFamily="18" charset="0"/>
              </a:rPr>
              <a:t>ГРУППЕ</a:t>
            </a:r>
          </a:p>
        </p:txBody>
      </p:sp>
    </p:spTree>
    <p:extLst>
      <p:ext uri="{BB962C8B-B14F-4D97-AF65-F5344CB8AC3E}">
        <p14:creationId xmlns:p14="http://schemas.microsoft.com/office/powerpoint/2010/main" xmlns="" val="42966896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xmlns="" val="3775334038"/>
              </p:ext>
            </p:extLst>
          </p:nvPr>
        </p:nvGraphicFramePr>
        <p:xfrm>
          <a:off x="761875" y="678891"/>
          <a:ext cx="10724827" cy="5598858"/>
        </p:xfrm>
        <a:graphic>
          <a:graphicData uri="http://schemas.openxmlformats.org/drawingml/2006/table">
            <a:tbl>
              <a:tblPr firstRow="1" firstCol="1" bandRow="1">
                <a:tableStyleId>{5C22544A-7EE6-4342-B048-85BDC9FD1C3A}</a:tableStyleId>
              </a:tblPr>
              <a:tblGrid>
                <a:gridCol w="889835">
                  <a:extLst>
                    <a:ext uri="{9D8B030D-6E8A-4147-A177-3AD203B41FA5}">
                      <a16:colId xmlns:a16="http://schemas.microsoft.com/office/drawing/2014/main" xmlns="" val="20000"/>
                    </a:ext>
                  </a:extLst>
                </a:gridCol>
                <a:gridCol w="3200542">
                  <a:extLst>
                    <a:ext uri="{9D8B030D-6E8A-4147-A177-3AD203B41FA5}">
                      <a16:colId xmlns:a16="http://schemas.microsoft.com/office/drawing/2014/main" xmlns="" val="20001"/>
                    </a:ext>
                  </a:extLst>
                </a:gridCol>
                <a:gridCol w="6634450">
                  <a:extLst>
                    <a:ext uri="{9D8B030D-6E8A-4147-A177-3AD203B41FA5}">
                      <a16:colId xmlns:a16="http://schemas.microsoft.com/office/drawing/2014/main" xmlns="" val="20002"/>
                    </a:ext>
                  </a:extLst>
                </a:gridCol>
              </a:tblGrid>
              <a:tr h="193559">
                <a:tc>
                  <a:txBody>
                    <a:bodyPr/>
                    <a:lstStyle/>
                    <a:p>
                      <a:pPr algn="ctr">
                        <a:lnSpc>
                          <a:spcPct val="115000"/>
                        </a:lnSpc>
                        <a:spcAft>
                          <a:spcPct val="0"/>
                        </a:spcAft>
                      </a:pPr>
                      <a:r>
                        <a:rPr lang="ru-RU" sz="1000" dirty="0">
                          <a:effectLst/>
                          <a:latin typeface="Times New Roman" pitchFamily="18" charset="0"/>
                          <a:cs typeface="Times New Roman" pitchFamily="18" charset="0"/>
                        </a:rPr>
                        <a:t>№ </a:t>
                      </a:r>
                      <a:r>
                        <a:rPr lang="ru-RU" sz="1000" dirty="0" err="1">
                          <a:effectLst/>
                          <a:latin typeface="Times New Roman" pitchFamily="18" charset="0"/>
                          <a:cs typeface="Times New Roman" pitchFamily="18" charset="0"/>
                        </a:rPr>
                        <a:t>п</a:t>
                      </a:r>
                      <a:r>
                        <a:rPr lang="ru-RU" sz="1000" dirty="0">
                          <a:effectLst/>
                          <a:latin typeface="Times New Roman" pitchFamily="18" charset="0"/>
                          <a:cs typeface="Times New Roman" pitchFamily="18" charset="0"/>
                        </a:rPr>
                        <a:t>/</a:t>
                      </a:r>
                      <a:r>
                        <a:rPr lang="ru-RU" sz="1000" dirty="0" err="1">
                          <a:effectLst/>
                          <a:latin typeface="Times New Roman" pitchFamily="18" charset="0"/>
                          <a:cs typeface="Times New Roman" pitchFamily="18" charset="0"/>
                        </a:rPr>
                        <a:t>п</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a:effectLst/>
                          <a:latin typeface="Times New Roman" pitchFamily="18" charset="0"/>
                          <a:cs typeface="Times New Roman" pitchFamily="18" charset="0"/>
                        </a:rPr>
                        <a:t> Дата</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dirty="0">
                          <a:effectLst/>
                          <a:latin typeface="Times New Roman" pitchFamily="18" charset="0"/>
                          <a:cs typeface="Times New Roman" pitchFamily="18" charset="0"/>
                        </a:rPr>
                        <a:t>Праздники и тематические дни</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00"/>
                  </a:ext>
                </a:extLst>
              </a:tr>
              <a:tr h="193559">
                <a:tc gridSpan="3">
                  <a:txBody>
                    <a:bodyPr/>
                    <a:lstStyle/>
                    <a:p>
                      <a:pPr algn="ctr">
                        <a:lnSpc>
                          <a:spcPct val="115000"/>
                        </a:lnSpc>
                        <a:spcAft>
                          <a:spcPct val="0"/>
                        </a:spcAft>
                      </a:pPr>
                      <a:r>
                        <a:rPr lang="ru-RU" sz="1000">
                          <a:effectLst/>
                          <a:latin typeface="Times New Roman" pitchFamily="18" charset="0"/>
                          <a:cs typeface="Times New Roman" pitchFamily="18" charset="0"/>
                        </a:rPr>
                        <a:t>Март</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1"/>
                  </a:ext>
                </a:extLst>
              </a:tr>
              <a:tr h="193559">
                <a:tc>
                  <a:txBody>
                    <a:bodyPr/>
                    <a:lstStyle/>
                    <a:p>
                      <a:pPr algn="ctr">
                        <a:lnSpc>
                          <a:spcPct val="115000"/>
                        </a:lnSpc>
                        <a:spcAft>
                          <a:spcPct val="0"/>
                        </a:spcAft>
                      </a:pPr>
                      <a:r>
                        <a:rPr lang="ru-RU" sz="1200" dirty="0">
                          <a:effectLst/>
                          <a:latin typeface="Times New Roman" pitchFamily="18" charset="0"/>
                          <a:cs typeface="Times New Roman" pitchFamily="18" charset="0"/>
                        </a:rPr>
                        <a:t>1.</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200" dirty="0">
                          <a:effectLst/>
                          <a:latin typeface="Times New Roman" pitchFamily="18" charset="0"/>
                          <a:cs typeface="Times New Roman" pitchFamily="18" charset="0"/>
                        </a:rPr>
                        <a:t>8 марта:</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200">
                          <a:effectLst/>
                          <a:latin typeface="Times New Roman" pitchFamily="18" charset="0"/>
                          <a:cs typeface="Times New Roman" pitchFamily="18" charset="0"/>
                        </a:rPr>
                        <a:t>Международный женский день;</a:t>
                      </a: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02"/>
                  </a:ext>
                </a:extLst>
              </a:tr>
              <a:tr h="193559">
                <a:tc>
                  <a:txBody>
                    <a:bodyPr/>
                    <a:lstStyle/>
                    <a:p>
                      <a:pPr algn="ctr">
                        <a:lnSpc>
                          <a:spcPct val="115000"/>
                        </a:lnSpc>
                        <a:spcAft>
                          <a:spcPct val="0"/>
                        </a:spcAft>
                      </a:pPr>
                      <a:r>
                        <a:rPr lang="ru-RU" sz="1200" dirty="0">
                          <a:effectLst/>
                          <a:latin typeface="Times New Roman" pitchFamily="18" charset="0"/>
                          <a:cs typeface="Times New Roman" pitchFamily="18" charset="0"/>
                        </a:rPr>
                        <a:t>2.</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200" dirty="0">
                          <a:effectLst/>
                          <a:latin typeface="Times New Roman" pitchFamily="18" charset="0"/>
                          <a:cs typeface="Times New Roman" pitchFamily="18" charset="0"/>
                        </a:rPr>
                        <a:t>27 марта:</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200" dirty="0">
                          <a:effectLst/>
                          <a:latin typeface="Times New Roman" pitchFamily="18" charset="0"/>
                          <a:cs typeface="Times New Roman" pitchFamily="18" charset="0"/>
                        </a:rPr>
                        <a:t>Всемирный день театра.</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03"/>
                  </a:ext>
                </a:extLst>
              </a:tr>
              <a:tr h="193559">
                <a:tc gridSpan="3">
                  <a:txBody>
                    <a:bodyPr/>
                    <a:lstStyle/>
                    <a:p>
                      <a:pPr algn="ctr">
                        <a:lnSpc>
                          <a:spcPct val="115000"/>
                        </a:lnSpc>
                        <a:spcAft>
                          <a:spcPct val="0"/>
                        </a:spcAft>
                      </a:pPr>
                      <a:r>
                        <a:rPr lang="ru-RU" sz="1200" dirty="0">
                          <a:effectLst/>
                          <a:latin typeface="Times New Roman" pitchFamily="18" charset="0"/>
                          <a:cs typeface="Times New Roman" pitchFamily="18" charset="0"/>
                        </a:rPr>
                        <a:t>Апрель</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4"/>
                  </a:ext>
                </a:extLst>
              </a:tr>
              <a:tr h="193559">
                <a:tc>
                  <a:txBody>
                    <a:bodyPr/>
                    <a:lstStyle/>
                    <a:p>
                      <a:pPr algn="ctr">
                        <a:lnSpc>
                          <a:spcPct val="115000"/>
                        </a:lnSpc>
                        <a:spcAft>
                          <a:spcPct val="0"/>
                        </a:spcAft>
                      </a:pPr>
                      <a:r>
                        <a:rPr lang="ru-RU" sz="1200" dirty="0">
                          <a:effectLst/>
                          <a:latin typeface="Times New Roman" pitchFamily="18" charset="0"/>
                          <a:cs typeface="Times New Roman" pitchFamily="18" charset="0"/>
                        </a:rPr>
                        <a:t>1.</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200" dirty="0">
                          <a:effectLst/>
                          <a:latin typeface="Times New Roman" pitchFamily="18" charset="0"/>
                          <a:cs typeface="Times New Roman" pitchFamily="18" charset="0"/>
                        </a:rPr>
                        <a:t>12 апреля</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200" dirty="0">
                          <a:effectLst/>
                          <a:latin typeface="Times New Roman" pitchFamily="18" charset="0"/>
                          <a:cs typeface="Times New Roman" pitchFamily="18" charset="0"/>
                        </a:rPr>
                        <a:t>День космонавтики;</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05"/>
                  </a:ext>
                </a:extLst>
              </a:tr>
              <a:tr h="193559">
                <a:tc>
                  <a:txBody>
                    <a:bodyPr/>
                    <a:lstStyle/>
                    <a:p>
                      <a:pPr algn="ctr">
                        <a:lnSpc>
                          <a:spcPct val="115000"/>
                        </a:lnSpc>
                        <a:spcAft>
                          <a:spcPct val="0"/>
                        </a:spcAft>
                      </a:pPr>
                      <a:r>
                        <a:rPr lang="ru-RU" sz="1200" dirty="0">
                          <a:effectLst/>
                          <a:latin typeface="Times New Roman" pitchFamily="18" charset="0"/>
                          <a:cs typeface="Times New Roman" pitchFamily="18" charset="0"/>
                        </a:rPr>
                        <a:t>2.</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200" dirty="0">
                          <a:effectLst/>
                          <a:latin typeface="Times New Roman" pitchFamily="18" charset="0"/>
                          <a:cs typeface="Times New Roman" pitchFamily="18" charset="0"/>
                        </a:rPr>
                        <a:t>22 апреля</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200" u="none" strike="noStrike" spc="0" dirty="0">
                          <a:effectLst/>
                          <a:latin typeface="Times New Roman" pitchFamily="18" charset="0"/>
                          <a:cs typeface="Times New Roman" pitchFamily="18" charset="0"/>
                        </a:rPr>
                        <a:t>Международный день Земли.</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06"/>
                  </a:ext>
                </a:extLst>
              </a:tr>
              <a:tr h="193559">
                <a:tc gridSpan="3">
                  <a:txBody>
                    <a:bodyPr/>
                    <a:lstStyle/>
                    <a:p>
                      <a:pPr algn="ctr">
                        <a:lnSpc>
                          <a:spcPct val="115000"/>
                        </a:lnSpc>
                        <a:spcAft>
                          <a:spcPct val="0"/>
                        </a:spcAft>
                      </a:pPr>
                      <a:r>
                        <a:rPr lang="ru-RU" sz="1200" dirty="0">
                          <a:effectLst/>
                          <a:latin typeface="Times New Roman" pitchFamily="18" charset="0"/>
                          <a:cs typeface="Times New Roman" pitchFamily="18" charset="0"/>
                        </a:rPr>
                        <a:t>Май</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7"/>
                  </a:ext>
                </a:extLst>
              </a:tr>
              <a:tr h="193559">
                <a:tc>
                  <a:txBody>
                    <a:bodyPr/>
                    <a:lstStyle/>
                    <a:p>
                      <a:pPr algn="ctr">
                        <a:lnSpc>
                          <a:spcPct val="115000"/>
                        </a:lnSpc>
                        <a:spcAft>
                          <a:spcPct val="0"/>
                        </a:spcAft>
                      </a:pPr>
                      <a:r>
                        <a:rPr lang="ru-RU" sz="1200" dirty="0">
                          <a:effectLst/>
                          <a:latin typeface="Times New Roman" pitchFamily="18" charset="0"/>
                          <a:cs typeface="Times New Roman" pitchFamily="18" charset="0"/>
                        </a:rPr>
                        <a:t>1.</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200">
                          <a:effectLst/>
                          <a:latin typeface="Times New Roman" pitchFamily="18" charset="0"/>
                          <a:cs typeface="Times New Roman" pitchFamily="18" charset="0"/>
                        </a:rPr>
                        <a:t>1 мая:</a:t>
                      </a: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200" dirty="0">
                          <a:effectLst/>
                          <a:latin typeface="Times New Roman" pitchFamily="18" charset="0"/>
                          <a:cs typeface="Times New Roman" pitchFamily="18" charset="0"/>
                        </a:rPr>
                        <a:t>Праздник Весны и Труда;</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08"/>
                  </a:ext>
                </a:extLst>
              </a:tr>
              <a:tr h="193559">
                <a:tc>
                  <a:txBody>
                    <a:bodyPr/>
                    <a:lstStyle/>
                    <a:p>
                      <a:pPr algn="ctr">
                        <a:lnSpc>
                          <a:spcPct val="115000"/>
                        </a:lnSpc>
                        <a:spcAft>
                          <a:spcPct val="0"/>
                        </a:spcAft>
                      </a:pPr>
                      <a:r>
                        <a:rPr lang="ru-RU" sz="1200" dirty="0">
                          <a:effectLst/>
                          <a:latin typeface="Times New Roman" pitchFamily="18" charset="0"/>
                          <a:cs typeface="Times New Roman" pitchFamily="18" charset="0"/>
                        </a:rPr>
                        <a:t>2.</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200">
                          <a:effectLst/>
                          <a:latin typeface="Times New Roman" pitchFamily="18" charset="0"/>
                          <a:cs typeface="Times New Roman" pitchFamily="18" charset="0"/>
                        </a:rPr>
                        <a:t>9 мая:</a:t>
                      </a: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200" dirty="0">
                          <a:effectLst/>
                          <a:latin typeface="Times New Roman" pitchFamily="18" charset="0"/>
                          <a:cs typeface="Times New Roman" pitchFamily="18" charset="0"/>
                        </a:rPr>
                        <a:t>День Победы</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09"/>
                  </a:ext>
                </a:extLst>
              </a:tr>
              <a:tr h="387116">
                <a:tc>
                  <a:txBody>
                    <a:bodyPr/>
                    <a:lstStyle/>
                    <a:p>
                      <a:pPr algn="ctr">
                        <a:lnSpc>
                          <a:spcPct val="115000"/>
                        </a:lnSpc>
                        <a:spcAft>
                          <a:spcPct val="0"/>
                        </a:spcAft>
                      </a:pPr>
                      <a:r>
                        <a:rPr lang="ru-RU" sz="1200" dirty="0">
                          <a:effectLst/>
                          <a:latin typeface="Times New Roman" pitchFamily="18" charset="0"/>
                          <a:cs typeface="Times New Roman" pitchFamily="18" charset="0"/>
                        </a:rPr>
                        <a:t>3.</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200">
                          <a:effectLst/>
                          <a:latin typeface="Times New Roman" pitchFamily="18" charset="0"/>
                          <a:cs typeface="Times New Roman" pitchFamily="18" charset="0"/>
                        </a:rPr>
                        <a:t>19 мая:</a:t>
                      </a: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200" dirty="0">
                          <a:effectLst/>
                          <a:latin typeface="Times New Roman" pitchFamily="18" charset="0"/>
                          <a:cs typeface="Times New Roman" pitchFamily="18" charset="0"/>
                        </a:rPr>
                        <a:t>Конкурс плакатов выполненных руками детей (в рамках дня детских общественных организаций России)</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10"/>
                  </a:ext>
                </a:extLst>
              </a:tr>
              <a:tr h="193559">
                <a:tc gridSpan="3">
                  <a:txBody>
                    <a:bodyPr/>
                    <a:lstStyle/>
                    <a:p>
                      <a:pPr algn="ctr">
                        <a:lnSpc>
                          <a:spcPct val="115000"/>
                        </a:lnSpc>
                        <a:spcAft>
                          <a:spcPct val="0"/>
                        </a:spcAft>
                      </a:pPr>
                      <a:r>
                        <a:rPr lang="ru-RU" sz="1200" dirty="0">
                          <a:effectLst/>
                          <a:latin typeface="Times New Roman" pitchFamily="18" charset="0"/>
                          <a:cs typeface="Times New Roman" pitchFamily="18" charset="0"/>
                        </a:rPr>
                        <a:t>Июнь</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11"/>
                  </a:ext>
                </a:extLst>
              </a:tr>
              <a:tr h="193559">
                <a:tc>
                  <a:txBody>
                    <a:bodyPr/>
                    <a:lstStyle/>
                    <a:p>
                      <a:pPr algn="ctr">
                        <a:lnSpc>
                          <a:spcPct val="115000"/>
                        </a:lnSpc>
                        <a:spcAft>
                          <a:spcPct val="0"/>
                        </a:spcAft>
                      </a:pPr>
                      <a:r>
                        <a:rPr lang="ru-RU" sz="1200" dirty="0">
                          <a:effectLst/>
                          <a:latin typeface="Times New Roman" pitchFamily="18" charset="0"/>
                          <a:cs typeface="Times New Roman" pitchFamily="18" charset="0"/>
                        </a:rPr>
                        <a:t>1.</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200">
                          <a:effectLst/>
                          <a:latin typeface="Times New Roman" pitchFamily="18" charset="0"/>
                          <a:cs typeface="Times New Roman" pitchFamily="18" charset="0"/>
                        </a:rPr>
                        <a:t>1 июня:</a:t>
                      </a: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200" dirty="0">
                          <a:effectLst/>
                          <a:latin typeface="Times New Roman" pitchFamily="18" charset="0"/>
                          <a:cs typeface="Times New Roman" pitchFamily="18" charset="0"/>
                        </a:rPr>
                        <a:t>День защиты детей;</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12"/>
                  </a:ext>
                </a:extLst>
              </a:tr>
              <a:tr h="193559">
                <a:tc>
                  <a:txBody>
                    <a:bodyPr/>
                    <a:lstStyle/>
                    <a:p>
                      <a:pPr algn="ctr">
                        <a:lnSpc>
                          <a:spcPct val="115000"/>
                        </a:lnSpc>
                        <a:spcAft>
                          <a:spcPct val="0"/>
                        </a:spcAft>
                      </a:pPr>
                      <a:r>
                        <a:rPr lang="ru-RU" sz="1200" dirty="0">
                          <a:effectLst/>
                          <a:latin typeface="Times New Roman" pitchFamily="18" charset="0"/>
                          <a:cs typeface="Times New Roman" pitchFamily="18" charset="0"/>
                        </a:rPr>
                        <a:t>2.</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200">
                          <a:effectLst/>
                          <a:latin typeface="Times New Roman" pitchFamily="18" charset="0"/>
                          <a:cs typeface="Times New Roman" pitchFamily="18" charset="0"/>
                        </a:rPr>
                        <a:t>6 июня:</a:t>
                      </a: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200" dirty="0">
                          <a:effectLst/>
                          <a:latin typeface="Times New Roman" pitchFamily="18" charset="0"/>
                          <a:cs typeface="Times New Roman" pitchFamily="18" charset="0"/>
                        </a:rPr>
                        <a:t>День русского языка;</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13"/>
                  </a:ext>
                </a:extLst>
              </a:tr>
              <a:tr h="193559">
                <a:tc>
                  <a:txBody>
                    <a:bodyPr/>
                    <a:lstStyle/>
                    <a:p>
                      <a:pPr algn="ctr">
                        <a:lnSpc>
                          <a:spcPct val="115000"/>
                        </a:lnSpc>
                        <a:spcAft>
                          <a:spcPct val="0"/>
                        </a:spcAft>
                      </a:pPr>
                      <a:r>
                        <a:rPr lang="ru-RU" sz="1200" dirty="0">
                          <a:effectLst/>
                          <a:latin typeface="Times New Roman" pitchFamily="18" charset="0"/>
                          <a:cs typeface="Times New Roman" pitchFamily="18" charset="0"/>
                        </a:rPr>
                        <a:t>3.</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200">
                          <a:effectLst/>
                          <a:latin typeface="Times New Roman" pitchFamily="18" charset="0"/>
                          <a:cs typeface="Times New Roman" pitchFamily="18" charset="0"/>
                        </a:rPr>
                        <a:t>12 июня:</a:t>
                      </a: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200" dirty="0">
                          <a:effectLst/>
                          <a:latin typeface="Times New Roman" pitchFamily="18" charset="0"/>
                          <a:cs typeface="Times New Roman" pitchFamily="18" charset="0"/>
                        </a:rPr>
                        <a:t>День России;</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14"/>
                  </a:ext>
                </a:extLst>
              </a:tr>
              <a:tr h="193559">
                <a:tc>
                  <a:txBody>
                    <a:bodyPr/>
                    <a:lstStyle/>
                    <a:p>
                      <a:pPr algn="ctr">
                        <a:lnSpc>
                          <a:spcPct val="115000"/>
                        </a:lnSpc>
                        <a:spcAft>
                          <a:spcPct val="0"/>
                        </a:spcAft>
                      </a:pPr>
                      <a:r>
                        <a:rPr lang="ru-RU" sz="1200" dirty="0">
                          <a:effectLst/>
                          <a:latin typeface="Times New Roman" pitchFamily="18" charset="0"/>
                          <a:cs typeface="Times New Roman" pitchFamily="18" charset="0"/>
                        </a:rPr>
                        <a:t>4.</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200">
                          <a:effectLst/>
                          <a:latin typeface="Times New Roman" pitchFamily="18" charset="0"/>
                          <a:cs typeface="Times New Roman" pitchFamily="18" charset="0"/>
                        </a:rPr>
                        <a:t>22 июня:</a:t>
                      </a: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200" dirty="0">
                          <a:effectLst/>
                          <a:latin typeface="Times New Roman" pitchFamily="18" charset="0"/>
                          <a:cs typeface="Times New Roman" pitchFamily="18" charset="0"/>
                        </a:rPr>
                        <a:t>День памяти и скорби.</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15"/>
                  </a:ext>
                </a:extLst>
              </a:tr>
              <a:tr h="193559">
                <a:tc gridSpan="3">
                  <a:txBody>
                    <a:bodyPr/>
                    <a:lstStyle/>
                    <a:p>
                      <a:pPr algn="ctr">
                        <a:lnSpc>
                          <a:spcPct val="115000"/>
                        </a:lnSpc>
                        <a:spcAft>
                          <a:spcPct val="0"/>
                        </a:spcAft>
                      </a:pPr>
                      <a:r>
                        <a:rPr lang="ru-RU" sz="1200" dirty="0">
                          <a:effectLst/>
                          <a:latin typeface="Times New Roman" pitchFamily="18" charset="0"/>
                          <a:cs typeface="Times New Roman" pitchFamily="18" charset="0"/>
                        </a:rPr>
                        <a:t>Июль</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16"/>
                  </a:ext>
                </a:extLst>
              </a:tr>
              <a:tr h="193559">
                <a:tc>
                  <a:txBody>
                    <a:bodyPr/>
                    <a:lstStyle/>
                    <a:p>
                      <a:pPr algn="ctr">
                        <a:lnSpc>
                          <a:spcPct val="115000"/>
                        </a:lnSpc>
                        <a:spcAft>
                          <a:spcPct val="0"/>
                        </a:spcAft>
                      </a:pPr>
                      <a:r>
                        <a:rPr lang="ru-RU" sz="1200" dirty="0">
                          <a:effectLst/>
                          <a:latin typeface="Times New Roman" pitchFamily="18" charset="0"/>
                          <a:cs typeface="Times New Roman" pitchFamily="18" charset="0"/>
                        </a:rPr>
                        <a:t>1.</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200">
                          <a:effectLst/>
                          <a:latin typeface="Times New Roman" pitchFamily="18" charset="0"/>
                          <a:cs typeface="Times New Roman" pitchFamily="18" charset="0"/>
                        </a:rPr>
                        <a:t>8 июля:</a:t>
                      </a: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200" dirty="0">
                          <a:effectLst/>
                          <a:latin typeface="Times New Roman" pitchFamily="18" charset="0"/>
                          <a:cs typeface="Times New Roman" pitchFamily="18" charset="0"/>
                        </a:rPr>
                        <a:t>День семьи, любви и верности.</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17"/>
                  </a:ext>
                </a:extLst>
              </a:tr>
              <a:tr h="193559">
                <a:tc gridSpan="3">
                  <a:txBody>
                    <a:bodyPr/>
                    <a:lstStyle/>
                    <a:p>
                      <a:pPr algn="ctr">
                        <a:lnSpc>
                          <a:spcPct val="115000"/>
                        </a:lnSpc>
                        <a:spcAft>
                          <a:spcPct val="0"/>
                        </a:spcAft>
                      </a:pPr>
                      <a:r>
                        <a:rPr lang="ru-RU" sz="1200" dirty="0">
                          <a:effectLst/>
                          <a:latin typeface="Times New Roman" pitchFamily="18" charset="0"/>
                          <a:cs typeface="Times New Roman" pitchFamily="18" charset="0"/>
                        </a:rPr>
                        <a:t>Август</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18"/>
                  </a:ext>
                </a:extLst>
              </a:tr>
              <a:tr h="197780">
                <a:tc>
                  <a:txBody>
                    <a:bodyPr/>
                    <a:lstStyle/>
                    <a:p>
                      <a:pPr algn="ctr">
                        <a:lnSpc>
                          <a:spcPct val="115000"/>
                        </a:lnSpc>
                        <a:spcAft>
                          <a:spcPct val="0"/>
                        </a:spcAft>
                      </a:pPr>
                      <a:r>
                        <a:rPr lang="ru-RU" sz="1200" dirty="0">
                          <a:effectLst/>
                          <a:latin typeface="Times New Roman" pitchFamily="18" charset="0"/>
                          <a:cs typeface="Times New Roman" pitchFamily="18" charset="0"/>
                        </a:rPr>
                        <a:t>1.</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200">
                          <a:effectLst/>
                          <a:latin typeface="Times New Roman" pitchFamily="18" charset="0"/>
                          <a:cs typeface="Times New Roman" pitchFamily="18" charset="0"/>
                        </a:rPr>
                        <a:t>12 августа:</a:t>
                      </a: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200" dirty="0">
                          <a:effectLst/>
                          <a:latin typeface="Times New Roman" pitchFamily="18" charset="0"/>
                          <a:cs typeface="Times New Roman" pitchFamily="18" charset="0"/>
                        </a:rPr>
                        <a:t>День физкультурника;</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19"/>
                  </a:ext>
                </a:extLst>
              </a:tr>
              <a:tr h="193559">
                <a:tc>
                  <a:txBody>
                    <a:bodyPr/>
                    <a:lstStyle/>
                    <a:p>
                      <a:pPr algn="ctr">
                        <a:lnSpc>
                          <a:spcPct val="115000"/>
                        </a:lnSpc>
                        <a:spcAft>
                          <a:spcPct val="0"/>
                        </a:spcAft>
                      </a:pPr>
                      <a:r>
                        <a:rPr lang="ru-RU" sz="1200" dirty="0">
                          <a:effectLst/>
                          <a:latin typeface="Times New Roman" pitchFamily="18" charset="0"/>
                          <a:cs typeface="Times New Roman" pitchFamily="18" charset="0"/>
                        </a:rPr>
                        <a:t>2.</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200">
                          <a:effectLst/>
                          <a:latin typeface="Times New Roman" pitchFamily="18" charset="0"/>
                          <a:cs typeface="Times New Roman" pitchFamily="18" charset="0"/>
                        </a:rPr>
                        <a:t>22 августа:</a:t>
                      </a: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200" dirty="0">
                          <a:effectLst/>
                          <a:latin typeface="Times New Roman" pitchFamily="18" charset="0"/>
                          <a:cs typeface="Times New Roman" pitchFamily="18" charset="0"/>
                        </a:rPr>
                        <a:t>День Государственного флага Российской Федерации;</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20"/>
                  </a:ext>
                </a:extLst>
              </a:tr>
              <a:tr h="225776">
                <a:tc>
                  <a:txBody>
                    <a:bodyPr/>
                    <a:lstStyle/>
                    <a:p>
                      <a:pPr algn="ctr">
                        <a:lnSpc>
                          <a:spcPct val="115000"/>
                        </a:lnSpc>
                        <a:spcAft>
                          <a:spcPct val="0"/>
                        </a:spcAft>
                      </a:pPr>
                      <a:r>
                        <a:rPr lang="ru-RU" sz="1200" dirty="0">
                          <a:effectLst/>
                          <a:latin typeface="Times New Roman" pitchFamily="18" charset="0"/>
                          <a:cs typeface="Times New Roman" pitchFamily="18" charset="0"/>
                        </a:rPr>
                        <a:t>3.</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200">
                          <a:effectLst/>
                          <a:latin typeface="Times New Roman" pitchFamily="18" charset="0"/>
                          <a:cs typeface="Times New Roman" pitchFamily="18" charset="0"/>
                        </a:rPr>
                        <a:t>27 августа:</a:t>
                      </a: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200" dirty="0">
                          <a:effectLst/>
                          <a:latin typeface="Times New Roman" pitchFamily="18" charset="0"/>
                          <a:cs typeface="Times New Roman" pitchFamily="18" charset="0"/>
                        </a:rPr>
                        <a:t>День российского кино.</a:t>
                      </a:r>
                      <a:endParaRPr lang="ru-RU" sz="12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a16="http://schemas.microsoft.com/office/drawing/2014/main" xmlns="" val="10021"/>
                  </a:ext>
                </a:extLst>
              </a:tr>
              <a:tr h="1093948">
                <a:tc>
                  <a:txBody>
                    <a:bodyPr/>
                    <a:lstStyle/>
                    <a:p>
                      <a:pPr algn="ctr">
                        <a:lnSpc>
                          <a:spcPct val="115000"/>
                        </a:lnSpc>
                        <a:spcAft>
                          <a:spcPct val="0"/>
                        </a:spcAft>
                      </a:pPr>
                      <a:r>
                        <a:rPr lang="ru-RU" sz="1000">
                          <a:effectLst/>
                          <a:latin typeface="Times New Roman" pitchFamily="18" charset="0"/>
                          <a:cs typeface="Times New Roman" pitchFamily="18" charset="0"/>
                        </a:rPr>
                        <a:t> </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marL="342900" lvl="0" indent="-342900" algn="just">
                        <a:lnSpc>
                          <a:spcPct val="115000"/>
                        </a:lnSpc>
                        <a:spcAft>
                          <a:spcPct val="0"/>
                        </a:spcAft>
                        <a:buFont typeface="Symbol" panose="05050102010706020507" pitchFamily="18" charset="2"/>
                        <a:buChar char=""/>
                      </a:pPr>
                      <a:r>
                        <a:rPr lang="ru-RU" sz="1200" dirty="0">
                          <a:effectLst/>
                          <a:latin typeface="Times New Roman" pitchFamily="18" charset="0"/>
                          <a:cs typeface="Times New Roman" pitchFamily="18" charset="0"/>
                        </a:rPr>
                        <a:t>общие дела - совместные акции, конкурсы; досуги;</a:t>
                      </a:r>
                    </a:p>
                    <a:p>
                      <a:pPr marL="342900" lvl="0" indent="-342900" algn="just">
                        <a:lnSpc>
                          <a:spcPct val="115000"/>
                        </a:lnSpc>
                        <a:spcAft>
                          <a:spcPct val="0"/>
                        </a:spcAft>
                        <a:buFont typeface="Symbol" panose="05050102010706020507" pitchFamily="18" charset="2"/>
                        <a:buChar char=""/>
                      </a:pPr>
                      <a:r>
                        <a:rPr lang="ru-RU" sz="1200" dirty="0">
                          <a:effectLst/>
                          <a:latin typeface="Times New Roman" pitchFamily="18" charset="0"/>
                          <a:cs typeface="Times New Roman" pitchFamily="18" charset="0"/>
                        </a:rPr>
                        <a:t>ритмы жизни (утренний и вечерний круг, прогулка);</a:t>
                      </a:r>
                    </a:p>
                    <a:p>
                      <a:pPr marL="342900" lvl="0" indent="-342900" algn="just">
                        <a:lnSpc>
                          <a:spcPct val="115000"/>
                        </a:lnSpc>
                        <a:spcAft>
                          <a:spcPct val="0"/>
                        </a:spcAft>
                        <a:buFont typeface="Symbol" panose="05050102010706020507" pitchFamily="18" charset="2"/>
                        <a:buChar char=""/>
                      </a:pPr>
                      <a:r>
                        <a:rPr lang="ru-RU" sz="1200" dirty="0">
                          <a:effectLst/>
                          <a:latin typeface="Times New Roman" pitchFamily="18" charset="0"/>
                          <a:cs typeface="Times New Roman" pitchFamily="18" charset="0"/>
                        </a:rPr>
                        <a:t>режимные моменты (прием пищи, подготовка ко сну и прочее);</a:t>
                      </a:r>
                    </a:p>
                    <a:p>
                      <a:pPr marL="342900" lvl="0" indent="-342900" algn="just">
                        <a:lnSpc>
                          <a:spcPct val="115000"/>
                        </a:lnSpc>
                        <a:spcAft>
                          <a:spcPct val="0"/>
                        </a:spcAft>
                        <a:buFont typeface="Symbol" panose="05050102010706020507" pitchFamily="18" charset="2"/>
                        <a:buChar char=""/>
                      </a:pPr>
                      <a:r>
                        <a:rPr lang="ru-RU" sz="1200" dirty="0">
                          <a:effectLst/>
                          <a:latin typeface="Times New Roman" pitchFamily="18" charset="0"/>
                          <a:cs typeface="Times New Roman" pitchFamily="18" charset="0"/>
                        </a:rPr>
                        <a:t>свободная игра; свободная деятельность детей.</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320" marR="19320" marT="0" marB="0"/>
                </a:tc>
                <a:tc hMerge="1">
                  <a:txBody>
                    <a:bodyPr/>
                    <a:lstStyle/>
                    <a:p>
                      <a:endParaRPr lang="ru-RU"/>
                    </a:p>
                  </a:txBody>
                  <a:tcPr/>
                </a:tc>
                <a:extLst>
                  <a:ext uri="{0D108BD9-81ED-4DB2-BD59-A6C34878D82A}">
                    <a16:rowId xmlns:a16="http://schemas.microsoft.com/office/drawing/2014/main" xmlns="" val="10022"/>
                  </a:ext>
                </a:extLst>
              </a:tr>
            </a:tbl>
          </a:graphicData>
        </a:graphic>
      </p:graphicFrame>
      <p:sp>
        <p:nvSpPr>
          <p:cNvPr id="5" name="TextBox 4"/>
          <p:cNvSpPr txBox="1"/>
          <p:nvPr/>
        </p:nvSpPr>
        <p:spPr>
          <a:xfrm>
            <a:off x="360947" y="0"/>
            <a:ext cx="11466095" cy="400110"/>
          </a:xfrm>
          <a:prstGeom prst="rect">
            <a:avLst/>
          </a:prstGeom>
          <a:noFill/>
        </p:spPr>
        <p:txBody>
          <a:bodyPr wrap="square" rtlCol="0">
            <a:spAutoFit/>
          </a:bodyPr>
          <a:lstStyle/>
          <a:p>
            <a:pPr algn="ctr"/>
            <a:r>
              <a:rPr lang="ru-RU" sz="2000" b="1" dirty="0">
                <a:latin typeface="Times New Roman" pitchFamily="18" charset="0"/>
                <a:cs typeface="Times New Roman" pitchFamily="18" charset="0"/>
              </a:rPr>
              <a:t>КАЛЕНДАРНЫЙ ПЛАН ВОСПИТАТЕЛЬНОЙ РАБОТЫ </a:t>
            </a:r>
            <a:r>
              <a:rPr lang="ru-RU" sz="2000" b="1" dirty="0" smtClean="0">
                <a:latin typeface="Times New Roman" pitchFamily="18" charset="0"/>
                <a:cs typeface="Times New Roman" pitchFamily="18" charset="0"/>
              </a:rPr>
              <a:t>В ПОДГОТОВИТЕЛЬНОЙ </a:t>
            </a:r>
            <a:r>
              <a:rPr lang="ru-RU" sz="2000" b="1" dirty="0">
                <a:latin typeface="Times New Roman" pitchFamily="18" charset="0"/>
                <a:cs typeface="Times New Roman" pitchFamily="18" charset="0"/>
              </a:rPr>
              <a:t>ГРУППЕ</a:t>
            </a:r>
          </a:p>
        </p:txBody>
      </p:sp>
    </p:spTree>
    <p:extLst>
      <p:ext uri="{BB962C8B-B14F-4D97-AF65-F5344CB8AC3E}">
        <p14:creationId xmlns:p14="http://schemas.microsoft.com/office/powerpoint/2010/main" xmlns="" val="413698084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469232" y="-228600"/>
            <a:ext cx="11249526" cy="979488"/>
          </a:xfrm>
        </p:spPr>
        <p:txBody>
          <a:bodyPr>
            <a:normAutofit/>
          </a:bodyPr>
          <a:lstStyle/>
          <a:p>
            <a:pPr algn="ctr"/>
            <a:r>
              <a:rPr lang="ru-RU" sz="2400" b="1" dirty="0">
                <a:solidFill>
                  <a:schemeClr val="tx1"/>
                </a:solidFill>
                <a:latin typeface="Times New Roman" pitchFamily="18" charset="0"/>
                <a:cs typeface="Times New Roman" pitchFamily="18" charset="0"/>
              </a:rPr>
              <a:t>МАТЕРИАЛЬНО – ТЕХНИЧЕСКОЕ ОСНАЩЕНИЕ</a:t>
            </a:r>
          </a:p>
        </p:txBody>
      </p:sp>
      <p:sp>
        <p:nvSpPr>
          <p:cNvPr id="5" name="Овал 4"/>
          <p:cNvSpPr/>
          <p:nvPr/>
        </p:nvSpPr>
        <p:spPr>
          <a:xfrm>
            <a:off x="9855484" y="6050101"/>
            <a:ext cx="654448" cy="6926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t>21</a:t>
            </a:r>
          </a:p>
        </p:txBody>
      </p:sp>
      <p:sp>
        <p:nvSpPr>
          <p:cNvPr id="4" name="Прямоугольник 3"/>
          <p:cNvSpPr/>
          <p:nvPr/>
        </p:nvSpPr>
        <p:spPr>
          <a:xfrm>
            <a:off x="697832" y="553453"/>
            <a:ext cx="10706768" cy="5237356"/>
          </a:xfrm>
          <a:prstGeom prst="rect">
            <a:avLst/>
          </a:prstGeom>
        </p:spPr>
        <p:txBody>
          <a:bodyPr wrap="square">
            <a:spAutoFit/>
          </a:bodyPr>
          <a:lstStyle/>
          <a:p>
            <a:pPr indent="252095" algn="ctr">
              <a:lnSpc>
                <a:spcPct val="115000"/>
              </a:lnSpc>
              <a:spcAft>
                <a:spcPct val="0"/>
              </a:spcAft>
            </a:pPr>
            <a:r>
              <a:rPr lang="ru-RU" b="1" dirty="0">
                <a:latin typeface="Times New Roman" pitchFamily="18" charset="0"/>
                <a:ea typeface="Calibri" panose="020F0502020204030204" pitchFamily="34" charset="0"/>
                <a:cs typeface="Times New Roman" pitchFamily="18" charset="0"/>
              </a:rPr>
              <a:t>Организация предметно-пространственной среды группы – подготовительного возраста:</a:t>
            </a:r>
            <a:endParaRPr lang="ru-RU" sz="1600" dirty="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dirty="0">
                <a:latin typeface="Times New Roman" pitchFamily="18" charset="0"/>
                <a:ea typeface="Calibri" panose="020F0502020204030204" pitchFamily="34" charset="0"/>
                <a:cs typeface="Times New Roman" pitchFamily="18" charset="0"/>
              </a:rPr>
              <a:t>	</a:t>
            </a:r>
            <a:r>
              <a:rPr lang="ru-RU" sz="1280" dirty="0">
                <a:latin typeface="Times New Roman" pitchFamily="18" charset="0"/>
                <a:ea typeface="Calibri" panose="020F0502020204030204" pitchFamily="34" charset="0"/>
                <a:cs typeface="Times New Roman" pitchFamily="18" charset="0"/>
              </a:rPr>
              <a:t>Реализация воспитательного потенциала предметно-пространственной среды может предусматривать совместную деятельность педагогов, обучающихся, других участников образовательных отношений по её созданию, поддержанию, использованию в воспитательном процессе (указываются конкретные позиции, имеющиеся в ДОО или запланированные):</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знаки и символы государства, региона, населенного пункта и ДОО;</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отражающие региональные, этнографические и другие особенности социокультурных условий, в которых находится ДОО;</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отражающие экологичность, </a:t>
            </a:r>
            <a:r>
              <a:rPr lang="ru-RU" sz="1280" dirty="0" err="1">
                <a:latin typeface="Times New Roman" pitchFamily="18" charset="0"/>
                <a:ea typeface="Calibri" panose="020F0502020204030204" pitchFamily="34" charset="0"/>
                <a:cs typeface="Times New Roman" pitchFamily="18" charset="0"/>
              </a:rPr>
              <a:t>природосообразность</a:t>
            </a:r>
            <a:r>
              <a:rPr lang="ru-RU" sz="1280" dirty="0">
                <a:latin typeface="Times New Roman" pitchFamily="18" charset="0"/>
                <a:ea typeface="Calibri" panose="020F0502020204030204" pitchFamily="34" charset="0"/>
                <a:cs typeface="Times New Roman" pitchFamily="18" charset="0"/>
              </a:rPr>
              <a:t> и безопасность;</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обеспечивающие детям возможность общения, игры и совместной деятельности;</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отражающие ценность семьи, людей разных поколений, радость общения с семьей;</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обеспечивающие ребёнку возможность познавательного развития, экспериментирования, освоения новых технологий, раскрывающие красоту знаний, необходимость научного познания, формирующие научную картину мира;</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обеспечивающие ребёнку возможность посильного труда, а также отражающие ценности труда в жизни человека и государства;</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обеспечивающие ребёнку возможности для укрепления здоровья, раскрывающие смысл здорового образа жизни, физической культуры и спорта;</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предоставляющие ребёнку возможность погружения в культуру России, знакомства с особенностями традиций многонационального российского народа.</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Среда подготовительной группы гармонична и эстетически привлекательна.</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При выборе материалов и игрушек для РППС ориентирована на продукцию отечественных и территориальных производителей. Игрушки, материалы и оборудование соответствуют возрастным задачам воспитания детей дошкольного возраста и имеют документы, подтверждающие соответствие требованиям безопасности.</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Развитие ППС в группе - управляемый процесс, направленный на то, чтобы среда была гармоничной и эстетически привлекательной.</a:t>
            </a:r>
          </a:p>
        </p:txBody>
      </p:sp>
    </p:spTree>
    <p:extLst>
      <p:ext uri="{BB962C8B-B14F-4D97-AF65-F5344CB8AC3E}">
        <p14:creationId xmlns:p14="http://schemas.microsoft.com/office/powerpoint/2010/main" xmlns="" val="542724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457200" y="0"/>
            <a:ext cx="11213432" cy="637674"/>
          </a:xfrm>
        </p:spPr>
        <p:txBody>
          <a:bodyPr>
            <a:normAutofit/>
          </a:bodyPr>
          <a:lstStyle/>
          <a:p>
            <a:pPr algn="ctr"/>
            <a:r>
              <a:rPr lang="ru-RU" sz="2400" b="1" dirty="0">
                <a:solidFill>
                  <a:schemeClr val="tx1"/>
                </a:solidFill>
                <a:latin typeface="Times New Roman" pitchFamily="18" charset="0"/>
                <a:cs typeface="Times New Roman" pitchFamily="18" charset="0"/>
              </a:rPr>
              <a:t>МАТЕРИАЛЬНО – ТЕХНИЧЕСКОЕ ОСНАЩЕНИЕ</a:t>
            </a:r>
          </a:p>
        </p:txBody>
      </p:sp>
      <p:sp>
        <p:nvSpPr>
          <p:cNvPr id="5" name="Овал 4"/>
          <p:cNvSpPr/>
          <p:nvPr/>
        </p:nvSpPr>
        <p:spPr>
          <a:xfrm>
            <a:off x="9855484" y="6050101"/>
            <a:ext cx="654448" cy="6926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t>21</a:t>
            </a:r>
          </a:p>
        </p:txBody>
      </p:sp>
      <p:sp>
        <p:nvSpPr>
          <p:cNvPr id="2" name="Прямоугольник 1"/>
          <p:cNvSpPr/>
          <p:nvPr/>
        </p:nvSpPr>
        <p:spPr>
          <a:xfrm>
            <a:off x="977900" y="857364"/>
            <a:ext cx="10375900" cy="5259901"/>
          </a:xfrm>
          <a:prstGeom prst="rect">
            <a:avLst/>
          </a:prstGeom>
        </p:spPr>
        <p:txBody>
          <a:bodyPr wrap="square">
            <a:spAutoFit/>
          </a:bodyPr>
          <a:lstStyle/>
          <a:p>
            <a:pPr algn="just">
              <a:lnSpc>
                <a:spcPct val="115000"/>
              </a:lnSpc>
              <a:spcAft>
                <a:spcPct val="0"/>
              </a:spcAft>
            </a:pPr>
            <a:r>
              <a:rPr lang="ru-RU" b="1" dirty="0">
                <a:latin typeface="Times New Roman" pitchFamily="18" charset="0"/>
                <a:ea typeface="Calibri" panose="020F0502020204030204" pitchFamily="34" charset="0"/>
                <a:cs typeface="Times New Roman" pitchFamily="18" charset="0"/>
              </a:rPr>
              <a:t>Нормативно</a:t>
            </a:r>
            <a:r>
              <a:rPr lang="ru-RU" dirty="0">
                <a:latin typeface="Times New Roman" pitchFamily="18" charset="0"/>
                <a:ea typeface="Calibri" panose="020F0502020204030204" pitchFamily="34" charset="0"/>
                <a:cs typeface="Times New Roman" pitchFamily="18" charset="0"/>
              </a:rPr>
              <a:t>-</a:t>
            </a:r>
            <a:r>
              <a:rPr lang="ru-RU" b="1" dirty="0">
                <a:latin typeface="Times New Roman" pitchFamily="18" charset="0"/>
                <a:ea typeface="Calibri" panose="020F0502020204030204" pitchFamily="34" charset="0"/>
                <a:cs typeface="Times New Roman" pitchFamily="18" charset="0"/>
              </a:rPr>
              <a:t>методическое обеспечение рабочей программы воспитания подготовительной группы</a:t>
            </a:r>
            <a:r>
              <a:rPr lang="ru-RU" b="1" dirty="0" smtClean="0">
                <a:latin typeface="Times New Roman" pitchFamily="18" charset="0"/>
                <a:ea typeface="Calibri" panose="020F0502020204030204" pitchFamily="34" charset="0"/>
                <a:cs typeface="Times New Roman" pitchFamily="18" charset="0"/>
              </a:rPr>
              <a:t>:</a:t>
            </a:r>
            <a:endParaRPr lang="ru-RU" sz="1600" dirty="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1. Решения о внесении изменений в должностные инструкции педагогов по вопросам воспитательной деятельности;</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2. Договорные отношения о сетевой форме организации образовательного процесса;</a:t>
            </a:r>
            <a:endParaRPr lang="ru-RU" sz="1600" dirty="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3. Договорные отношения о сотрудничестве с социальными партнерами;</a:t>
            </a:r>
            <a:endParaRPr lang="ru-RU" sz="1600" dirty="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4. Ссылки на локальные нормативные акты, в которые вносятся изменения в связи с утверждением рабочей программы воспитания;</a:t>
            </a:r>
            <a:endParaRPr lang="ru-RU" sz="1600" dirty="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Содержание нормативно-правового обеспечения как вида ресурсного обеспечения реализации программы воспитания в группе включает:</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Федеральный закон от 31 июля 2020 г. № 304-ФЗ “О внесении изменений в Федеральный закон «Об образовании в Российской Федерации» по вопросам воспитания обучающихся”;</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Федеральный государственный образовательный стандарт дошкольного образования, приказ </a:t>
            </a:r>
            <a:r>
              <a:rPr lang="ru-RU" sz="1600" dirty="0" err="1">
                <a:latin typeface="Times New Roman" pitchFamily="18" charset="0"/>
                <a:ea typeface="Calibri" panose="020F0502020204030204" pitchFamily="34" charset="0"/>
                <a:cs typeface="Times New Roman" pitchFamily="18" charset="0"/>
              </a:rPr>
              <a:t>Минобрнауки</a:t>
            </a:r>
            <a:r>
              <a:rPr lang="ru-RU" sz="1600" dirty="0">
                <a:latin typeface="Times New Roman" pitchFamily="18" charset="0"/>
                <a:ea typeface="Calibri" panose="020F0502020204030204" pitchFamily="34" charset="0"/>
                <a:cs typeface="Times New Roman" pitchFamily="18" charset="0"/>
              </a:rPr>
              <a:t> №1155 от 17.10.2013г, (ФГОС ДО).</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Основные локальные акты:</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Основная общеобразовательная программа дошкольного образования МДОУ «Оршинский детский сад»;</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План работы на учебный год;</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Календарный учебный график;</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Федеральная рабочая  программа воспитания.</a:t>
            </a:r>
          </a:p>
        </p:txBody>
      </p:sp>
    </p:spTree>
    <p:extLst>
      <p:ext uri="{BB962C8B-B14F-4D97-AF65-F5344CB8AC3E}">
        <p14:creationId xmlns:p14="http://schemas.microsoft.com/office/powerpoint/2010/main" xmlns="" val="3744526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вал 4"/>
          <p:cNvSpPr/>
          <p:nvPr/>
        </p:nvSpPr>
        <p:spPr>
          <a:xfrm>
            <a:off x="9855484" y="6050101"/>
            <a:ext cx="654448" cy="6926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t>21</a:t>
            </a:r>
          </a:p>
        </p:txBody>
      </p:sp>
      <p:pic>
        <p:nvPicPr>
          <p:cNvPr id="9" name="Рисунок 8"/>
          <p:cNvPicPr>
            <a:picLocks noChangeAspect="1"/>
          </p:cNvPicPr>
          <p:nvPr/>
        </p:nvPicPr>
        <p:blipFill>
          <a:blip r:embed="rId2" cstate="print"/>
          <a:stretch>
            <a:fillRect/>
          </a:stretch>
        </p:blipFill>
        <p:spPr>
          <a:xfrm>
            <a:off x="2400016" y="671156"/>
            <a:ext cx="7455468" cy="5602630"/>
          </a:xfrm>
          <a:prstGeom prst="rect">
            <a:avLst/>
          </a:prstGeom>
        </p:spPr>
      </p:pic>
    </p:spTree>
    <p:extLst>
      <p:ext uri="{BB962C8B-B14F-4D97-AF65-F5344CB8AC3E}">
        <p14:creationId xmlns:p14="http://schemas.microsoft.com/office/powerpoint/2010/main" xmlns="" val="1684016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a:prstGeom prst="rect">
            <a:avLst/>
          </a:prstGeom>
        </p:spPr>
        <p:txBody>
          <a:bodyPr/>
          <a:lstStyle/>
          <a:p>
            <a:fld id="{2B1B84AB-6190-4DA5-96C5-22410CB6E1C6}" type="slidenum">
              <a:rPr lang="ru-RU" smtClean="0"/>
              <a:pPr/>
              <a:t>3</a:t>
            </a:fld>
            <a:endParaRPr lang="ru-RU"/>
          </a:p>
        </p:txBody>
      </p:sp>
      <p:sp>
        <p:nvSpPr>
          <p:cNvPr id="2" name="Заголовок 1"/>
          <p:cNvSpPr>
            <a:spLocks noGrp="1"/>
          </p:cNvSpPr>
          <p:nvPr>
            <p:ph type="title" idx="4294967295"/>
          </p:nvPr>
        </p:nvSpPr>
        <p:spPr>
          <a:xfrm>
            <a:off x="733926" y="625642"/>
            <a:ext cx="10720137" cy="5582653"/>
          </a:xfrm>
        </p:spPr>
        <p:txBody>
          <a:bodyPr>
            <a:noAutofit/>
          </a:bodyPr>
          <a:lstStyle/>
          <a:p>
            <a:pPr algn="l"/>
            <a:r>
              <a:rPr lang="ru-RU" sz="1100" dirty="0"/>
              <a:t>	</a:t>
            </a:r>
            <a:r>
              <a:rPr lang="ru-RU" sz="1000" dirty="0" smtClean="0"/>
              <a:t>Рабочая </a:t>
            </a:r>
            <a:r>
              <a:rPr lang="ru-RU" sz="1000" dirty="0"/>
              <a:t>программа - дошкольного образования МДОУ «Оршинский детский сад» группа – подготовительная(далее – Программа) разработана в соответствии с ФГОС дошкольного образования и с учетом Федеральной образовательной программы дошкольного образования (далее – Федеральная программа) Нормативно-правовой основой для разработки Программы являются следующие нормативно-правовые документы:</a:t>
            </a:r>
            <a:br>
              <a:rPr lang="ru-RU" sz="1000" dirty="0"/>
            </a:br>
            <a:r>
              <a:rPr lang="ru-RU" sz="1000" dirty="0"/>
              <a:t>- Указ Президента Российской Федерации от 7 мая 2018 г. № 204 «О национальных целях и стратегических задачах развития Российской Федерации на период до 2024 года»;</a:t>
            </a:r>
            <a:br>
              <a:rPr lang="ru-RU" sz="1000" dirty="0"/>
            </a:br>
            <a:r>
              <a:rPr lang="ru-RU" sz="1000" dirty="0"/>
              <a:t>- Указ Президента Российской Федерации от 21 июля 2020 г. № 474 «О национальных целях развития Российской Федерации на период до 2030 года»;</a:t>
            </a:r>
            <a:br>
              <a:rPr lang="ru-RU" sz="1000" dirty="0"/>
            </a:br>
            <a:r>
              <a:rPr lang="ru-RU" sz="1000" dirty="0"/>
              <a:t>- Указ Президента Российской Федерации от 9 ноября 2022 г. № 809 «Об утверждении основ государственной политики по сохранению и укреплению традиционных российских духовно-нравственных ценностей»;</a:t>
            </a:r>
            <a:br>
              <a:rPr lang="ru-RU" sz="1000" dirty="0"/>
            </a:br>
            <a:r>
              <a:rPr lang="ru-RU" sz="1000" dirty="0"/>
              <a:t>- Федеральный закон от 29 декабря 2012 г. № 273-ФЗ «Об образовании в Российской Федерации»;</a:t>
            </a:r>
            <a:br>
              <a:rPr lang="ru-RU" sz="1000" dirty="0"/>
            </a:br>
            <a:r>
              <a:rPr lang="ru-RU" sz="1000" dirty="0"/>
              <a:t>- Федеральный закон от 31 июля 2020 г. № 304-ФЗ «О внесении изменений в Федеральный закон «Об образовании в Российской Федерации» по вопросам воспитания обучающихся»</a:t>
            </a:r>
            <a:br>
              <a:rPr lang="ru-RU" sz="1000" dirty="0"/>
            </a:br>
            <a:r>
              <a:rPr lang="ru-RU" sz="1000" dirty="0"/>
              <a:t>- Федеральный закон от 24 сентября 2022 г. №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a:t>
            </a:r>
            <a:br>
              <a:rPr lang="ru-RU" sz="1000" dirty="0"/>
            </a:br>
            <a:r>
              <a:rPr lang="ru-RU" sz="1000" dirty="0"/>
              <a:t>- Распоряжение Правительства Российской Федерации от 29 мая 2015 г. №   999-р «Об утверждении Стратегии развития воспитания в Российской Федерации на период до 2025 года»;</a:t>
            </a:r>
            <a:br>
              <a:rPr lang="ru-RU" sz="1000" dirty="0"/>
            </a:br>
            <a:r>
              <a:rPr lang="ru-RU" sz="1000" dirty="0"/>
              <a:t>- Федеральный государственный образовательный стандарт дошкольного образования (утвержден приказом </a:t>
            </a:r>
            <a:r>
              <a:rPr lang="ru-RU" sz="1000" dirty="0" err="1"/>
              <a:t>Минобрнауки</a:t>
            </a:r>
            <a:r>
              <a:rPr lang="ru-RU" sz="1000" dirty="0"/>
              <a:t> России от 17 октября 2013 г. № 1155, зарегистрировано в Минюсте России 14 ноября 2013 г., регистрационный № 30384; в редакции приказа </a:t>
            </a:r>
            <a:r>
              <a:rPr lang="ru-RU" sz="1000" dirty="0" err="1"/>
              <a:t>Минпросвещения</a:t>
            </a:r>
            <a:r>
              <a:rPr lang="ru-RU" sz="1000" dirty="0"/>
              <a:t> России от 8 ноября 2022 г. № 955, зарегистрировано в Минюсте России 6 февраля 2023 г., регистрационный № 72264);</a:t>
            </a:r>
            <a:br>
              <a:rPr lang="ru-RU" sz="1000" dirty="0"/>
            </a:br>
            <a:r>
              <a:rPr lang="ru-RU" sz="1000" dirty="0"/>
              <a:t>- Федеральная образовательная программа дошкольного образования (утверждена приказом </a:t>
            </a:r>
            <a:r>
              <a:rPr lang="ru-RU" sz="1000" dirty="0" err="1"/>
              <a:t>Минпросвещения</a:t>
            </a:r>
            <a:r>
              <a:rPr lang="ru-RU" sz="1000" dirty="0"/>
              <a:t> России от 25 ноября 2022 г. № 1028, зарегистрировано в Минюсте России 28 декабря 2022 г., регистрационный № 71847);</a:t>
            </a:r>
            <a:br>
              <a:rPr lang="ru-RU" sz="1000" dirty="0"/>
            </a:br>
            <a:r>
              <a:rPr lang="ru-RU" sz="1000" dirty="0"/>
              <a:t>- Порядок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(утверждена приказом </a:t>
            </a:r>
            <a:r>
              <a:rPr lang="ru-RU" sz="1000" dirty="0" err="1"/>
              <a:t>Минпросвещения</a:t>
            </a:r>
            <a:r>
              <a:rPr lang="ru-RU" sz="1000" dirty="0"/>
              <a:t> России от 31 июля 2020 года № 373, зарегистрировано в Минюсте России 31 августа 2020 г., регистрационный № 59599);</a:t>
            </a:r>
            <a:br>
              <a:rPr lang="ru-RU" sz="1000" dirty="0"/>
            </a:br>
            <a:r>
              <a:rPr lang="ru-RU" sz="1000" dirty="0"/>
              <a:t>- "Санитарно-эпидемиологические требования к организации общественного питания населения" СанПиН 2.3/2.4.3590-20.</a:t>
            </a:r>
            <a:br>
              <a:rPr lang="ru-RU" sz="1000" dirty="0"/>
            </a:br>
            <a:r>
              <a:rPr lang="ru-RU" sz="1000" dirty="0"/>
              <a:t>- Санитарными правилами СП 2.4.3648-20 «Санитарно-эпидемиологические требования к организациям воспитания и обучения, отдыха и оздоровления детей и молодёжи (утверждены постановлением Главного государственного санитарного врача Российской Федерации от 28 сентября 2020 г. № 28, зарегистрировано в Минюсте России 18 декабря</a:t>
            </a:r>
            <a:br>
              <a:rPr lang="ru-RU" sz="1000" dirty="0"/>
            </a:br>
            <a:r>
              <a:rPr lang="ru-RU" sz="1000" dirty="0"/>
              <a:t>- Санитарно-эпидемиологические правила и нормативы СанПиН 1.2.3685-21 «Гигиенические нормативы и требования к обеспечению безопасности и (или) безвредности для человека факторов среды обитания»</a:t>
            </a:r>
            <a:br>
              <a:rPr lang="ru-RU" sz="1000" dirty="0"/>
            </a:br>
            <a:r>
              <a:rPr lang="ru-RU" sz="1000" dirty="0"/>
              <a:t>- Письмом Министерства   образования   Российской   Федерации   от   14.03.2000 г. №65/23-16 «О гигиенических требованиях и максимальной нагрузке на детей дошкольного возраста в организованных формах обучения»</a:t>
            </a:r>
            <a:br>
              <a:rPr lang="ru-RU" sz="1000" dirty="0"/>
            </a:br>
            <a:r>
              <a:rPr lang="ru-RU" sz="1000" dirty="0"/>
              <a:t>Конституцией Российской Федерации;</a:t>
            </a:r>
            <a:br>
              <a:rPr lang="ru-RU" sz="1000" dirty="0"/>
            </a:br>
            <a:r>
              <a:rPr lang="ru-RU" sz="1000" dirty="0"/>
              <a:t>Конвенцией о правах ребенка (одобрена Генеральной Ассамблеей ООН 20.11.1989 г., ратифицированной Постановлением Верховного Совета СССР от 13 июня 1990.</a:t>
            </a:r>
            <a:br>
              <a:rPr lang="ru-RU" sz="1000" dirty="0"/>
            </a:br>
            <a:r>
              <a:rPr lang="ru-RU" sz="1000" dirty="0"/>
              <a:t>Региональные документы:</a:t>
            </a:r>
            <a:br>
              <a:rPr lang="ru-RU" sz="1000" dirty="0"/>
            </a:br>
            <a:r>
              <a:rPr lang="ru-RU" sz="1000" dirty="0"/>
              <a:t> Устав муниципального дошкольного образовательного учреждения «Оршинский детский сад»;</a:t>
            </a:r>
            <a:br>
              <a:rPr lang="ru-RU" sz="1000" dirty="0"/>
            </a:br>
            <a:r>
              <a:rPr lang="ru-RU" sz="1000" dirty="0"/>
              <a:t> Положение об основной программе образовательной программе в МДОУ «Оршинский детский сад» (Протокол №28 от 19.02.2021 г.).</a:t>
            </a:r>
            <a:br>
              <a:rPr lang="ru-RU" sz="1000" dirty="0"/>
            </a:br>
            <a:r>
              <a:rPr lang="ru-RU" sz="1000" dirty="0"/>
              <a:t> Программа развития МДОУ «Оршинский детский сад»;</a:t>
            </a:r>
            <a:br>
              <a:rPr lang="ru-RU" sz="1000" dirty="0"/>
            </a:br>
            <a:r>
              <a:rPr lang="ru-RU" sz="1000" dirty="0"/>
              <a:t>ООП МДОУ «Оршинский детский сад» - Приказ МДОУ «Оршинский детский сад» №55 -од от 31.08.2023 г.</a:t>
            </a:r>
            <a:br>
              <a:rPr lang="ru-RU" sz="1000" dirty="0"/>
            </a:br>
            <a:r>
              <a:rPr lang="ru-RU" sz="1000" dirty="0"/>
              <a:t>Обязательная часть Программы соответствует Федеральной программе, ее объем в соответствии с ФГОС ДО составляет не менее 60% от общего объема Программы.</a:t>
            </a:r>
            <a:r>
              <a:rPr lang="ru-RU" sz="1100" dirty="0"/>
              <a:t/>
            </a:r>
            <a:br>
              <a:rPr lang="ru-RU" sz="1100" dirty="0"/>
            </a:br>
            <a:r>
              <a:rPr lang="ru-RU" sz="1100" dirty="0"/>
              <a:t> </a:t>
            </a:r>
          </a:p>
        </p:txBody>
      </p:sp>
      <p:sp>
        <p:nvSpPr>
          <p:cNvPr id="5" name="Прямоугольник 4"/>
          <p:cNvSpPr/>
          <p:nvPr/>
        </p:nvSpPr>
        <p:spPr>
          <a:xfrm>
            <a:off x="1052580" y="0"/>
            <a:ext cx="9721080" cy="369332"/>
          </a:xfrm>
          <a:prstGeom prst="rect">
            <a:avLst/>
          </a:prstGeom>
        </p:spPr>
        <p:txBody>
          <a:bodyPr wrap="square">
            <a:spAutoFit/>
          </a:bodyPr>
          <a:lstStyle/>
          <a:p>
            <a:pPr algn="ctr"/>
            <a:r>
              <a:rPr lang="ru-RU" b="1">
                <a:latin typeface="Times New Roman" pitchFamily="18" charset="0"/>
                <a:cs typeface="Times New Roman" pitchFamily="18" charset="0"/>
              </a:rPr>
              <a:t>ОСНОВНЫЕ ПОЛОЖЕНИЯ ПРОГРАММЫ РАЗРАБОТАНЫ В СООТВЕСТВИИ</a:t>
            </a:r>
          </a:p>
        </p:txBody>
      </p:sp>
      <p:sp>
        <p:nvSpPr>
          <p:cNvPr id="7" name="Прямоугольник 6"/>
          <p:cNvSpPr/>
          <p:nvPr/>
        </p:nvSpPr>
        <p:spPr>
          <a:xfrm>
            <a:off x="780288" y="277517"/>
            <a:ext cx="10265664" cy="523220"/>
          </a:xfrm>
          <a:prstGeom prst="rect">
            <a:avLst/>
          </a:prstGeom>
        </p:spPr>
        <p:txBody>
          <a:bodyPr wrap="square">
            <a:spAutoFit/>
          </a:bodyPr>
          <a:lstStyle/>
          <a:p>
            <a:pPr algn="ctr"/>
            <a:r>
              <a:rPr lang="ru-RU" u="sng" dirty="0">
                <a:latin typeface="Times New Roman" pitchFamily="18" charset="0"/>
                <a:cs typeface="Times New Roman" pitchFamily="18" charset="0"/>
              </a:rPr>
              <a:t>Требованиями основных нормативных документов:</a:t>
            </a:r>
          </a:p>
          <a:p>
            <a:endParaRPr lang="ru-RU"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758927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53440" y="594750"/>
            <a:ext cx="10472928" cy="5804922"/>
          </a:xfrm>
          <a:prstGeom prst="rect">
            <a:avLst/>
          </a:prstGeom>
        </p:spPr>
        <p:txBody>
          <a:bodyPr wrap="square">
            <a:spAutoFit/>
          </a:bodyPr>
          <a:lstStyle/>
          <a:p>
            <a:pPr algn="just">
              <a:lnSpc>
                <a:spcPct val="115000"/>
              </a:lnSpc>
              <a:spcAft>
                <a:spcPct val="0"/>
              </a:spcAft>
              <a:tabLst>
                <a:tab pos="270510" algn="l"/>
              </a:tabLst>
            </a:pPr>
            <a:r>
              <a:rPr lang="ru-RU" sz="1500" dirty="0">
                <a:latin typeface="Times New Roman" pitchFamily="18" charset="0"/>
                <a:ea typeface="Times New Roman" panose="02020603050405020304" pitchFamily="18" charset="0"/>
                <a:cs typeface="Times New Roman" pitchFamily="18" charset="0"/>
              </a:rPr>
              <a:t>	   </a:t>
            </a:r>
            <a:r>
              <a:rPr lang="ru-RU" sz="1400" dirty="0">
                <a:latin typeface="Times New Roman" pitchFamily="18" charset="0"/>
                <a:ea typeface="Times New Roman" panose="02020603050405020304" pitchFamily="18" charset="0"/>
                <a:cs typeface="Times New Roman" pitchFamily="18" charset="0"/>
              </a:rPr>
              <a:t>Программа состоит из обязательной части и части, формируемой участниками образовательных отношений. Обе части являются взаимодополняющими и необходимыми с точки зрения реализации требований ФГОС ДО. Объем обязательной части Программы составляет не менее 60% от ее общего объема; части, формируемой участниками образовательных отношений, не более 40%.</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48310" algn="just">
              <a:lnSpc>
                <a:spcPct val="115000"/>
              </a:lnSpc>
              <a:spcAft>
                <a:spcPct val="0"/>
              </a:spcAft>
            </a:pPr>
            <a:r>
              <a:rPr lang="ru-RU" sz="1400" dirty="0">
                <a:latin typeface="Times New Roman" pitchFamily="18" charset="0"/>
                <a:ea typeface="Times New Roman" panose="02020603050405020304" pitchFamily="18" charset="0"/>
                <a:cs typeface="Times New Roman" pitchFamily="18" charset="0"/>
              </a:rPr>
              <a:t>В части, формируемой участниками образовательных отношений далее (вариативная часть Программы), представлены выбранные участниками образовательных отношений Программы, направленные на развитие детей в образовательных областях, видах деятельности и культурных практиках (парциальные образовательные программы, формы организации работы с детьми), отобранные с учетом приоритетных направлений, традиций ОУ, климатических особенностей, социокультурных условий, а также для обеспечения коррекции нарушений развития и ориентированные на потребность детей и их родителей, а также возможностям педагогического коллектива и ДОО в целом.</a:t>
            </a:r>
            <a:endParaRPr lang="ru-RU" sz="1400" dirty="0">
              <a:latin typeface="Times New Roman" pitchFamily="18" charset="0"/>
              <a:ea typeface="Calibri" panose="020F0502020204030204" pitchFamily="34" charset="0"/>
              <a:cs typeface="Times New Roman" pitchFamily="18" charset="0"/>
            </a:endParaRPr>
          </a:p>
          <a:p>
            <a:pPr indent="270510" algn="just">
              <a:lnSpc>
                <a:spcPct val="115000"/>
              </a:lnSpc>
              <a:spcAft>
                <a:spcPct val="0"/>
              </a:spcAft>
            </a:pPr>
            <a:r>
              <a:rPr lang="ru-RU" sz="1400" dirty="0">
                <a:latin typeface="Times New Roman" pitchFamily="18" charset="0"/>
                <a:ea typeface="Calibri" panose="020F0502020204030204" pitchFamily="34" charset="0"/>
                <a:cs typeface="Times New Roman" pitchFamily="18" charset="0"/>
              </a:rPr>
              <a:t>Вариативная часть Программы разработана на основании УМК примерной образовательной программы дошкольного образования «Детство» (Т.И. Бабаева, А.Г. Гогоберидзе, О.В. Солнцева и др.- СПб: ДЕТСТВО-ПРЕСС, 2016), включенной по результатам экспертизы в реестр примерных основных образовательных программ, являющийся государственной информационной системой (одобрена решением федерального учебно- методического объединения по общему образованию, протокол от 20 мая 2015 г. № 2/15).</a:t>
            </a:r>
          </a:p>
          <a:p>
            <a:pPr marR="179705" algn="just">
              <a:lnSpc>
                <a:spcPct val="115000"/>
              </a:lnSpc>
              <a:spcAft>
                <a:spcPct val="0"/>
              </a:spcAft>
              <a:tabLst>
                <a:tab pos="270510" algn="l"/>
              </a:tabLst>
            </a:pPr>
            <a:r>
              <a:rPr lang="ru-RU" sz="1400" dirty="0">
                <a:latin typeface="Times New Roman" pitchFamily="18" charset="0"/>
                <a:ea typeface="Calibri" panose="020F0502020204030204" pitchFamily="34" charset="0"/>
                <a:cs typeface="Times New Roman" pitchFamily="18" charset="0"/>
              </a:rPr>
              <a:t>Рабочая Программа является документом, характеризующим специфику содержания образования и особенности образовательного процесса и обеспечивает развитие личности детей дошкольного возраста в различных видах общения и деятельности с учетом их возрастных, индивидуальных психологических и физиологических особенностей. Главной задачей Программы является создание программного документа, помогающего педагогам организовать образовательно-воспитательный процесс в соответствии с ФОП ДО и ФГОС для детей дошкольного возраста (6-7 года)- подготовительная группа.</a:t>
            </a:r>
            <a:r>
              <a:rPr lang="ru-RU" sz="1400" dirty="0">
                <a:latin typeface="Times New Roman" pitchFamily="18" charset="0"/>
                <a:ea typeface="Times New Roman" panose="02020603050405020304" pitchFamily="18" charset="0"/>
                <a:cs typeface="Times New Roman" pitchFamily="18" charset="0"/>
              </a:rPr>
              <a:t> Программа представляет собой учебно-методическую документацию, в составе которой:</a:t>
            </a:r>
            <a:endParaRPr lang="ru-RU" sz="1400" dirty="0">
              <a:latin typeface="Times New Roman" pitchFamily="18" charset="0"/>
              <a:ea typeface="Calibri" panose="020F0502020204030204" pitchFamily="34" charset="0"/>
              <a:cs typeface="Times New Roman" pitchFamily="18" charset="0"/>
            </a:endParaRPr>
          </a:p>
          <a:p>
            <a:pPr marL="342900" marR="160020" lvl="0" indent="-342900" algn="just">
              <a:lnSpc>
                <a:spcPct val="115000"/>
              </a:lnSpc>
              <a:spcAft>
                <a:spcPct val="0"/>
              </a:spcAft>
              <a:buFont typeface="Times New Roman" pitchFamily="18" charset="0"/>
              <a:buChar char="‒"/>
            </a:pPr>
            <a:r>
              <a:rPr lang="ru-RU" sz="1400" dirty="0">
                <a:latin typeface="Times New Roman" pitchFamily="18" charset="0"/>
                <a:ea typeface="Times New Roman" panose="02020603050405020304" pitchFamily="18" charset="0"/>
                <a:cs typeface="Times New Roman" pitchFamily="18" charset="0"/>
              </a:rPr>
              <a:t>рабочая программа воспитания, </a:t>
            </a:r>
            <a:endParaRPr lang="ru-RU" sz="1400" dirty="0">
              <a:latin typeface="Times New Roman" pitchFamily="18" charset="0"/>
              <a:ea typeface="Calibri" panose="020F0502020204030204" pitchFamily="34" charset="0"/>
              <a:cs typeface="Times New Roman" pitchFamily="18" charset="0"/>
            </a:endParaRPr>
          </a:p>
          <a:p>
            <a:pPr marL="342900" marR="160020" lvl="0" indent="-342900" algn="just">
              <a:lnSpc>
                <a:spcPct val="115000"/>
              </a:lnSpc>
              <a:spcAft>
                <a:spcPct val="0"/>
              </a:spcAft>
              <a:buFont typeface="Times New Roman" pitchFamily="18" charset="0"/>
              <a:buChar char="‒"/>
            </a:pPr>
            <a:r>
              <a:rPr lang="ru-RU" sz="1400" dirty="0">
                <a:latin typeface="Times New Roman" pitchFamily="18" charset="0"/>
                <a:ea typeface="Times New Roman" panose="02020603050405020304" pitchFamily="18" charset="0"/>
                <a:cs typeface="Times New Roman" pitchFamily="18" charset="0"/>
              </a:rPr>
              <a:t>режим и распорядок дня подготовительной группы, </a:t>
            </a:r>
            <a:endParaRPr lang="ru-RU" sz="1400" dirty="0">
              <a:latin typeface="Times New Roman" pitchFamily="18" charset="0"/>
              <a:ea typeface="Calibri" panose="020F0502020204030204" pitchFamily="34" charset="0"/>
              <a:cs typeface="Times New Roman" pitchFamily="18" charset="0"/>
            </a:endParaRPr>
          </a:p>
          <a:p>
            <a:pPr marL="342900" marR="160020" lvl="0" indent="-342900" algn="just">
              <a:lnSpc>
                <a:spcPct val="115000"/>
              </a:lnSpc>
              <a:spcAft>
                <a:spcPct val="0"/>
              </a:spcAft>
              <a:buFont typeface="Times New Roman" pitchFamily="18" charset="0"/>
              <a:buChar char="‒"/>
            </a:pPr>
            <a:r>
              <a:rPr lang="ru-RU" sz="1400" dirty="0">
                <a:latin typeface="Times New Roman" pitchFamily="18" charset="0"/>
                <a:ea typeface="Times New Roman" panose="02020603050405020304" pitchFamily="18" charset="0"/>
                <a:cs typeface="Times New Roman" pitchFamily="18" charset="0"/>
              </a:rPr>
              <a:t>календарный план воспитательной работы.</a:t>
            </a:r>
            <a:endParaRPr lang="ru-RU" sz="1400" dirty="0">
              <a:latin typeface="Times New Roman" pitchFamily="18" charset="0"/>
              <a:ea typeface="Calibri" panose="020F0502020204030204" pitchFamily="34" charset="0"/>
              <a:cs typeface="Times New Roman" pitchFamily="18" charset="0"/>
            </a:endParaRPr>
          </a:p>
          <a:p>
            <a:pPr marL="36195" marR="71755" indent="450215" algn="just">
              <a:lnSpc>
                <a:spcPct val="115000"/>
              </a:lnSpc>
              <a:spcAft>
                <a:spcPct val="0"/>
              </a:spcAft>
              <a:tabLst>
                <a:tab pos="1035050" algn="l"/>
              </a:tabLst>
            </a:pPr>
            <a:endParaRPr lang="ru-RU" sz="15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31520" y="0"/>
            <a:ext cx="10655808" cy="6340197"/>
          </a:xfrm>
          <a:prstGeom prst="rect">
            <a:avLst/>
          </a:prstGeom>
        </p:spPr>
        <p:txBody>
          <a:bodyPr wrap="square">
            <a:spAutoFit/>
          </a:bodyPr>
          <a:lstStyle/>
          <a:p>
            <a:pPr algn="ctr"/>
            <a:r>
              <a:rPr lang="ru-RU"/>
              <a:t> </a:t>
            </a:r>
            <a:r>
              <a:rPr lang="ru-RU" sz="2800" b="1">
                <a:latin typeface="Times New Roman" pitchFamily="18" charset="0"/>
                <a:cs typeface="Times New Roman" pitchFamily="18" charset="0"/>
              </a:rPr>
              <a:t>ЦЕЛЬ И ЗАДАЧИ ПРОГРАММЫ</a:t>
            </a:r>
          </a:p>
          <a:p>
            <a:endParaRPr lang="ru-RU">
              <a:latin typeface="Times New Roman" pitchFamily="18" charset="0"/>
              <a:cs typeface="Times New Roman" pitchFamily="18" charset="0"/>
            </a:endParaRPr>
          </a:p>
          <a:p>
            <a:pPr algn="just"/>
            <a:r>
              <a:rPr lang="ru-RU">
                <a:latin typeface="Times New Roman" pitchFamily="18" charset="0"/>
                <a:cs typeface="Times New Roman" pitchFamily="18" charset="0"/>
              </a:rPr>
              <a:t>	Учитывая содержание пункта 1 статьи 64 Федерального закона «Об образовании в Российской Федерации» и пункта 1 раздела 1 ФОП ДО, целями Программы являются разностороннее развитие детей дошкольного возраста с учетом их возрастных и индивидуальных особенностей, в том числе достижение детьми дошкольного возраста уровня развития, необходимого и достаточного для успешного освоения ими образовательных программ начального общего образования, на основе индивидуального подхода к детям дошкольного возраста и специфичных для детей дошкольного возраста видов деятельности на основе духовно-нравственных ценностей российского народа, исторических и национально-культурных традиций.</a:t>
            </a:r>
          </a:p>
          <a:p>
            <a:pPr algn="just"/>
            <a:r>
              <a:rPr lang="ru-RU">
                <a:latin typeface="Times New Roman" pitchFamily="18" charset="0"/>
                <a:cs typeface="Times New Roman" pitchFamily="18" charset="0"/>
              </a:rPr>
              <a:t>	К традиционным российским духовно-нравственным ценностям относятся, прежде всего,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p>
          <a:p>
            <a:pPr algn="just"/>
            <a:r>
              <a:rPr lang="ru-RU">
                <a:latin typeface="Times New Roman" pitchFamily="18" charset="0"/>
                <a:cs typeface="Times New Roman" pitchFamily="18" charset="0"/>
              </a:rPr>
              <a:t>	Программа, в соответствии с Федеральным законом «Об образовании в Российской Федерации», направлена на формирование общей культуры, развитие физических, интеллектуальных, нравственных, эстетических и личностных качеств у детей младшего дошкольного возраста (3- 4 лет), формирование предпосылок учебной деятельности, сохранение и укрепление здоровья детей дошкольного возраста. Цели Программы достигаются через решение задач п. 1.6. ФГОС ДО, п. 1.1.1 ФОП ДО.</a:t>
            </a:r>
          </a:p>
          <a:p>
            <a:r>
              <a:rPr lang="ru-RU">
                <a:latin typeface="Times New Roman" pitchFamily="18" charset="0"/>
                <a:cs typeface="Times New Roman" pitchFamily="18" charset="0"/>
              </a:rPr>
              <a:t>	</a:t>
            </a:r>
          </a:p>
        </p:txBody>
      </p:sp>
    </p:spTree>
    <p:extLst>
      <p:ext uri="{BB962C8B-B14F-4D97-AF65-F5344CB8AC3E}">
        <p14:creationId xmlns:p14="http://schemas.microsoft.com/office/powerpoint/2010/main" xmlns="" val="187980002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493294" y="-9525"/>
            <a:ext cx="11165306" cy="701675"/>
          </a:xfrm>
        </p:spPr>
        <p:txBody>
          <a:bodyPr>
            <a:normAutofit/>
          </a:bodyPr>
          <a:lstStyle/>
          <a:p>
            <a:pPr algn="ctr"/>
            <a:r>
              <a:rPr lang="ru-RU" altLang="ru-RU" sz="1400" b="1" dirty="0">
                <a:solidFill>
                  <a:schemeClr val="tx1"/>
                </a:solidFill>
                <a:latin typeface="Times New Roman" pitchFamily="18" charset="0"/>
                <a:cs typeface="Times New Roman" pitchFamily="18" charset="0"/>
              </a:rPr>
              <a:t/>
            </a:r>
            <a:br>
              <a:rPr lang="ru-RU" altLang="ru-RU" sz="1400" b="1" dirty="0">
                <a:solidFill>
                  <a:schemeClr val="tx1"/>
                </a:solidFill>
                <a:latin typeface="Times New Roman" pitchFamily="18" charset="0"/>
                <a:cs typeface="Times New Roman" pitchFamily="18" charset="0"/>
              </a:rPr>
            </a:br>
            <a:r>
              <a:rPr lang="ru-RU" altLang="ru-RU" sz="2000" b="1" dirty="0">
                <a:solidFill>
                  <a:schemeClr val="tx1"/>
                </a:solidFill>
                <a:latin typeface="Times New Roman" pitchFamily="18" charset="0"/>
                <a:cs typeface="Times New Roman" pitchFamily="18" charset="0"/>
              </a:rPr>
              <a:t>Рабочая программа включает три основных раздела</a:t>
            </a:r>
            <a:endParaRPr lang="en-US" altLang="ru-RU" sz="2000" dirty="0">
              <a:solidFill>
                <a:schemeClr val="tx1"/>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143673" y="-42349"/>
            <a:ext cx="5948655" cy="400110"/>
          </a:xfrm>
          <a:prstGeom prst="rect">
            <a:avLst/>
          </a:prstGeom>
          <a:noFill/>
        </p:spPr>
        <p:txBody>
          <a:bodyPr wrap="square" rtlCol="0">
            <a:spAutoFit/>
          </a:bodyPr>
          <a:lstStyle/>
          <a:p>
            <a:pPr algn="ctr"/>
            <a:r>
              <a:rPr lang="ru-RU" sz="2000" b="1">
                <a:latin typeface="Times New Roman" pitchFamily="18" charset="0"/>
                <a:cs typeface="Times New Roman" pitchFamily="18" charset="0"/>
              </a:rPr>
              <a:t>РАЗДЕЛЫ ПРОГРАММЫ</a:t>
            </a:r>
          </a:p>
        </p:txBody>
      </p:sp>
      <p:graphicFrame>
        <p:nvGraphicFramePr>
          <p:cNvPr id="7" name="Таблица 6"/>
          <p:cNvGraphicFramePr>
            <a:graphicFrameLocks noGrp="1"/>
          </p:cNvGraphicFramePr>
          <p:nvPr>
            <p:extLst>
              <p:ext uri="{D42A27DB-BD31-4B8C-83A1-F6EECF244321}">
                <p14:modId xmlns:p14="http://schemas.microsoft.com/office/powerpoint/2010/main" xmlns="" val="931380673"/>
              </p:ext>
            </p:extLst>
          </p:nvPr>
        </p:nvGraphicFramePr>
        <p:xfrm>
          <a:off x="560832" y="655663"/>
          <a:ext cx="11009376" cy="5547360"/>
        </p:xfrm>
        <a:graphic>
          <a:graphicData uri="http://schemas.openxmlformats.org/drawingml/2006/table">
            <a:tbl>
              <a:tblPr firstRow="1" bandRow="1">
                <a:tableStyleId>{5C22544A-7EE6-4342-B048-85BDC9FD1C3A}</a:tableStyleId>
              </a:tblPr>
              <a:tblGrid>
                <a:gridCol w="2585345">
                  <a:extLst>
                    <a:ext uri="{9D8B030D-6E8A-4147-A177-3AD203B41FA5}">
                      <a16:colId xmlns:a16="http://schemas.microsoft.com/office/drawing/2014/main" xmlns="" val="20000"/>
                    </a:ext>
                  </a:extLst>
                </a:gridCol>
                <a:gridCol w="5867060">
                  <a:extLst>
                    <a:ext uri="{9D8B030D-6E8A-4147-A177-3AD203B41FA5}">
                      <a16:colId xmlns:a16="http://schemas.microsoft.com/office/drawing/2014/main" xmlns="" val="20001"/>
                    </a:ext>
                  </a:extLst>
                </a:gridCol>
                <a:gridCol w="2556971">
                  <a:extLst>
                    <a:ext uri="{9D8B030D-6E8A-4147-A177-3AD203B41FA5}">
                      <a16:colId xmlns:a16="http://schemas.microsoft.com/office/drawing/2014/main" xmlns="" val="20002"/>
                    </a:ext>
                  </a:extLst>
                </a:gridCol>
              </a:tblGrid>
              <a:tr h="258737">
                <a:tc>
                  <a:txBody>
                    <a:bodyPr/>
                    <a:lstStyle/>
                    <a:p>
                      <a:pPr algn="ctr"/>
                      <a:r>
                        <a:rPr lang="ru-RU" sz="1600" dirty="0">
                          <a:solidFill>
                            <a:schemeClr val="tx1"/>
                          </a:solidFill>
                          <a:latin typeface="Times New Roman" pitchFamily="18" charset="0"/>
                          <a:cs typeface="Times New Roman" pitchFamily="18" charset="0"/>
                        </a:rPr>
                        <a:t>1. Целевой</a:t>
                      </a:r>
                    </a:p>
                  </a:txBody>
                  <a:tcPr/>
                </a:tc>
                <a:tc>
                  <a:txBody>
                    <a:bodyPr/>
                    <a:lstStyle/>
                    <a:p>
                      <a:pPr algn="ctr"/>
                      <a:r>
                        <a:rPr lang="ru-RU" sz="1600">
                          <a:solidFill>
                            <a:schemeClr val="tx1"/>
                          </a:solidFill>
                          <a:latin typeface="Times New Roman" pitchFamily="18" charset="0"/>
                          <a:cs typeface="Times New Roman" pitchFamily="18" charset="0"/>
                        </a:rPr>
                        <a:t>2. Содержательный</a:t>
                      </a:r>
                    </a:p>
                  </a:txBody>
                  <a:tcPr/>
                </a:tc>
                <a:tc>
                  <a:txBody>
                    <a:bodyPr/>
                    <a:lstStyle/>
                    <a:p>
                      <a:pPr algn="ctr"/>
                      <a:r>
                        <a:rPr lang="ru-RU" sz="1400">
                          <a:solidFill>
                            <a:schemeClr val="tx1"/>
                          </a:solidFill>
                        </a:rPr>
                        <a:t>3. Организационный</a:t>
                      </a:r>
                    </a:p>
                  </a:txBody>
                  <a:tcPr/>
                </a:tc>
                <a:extLst>
                  <a:ext uri="{0D108BD9-81ED-4DB2-BD59-A6C34878D82A}">
                    <a16:rowId xmlns:a16="http://schemas.microsoft.com/office/drawing/2014/main" xmlns="" val="10000"/>
                  </a:ext>
                </a:extLst>
              </a:tr>
              <a:tr h="5002052">
                <a:tc>
                  <a:txBody>
                    <a:bodyPr/>
                    <a:lstStyle/>
                    <a:p>
                      <a:pPr algn="just"/>
                      <a:r>
                        <a:rPr lang="ru-RU" sz="1200" b="1" dirty="0">
                          <a:latin typeface="Times New Roman" pitchFamily="18" charset="0"/>
                          <a:cs typeface="Times New Roman" pitchFamily="18" charset="0"/>
                        </a:rPr>
                        <a:t>Включает в себя: </a:t>
                      </a:r>
                    </a:p>
                    <a:p>
                      <a:r>
                        <a:rPr lang="ru-RU" sz="1400" kern="1200" dirty="0">
                          <a:solidFill>
                            <a:schemeClr val="dk1"/>
                          </a:solidFill>
                          <a:effectLst/>
                          <a:latin typeface="Times New Roman" pitchFamily="18" charset="0"/>
                          <a:ea typeface="+mn-ea"/>
                          <a:cs typeface="Times New Roman" pitchFamily="18" charset="0"/>
                        </a:rPr>
                        <a:t>- цели Программы, </a:t>
                      </a:r>
                    </a:p>
                    <a:p>
                      <a:r>
                        <a:rPr lang="ru-RU" sz="1400" kern="1200" dirty="0">
                          <a:solidFill>
                            <a:schemeClr val="dk1"/>
                          </a:solidFill>
                          <a:effectLst/>
                          <a:latin typeface="Times New Roman" pitchFamily="18" charset="0"/>
                          <a:ea typeface="+mn-ea"/>
                          <a:cs typeface="Times New Roman" pitchFamily="18" charset="0"/>
                        </a:rPr>
                        <a:t>- задачи Программы, </a:t>
                      </a:r>
                    </a:p>
                    <a:p>
                      <a:r>
                        <a:rPr lang="ru-RU" sz="1400" kern="1200" dirty="0">
                          <a:solidFill>
                            <a:schemeClr val="dk1"/>
                          </a:solidFill>
                          <a:effectLst/>
                          <a:latin typeface="Times New Roman" pitchFamily="18" charset="0"/>
                          <a:ea typeface="+mn-ea"/>
                          <a:cs typeface="Times New Roman" pitchFamily="18" charset="0"/>
                        </a:rPr>
                        <a:t>- принципы и подходы к формированию Программы; </a:t>
                      </a:r>
                    </a:p>
                    <a:p>
                      <a:r>
                        <a:rPr lang="ru-RU" sz="1400" kern="1200" dirty="0">
                          <a:solidFill>
                            <a:schemeClr val="dk1"/>
                          </a:solidFill>
                          <a:effectLst/>
                          <a:latin typeface="Times New Roman" pitchFamily="18" charset="0"/>
                          <a:ea typeface="+mn-ea"/>
                          <a:cs typeface="Times New Roman" pitchFamily="18" charset="0"/>
                        </a:rPr>
                        <a:t>- планируемые результаты освоения Программы в  дошкольном возрасте (6-7 года);</a:t>
                      </a:r>
                    </a:p>
                    <a:p>
                      <a:r>
                        <a:rPr lang="ru-RU" sz="1400" kern="1200" dirty="0">
                          <a:solidFill>
                            <a:schemeClr val="dk1"/>
                          </a:solidFill>
                          <a:effectLst/>
                          <a:latin typeface="Times New Roman" pitchFamily="18" charset="0"/>
                          <a:ea typeface="+mn-ea"/>
                          <a:cs typeface="Times New Roman" pitchFamily="18" charset="0"/>
                        </a:rPr>
                        <a:t>- характеристики особенностей развития детей дошкольного возраста (6-7</a:t>
                      </a:r>
                      <a:r>
                        <a:rPr lang="ru-RU" sz="1400" kern="1200" baseline="0" dirty="0">
                          <a:solidFill>
                            <a:schemeClr val="dk1"/>
                          </a:solidFill>
                          <a:effectLst/>
                          <a:latin typeface="Times New Roman" pitchFamily="18" charset="0"/>
                          <a:ea typeface="+mn-ea"/>
                          <a:cs typeface="Times New Roman" pitchFamily="18" charset="0"/>
                        </a:rPr>
                        <a:t> </a:t>
                      </a:r>
                      <a:r>
                        <a:rPr lang="ru-RU" sz="1400" kern="1200" dirty="0">
                          <a:solidFill>
                            <a:schemeClr val="dk1"/>
                          </a:solidFill>
                          <a:effectLst/>
                          <a:latin typeface="Times New Roman" pitchFamily="18" charset="0"/>
                          <a:ea typeface="+mn-ea"/>
                          <a:cs typeface="Times New Roman" pitchFamily="18" charset="0"/>
                        </a:rPr>
                        <a:t>года), подходы к педагогической диагностике планируемых результатов.</a:t>
                      </a:r>
                    </a:p>
                    <a:p>
                      <a:pPr algn="just"/>
                      <a:endParaRPr lang="ru-RU" sz="1200" dirty="0"/>
                    </a:p>
                  </a:txBody>
                  <a:tcPr/>
                </a:tc>
                <a:tc>
                  <a:txBody>
                    <a:bodyPr/>
                    <a:lstStyle/>
                    <a:p>
                      <a:pPr marL="0" marR="0" indent="0" algn="just" defTabSz="914400" rtl="0" eaLnBrk="1" fontAlgn="auto" latinLnBrk="0" hangingPunct="1">
                        <a:lnSpc>
                          <a:spcPct val="100000"/>
                        </a:lnSpc>
                        <a:spcBef>
                          <a:spcPct val="0"/>
                        </a:spcBef>
                        <a:spcAft>
                          <a:spcPct val="0"/>
                        </a:spcAft>
                        <a:buClrTx/>
                        <a:buSzTx/>
                        <a:buFontTx/>
                        <a:buNone/>
                        <a:defRPr/>
                      </a:pPr>
                      <a:r>
                        <a:rPr lang="ru-RU" sz="1400" b="1" dirty="0">
                          <a:latin typeface="Times New Roman" pitchFamily="18" charset="0"/>
                          <a:cs typeface="Times New Roman" pitchFamily="18" charset="0"/>
                        </a:rPr>
                        <a:t>Включает в себя: </a:t>
                      </a:r>
                    </a:p>
                    <a:p>
                      <a:r>
                        <a:rPr lang="ru-RU" sz="1400" kern="1200" dirty="0">
                          <a:solidFill>
                            <a:schemeClr val="dk1"/>
                          </a:solidFill>
                          <a:effectLst/>
                          <a:latin typeface="Times New Roman" pitchFamily="18" charset="0"/>
                          <a:ea typeface="+mn-ea"/>
                          <a:cs typeface="Times New Roman" pitchFamily="18" charset="0"/>
                        </a:rPr>
                        <a:t>- задач и содержания образовательной деятельности по каждой из образовательных областей для возрастной подготовительной группы (6-7 года) обучающихся (социально-коммуникативное, познавательное, речевое, художественно-эстетическое, физическое развитие) в соответствии с федеральной программой и с учетом используемых методических пособий, обеспечивающих реализацию данного содержания;</a:t>
                      </a:r>
                    </a:p>
                    <a:p>
                      <a:r>
                        <a:rPr lang="ru-RU" sz="1400" kern="1200" dirty="0">
                          <a:solidFill>
                            <a:schemeClr val="dk1"/>
                          </a:solidFill>
                          <a:effectLst/>
                          <a:latin typeface="Times New Roman" pitchFamily="18" charset="0"/>
                          <a:ea typeface="+mn-ea"/>
                          <a:cs typeface="Times New Roman" pitchFamily="18" charset="0"/>
                        </a:rPr>
                        <a:t>- вариативных форм, способов, методов и средств реализации Федеральной программы с учетом возрастных и индивидуальных особенностей воспитанников, специфики их образовательных потребностей и интересов; </a:t>
                      </a:r>
                    </a:p>
                    <a:p>
                      <a:r>
                        <a:rPr lang="ru-RU" sz="1400" kern="1200" dirty="0">
                          <a:solidFill>
                            <a:schemeClr val="dk1"/>
                          </a:solidFill>
                          <a:effectLst/>
                          <a:latin typeface="Times New Roman" pitchFamily="18" charset="0"/>
                          <a:ea typeface="+mn-ea"/>
                          <a:cs typeface="Times New Roman" pitchFamily="18" charset="0"/>
                        </a:rPr>
                        <a:t>- особенностей образовательной деятельности разных видов и культурных практик;</a:t>
                      </a:r>
                    </a:p>
                    <a:p>
                      <a:r>
                        <a:rPr lang="ru-RU" sz="1400" kern="1200" dirty="0">
                          <a:solidFill>
                            <a:schemeClr val="dk1"/>
                          </a:solidFill>
                          <a:effectLst/>
                          <a:latin typeface="Times New Roman" pitchFamily="18" charset="0"/>
                          <a:ea typeface="+mn-ea"/>
                          <a:cs typeface="Times New Roman" pitchFamily="18" charset="0"/>
                        </a:rPr>
                        <a:t>- способов поддержки детской инициативы; </a:t>
                      </a:r>
                    </a:p>
                    <a:p>
                      <a:r>
                        <a:rPr lang="ru-RU" sz="1400" kern="1200" dirty="0">
                          <a:solidFill>
                            <a:schemeClr val="dk1"/>
                          </a:solidFill>
                          <a:effectLst/>
                          <a:latin typeface="Times New Roman" pitchFamily="18" charset="0"/>
                          <a:ea typeface="+mn-ea"/>
                          <a:cs typeface="Times New Roman" pitchFamily="18" charset="0"/>
                        </a:rPr>
                        <a:t>- особенностей взаимодействия педагогического коллектива с семьями обучающихся; </a:t>
                      </a:r>
                    </a:p>
                    <a:p>
                      <a:r>
                        <a:rPr lang="ru-RU" sz="1400" kern="1200" dirty="0">
                          <a:solidFill>
                            <a:schemeClr val="dk1"/>
                          </a:solidFill>
                          <a:effectLst/>
                          <a:latin typeface="Times New Roman" pitchFamily="18" charset="0"/>
                          <a:ea typeface="+mn-ea"/>
                          <a:cs typeface="Times New Roman" pitchFamily="18" charset="0"/>
                        </a:rPr>
                        <a:t>- образовательной деятельности по профессиональной коррекции нарушений развития детей.</a:t>
                      </a:r>
                    </a:p>
                    <a:p>
                      <a:r>
                        <a:rPr kumimoji="0" lang="ru-RU" sz="1400" b="1" kern="1200" dirty="0">
                          <a:solidFill>
                            <a:schemeClr val="dk1"/>
                          </a:solidFill>
                          <a:effectLst/>
                          <a:latin typeface="Times New Roman" pitchFamily="18" charset="0"/>
                          <a:ea typeface="+mn-ea"/>
                          <a:cs typeface="Times New Roman" pitchFamily="18" charset="0"/>
                        </a:rPr>
                        <a:t>Содержательный раздел включает рабочую программу воспитания</a:t>
                      </a:r>
                      <a:r>
                        <a:rPr kumimoji="0" lang="ru-RU" sz="1400" kern="1200" dirty="0">
                          <a:solidFill>
                            <a:schemeClr val="dk1"/>
                          </a:solidFill>
                          <a:effectLst/>
                          <a:latin typeface="Times New Roman" pitchFamily="18" charset="0"/>
                          <a:ea typeface="+mn-ea"/>
                          <a:cs typeface="Times New Roman" pitchFamily="18" charset="0"/>
                        </a:rPr>
                        <a:t>, которая раскрывает задачи и направления воспитательной работы, предусматривает приобщение детей к российским традиционным духовным ценностям, включая культурные ценности своей этнической группы, правилам и нормам поведения в российском обществе.</a:t>
                      </a:r>
                    </a:p>
                  </a:txBody>
                  <a:tcPr/>
                </a:tc>
                <a:tc>
                  <a:txBody>
                    <a:bodyPr/>
                    <a:lstStyle/>
                    <a:p>
                      <a:pPr marL="0" marR="0" indent="0" algn="just" defTabSz="914400" rtl="0" eaLnBrk="1" fontAlgn="auto" latinLnBrk="0" hangingPunct="1">
                        <a:lnSpc>
                          <a:spcPct val="100000"/>
                        </a:lnSpc>
                        <a:spcBef>
                          <a:spcPct val="0"/>
                        </a:spcBef>
                        <a:spcAft>
                          <a:spcPct val="0"/>
                        </a:spcAft>
                        <a:buClrTx/>
                        <a:buSzTx/>
                        <a:buFontTx/>
                        <a:buNone/>
                        <a:defRPr/>
                      </a:pPr>
                      <a:r>
                        <a:rPr lang="ru-RU" sz="1300" b="1" dirty="0">
                          <a:latin typeface="Times New Roman" pitchFamily="18" charset="0"/>
                          <a:cs typeface="Times New Roman" pitchFamily="18" charset="0"/>
                        </a:rPr>
                        <a:t>Включает в себя: </a:t>
                      </a:r>
                    </a:p>
                    <a:p>
                      <a:r>
                        <a:rPr lang="ru-RU" sz="1400" kern="1200" dirty="0">
                          <a:solidFill>
                            <a:schemeClr val="dk1"/>
                          </a:solidFill>
                          <a:effectLst/>
                          <a:latin typeface="Times New Roman" pitchFamily="18" charset="0"/>
                          <a:ea typeface="+mn-ea"/>
                          <a:cs typeface="Times New Roman" pitchFamily="18" charset="0"/>
                        </a:rPr>
                        <a:t>- психолого-педагогических и кадровых условий реализации Программы; </a:t>
                      </a:r>
                    </a:p>
                    <a:p>
                      <a:r>
                        <a:rPr lang="ru-RU" sz="1400" kern="1200" dirty="0">
                          <a:solidFill>
                            <a:schemeClr val="dk1"/>
                          </a:solidFill>
                          <a:effectLst/>
                          <a:latin typeface="Times New Roman" pitchFamily="18" charset="0"/>
                          <a:ea typeface="+mn-ea"/>
                          <a:cs typeface="Times New Roman" pitchFamily="18" charset="0"/>
                        </a:rPr>
                        <a:t>- организации развивающей предметно-пространственной среды (далее – РППС); </a:t>
                      </a:r>
                    </a:p>
                    <a:p>
                      <a:r>
                        <a:rPr lang="ru-RU" sz="1400" kern="1200" dirty="0">
                          <a:solidFill>
                            <a:schemeClr val="dk1"/>
                          </a:solidFill>
                          <a:effectLst/>
                          <a:latin typeface="Times New Roman" pitchFamily="18" charset="0"/>
                          <a:ea typeface="+mn-ea"/>
                          <a:cs typeface="Times New Roman" pitchFamily="18" charset="0"/>
                        </a:rPr>
                        <a:t>- материально-техническое обеспечение Программы;</a:t>
                      </a:r>
                    </a:p>
                    <a:p>
                      <a:r>
                        <a:rPr lang="ru-RU" sz="1400" kern="1200" dirty="0">
                          <a:solidFill>
                            <a:schemeClr val="dk1"/>
                          </a:solidFill>
                          <a:effectLst/>
                          <a:latin typeface="Times New Roman" pitchFamily="18" charset="0"/>
                          <a:ea typeface="+mn-ea"/>
                          <a:cs typeface="Times New Roman" pitchFamily="18" charset="0"/>
                        </a:rPr>
                        <a:t>- обеспеченность методическими материалами и средствами обучения и воспитания.</a:t>
                      </a:r>
                    </a:p>
                    <a:p>
                      <a:r>
                        <a:rPr lang="ru-RU" sz="1400" kern="1200" dirty="0">
                          <a:solidFill>
                            <a:schemeClr val="dk1"/>
                          </a:solidFill>
                          <a:effectLst/>
                          <a:latin typeface="Times New Roman" pitchFamily="18" charset="0"/>
                          <a:ea typeface="+mn-ea"/>
                          <a:cs typeface="Times New Roman" pitchFamily="18" charset="0"/>
                        </a:rPr>
                        <a:t>В разделе представлен режим и распорядок дня для детей  дошкольного возраста (6-7 года) группа подготовительная, а также календарный план воспитательной работы.</a:t>
                      </a:r>
                    </a:p>
                  </a:txBody>
                  <a:tcPr/>
                </a:tc>
                <a:extLst>
                  <a:ext uri="{0D108BD9-81ED-4DB2-BD59-A6C34878D82A}">
                    <a16:rowId xmlns:a16="http://schemas.microsoft.com/office/drawing/2014/main" xmlns="" val="10001"/>
                  </a:ext>
                </a:extLst>
              </a:tr>
            </a:tbl>
          </a:graphicData>
        </a:graphic>
      </p:graphicFrame>
      <p:sp>
        <p:nvSpPr>
          <p:cNvPr id="9" name="Овал 8"/>
          <p:cNvSpPr/>
          <p:nvPr/>
        </p:nvSpPr>
        <p:spPr>
          <a:xfrm>
            <a:off x="9768408" y="6093296"/>
            <a:ext cx="576064"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a:latin typeface="Times New Roman" pitchFamily="18" charset="0"/>
                <a:cs typeface="Times New Roman" pitchFamily="18" charset="0"/>
              </a:rPr>
              <a:t>7.</a:t>
            </a:r>
          </a:p>
        </p:txBody>
      </p:sp>
    </p:spTree>
    <p:extLst>
      <p:ext uri="{BB962C8B-B14F-4D97-AF65-F5344CB8AC3E}">
        <p14:creationId xmlns:p14="http://schemas.microsoft.com/office/powerpoint/2010/main" xmlns="" val="699766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46176" y="183336"/>
            <a:ext cx="10972800" cy="6498702"/>
          </a:xfrm>
          <a:prstGeom prst="rect">
            <a:avLst/>
          </a:prstGeom>
        </p:spPr>
        <p:txBody>
          <a:bodyPr wrap="square">
            <a:spAutoFit/>
          </a:bodyPr>
          <a:lstStyle/>
          <a:p>
            <a:pPr marL="18415" algn="just">
              <a:lnSpc>
                <a:spcPct val="115000"/>
              </a:lnSpc>
              <a:spcAft>
                <a:spcPct val="0"/>
              </a:spcAft>
            </a:pPr>
            <a:r>
              <a:rPr lang="ru-RU" dirty="0">
                <a:latin typeface="Times New Roman" pitchFamily="18" charset="0"/>
                <a:ea typeface="Times New Roman" panose="02020603050405020304" pitchFamily="18" charset="0"/>
                <a:cs typeface="Times New Roman" pitchFamily="18" charset="0"/>
              </a:rPr>
              <a:t>	</a:t>
            </a:r>
            <a:r>
              <a:rPr lang="ru-RU" b="1" dirty="0">
                <a:latin typeface="Times New Roman" pitchFamily="18" charset="0"/>
                <a:ea typeface="Calibri" panose="020F0502020204030204" pitchFamily="34" charset="0"/>
                <a:cs typeface="Times New Roman" pitchFamily="18" charset="0"/>
              </a:rPr>
              <a:t>ЗНАЧИМЫЕ ХАРАКТЕРИСТИКИ ДЛЯ  РАЗРАБОТКИ И РЕАЛИЗАЦИИ ПРОГРАММЫ                </a:t>
            </a:r>
            <a:r>
              <a:rPr lang="ru-RU" b="1" dirty="0" smtClean="0">
                <a:latin typeface="Times New Roman" pitchFamily="18" charset="0"/>
                <a:ea typeface="Calibri" panose="020F0502020204030204" pitchFamily="34" charset="0"/>
                <a:cs typeface="Times New Roman" pitchFamily="18" charset="0"/>
              </a:rPr>
              <a:t>	</a:t>
            </a:r>
            <a:r>
              <a:rPr lang="ru-RU" sz="1400" b="1" dirty="0" smtClean="0">
                <a:latin typeface="Times New Roman" pitchFamily="18" charset="0"/>
                <a:ea typeface="Times New Roman" panose="02020603050405020304" pitchFamily="18" charset="0"/>
                <a:cs typeface="Times New Roman" pitchFamily="18" charset="0"/>
              </a:rPr>
              <a:t>Основные </a:t>
            </a:r>
            <a:r>
              <a:rPr lang="ru-RU" sz="1400" b="1" dirty="0">
                <a:latin typeface="Times New Roman" pitchFamily="18" charset="0"/>
                <a:ea typeface="Times New Roman" panose="02020603050405020304" pitchFamily="18" charset="0"/>
                <a:cs typeface="Times New Roman" pitchFamily="18" charset="0"/>
              </a:rPr>
              <a:t>участники реализации Программы: </a:t>
            </a:r>
            <a:r>
              <a:rPr lang="ru-RU" sz="1400" dirty="0">
                <a:latin typeface="Times New Roman" pitchFamily="18" charset="0"/>
                <a:ea typeface="Times New Roman" panose="02020603050405020304" pitchFamily="18" charset="0"/>
                <a:cs typeface="Times New Roman" pitchFamily="18" charset="0"/>
              </a:rPr>
              <a:t>педагог и, обучающиеся, родители (законные представители) – группа подготовительная.</a:t>
            </a:r>
            <a:endParaRPr lang="ru-RU" sz="1400" dirty="0">
              <a:latin typeface="Times New Roman" pitchFamily="18" charset="0"/>
              <a:ea typeface="Calibri" panose="020F0502020204030204" pitchFamily="34" charset="0"/>
              <a:cs typeface="Times New Roman" pitchFamily="18" charset="0"/>
            </a:endParaRPr>
          </a:p>
          <a:p>
            <a:pPr indent="304800" algn="just">
              <a:lnSpc>
                <a:spcPct val="115000"/>
              </a:lnSpc>
              <a:spcAft>
                <a:spcPct val="0"/>
              </a:spcAft>
            </a:pPr>
            <a:r>
              <a:rPr lang="ru-RU" sz="1400" b="1" dirty="0">
                <a:latin typeface="Times New Roman" pitchFamily="18" charset="0"/>
                <a:ea typeface="Times New Roman" panose="02020603050405020304" pitchFamily="18" charset="0"/>
                <a:cs typeface="Times New Roman" pitchFamily="18" charset="0"/>
              </a:rPr>
              <a:t>Социальными заказчиками реализации Программы </a:t>
            </a:r>
            <a:r>
              <a:rPr lang="ru-RU" sz="1400" dirty="0">
                <a:latin typeface="Times New Roman" pitchFamily="18" charset="0"/>
                <a:ea typeface="Times New Roman" panose="02020603050405020304" pitchFamily="18" charset="0"/>
                <a:cs typeface="Times New Roman" pitchFamily="18" charset="0"/>
              </a:rPr>
              <a:t>как комплекса образовательных услуг выступают, в первую очередь, родители (законные представители) обучающихся, как гаранты реализации прав ребенка на уход, присмотр и оздоровление, воспитание и обучение.</a:t>
            </a:r>
            <a:endParaRPr lang="ru-RU" sz="1400" dirty="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400" b="1" dirty="0">
                <a:latin typeface="Times New Roman" pitchFamily="18" charset="0"/>
                <a:ea typeface="Times New Roman" panose="02020603050405020304" pitchFamily="18" charset="0"/>
                <a:cs typeface="Times New Roman" pitchFamily="18" charset="0"/>
              </a:rPr>
              <a:t>Особенности разработки Программы:</a:t>
            </a:r>
            <a:endParaRPr lang="ru-RU" sz="1400" dirty="0">
              <a:latin typeface="Times New Roman" pitchFamily="18" charset="0"/>
              <a:ea typeface="Calibri" panose="020F0502020204030204" pitchFamily="34" charset="0"/>
              <a:cs typeface="Times New Roman" pitchFamily="18" charset="0"/>
            </a:endParaRPr>
          </a:p>
          <a:p>
            <a:pPr>
              <a:lnSpc>
                <a:spcPct val="115000"/>
              </a:lnSpc>
              <a:spcAft>
                <a:spcPct val="0"/>
              </a:spcAft>
              <a:tabLst>
                <a:tab pos="450215" algn="l"/>
              </a:tabLst>
            </a:pPr>
            <a:r>
              <a:rPr lang="ru-RU" sz="1400" spc="-5" dirty="0">
                <a:latin typeface="Times New Roman" pitchFamily="18" charset="0"/>
                <a:ea typeface="Times New Roman" panose="02020603050405020304" pitchFamily="18" charset="0"/>
                <a:cs typeface="Times New Roman" pitchFamily="18" charset="0"/>
              </a:rPr>
              <a:t>- условия, созданные в ДОО для реализации целей и задач Программы;</a:t>
            </a:r>
            <a:endParaRPr lang="ru-RU" sz="1400" dirty="0">
              <a:latin typeface="Times New Roman" pitchFamily="18" charset="0"/>
              <a:ea typeface="Calibri" panose="020F0502020204030204" pitchFamily="34" charset="0"/>
              <a:cs typeface="Times New Roman" pitchFamily="18" charset="0"/>
            </a:endParaRPr>
          </a:p>
          <a:p>
            <a:pPr>
              <a:lnSpc>
                <a:spcPct val="115000"/>
              </a:lnSpc>
              <a:spcAft>
                <a:spcPct val="0"/>
              </a:spcAft>
              <a:tabLst>
                <a:tab pos="402590" algn="l"/>
                <a:tab pos="450215" algn="l"/>
              </a:tabLst>
            </a:pPr>
            <a:r>
              <a:rPr lang="ru-RU" sz="1400" spc="-5" dirty="0">
                <a:latin typeface="Times New Roman" pitchFamily="18" charset="0"/>
                <a:ea typeface="Times New Roman" panose="02020603050405020304" pitchFamily="18" charset="0"/>
                <a:cs typeface="Times New Roman" pitchFamily="18" charset="0"/>
              </a:rPr>
              <a:t>- социальный заказ </a:t>
            </a:r>
            <a:r>
              <a:rPr lang="ru-RU" sz="1400" dirty="0">
                <a:latin typeface="Times New Roman" pitchFamily="18" charset="0"/>
                <a:ea typeface="Times New Roman" panose="02020603050405020304" pitchFamily="18" charset="0"/>
                <a:cs typeface="Times New Roman" pitchFamily="18" charset="0"/>
              </a:rPr>
              <a:t>родителей (законных представителей);</a:t>
            </a:r>
            <a:endParaRPr lang="ru-RU" sz="1400" dirty="0">
              <a:latin typeface="Times New Roman" pitchFamily="18" charset="0"/>
              <a:ea typeface="Calibri" panose="020F0502020204030204" pitchFamily="34" charset="0"/>
              <a:cs typeface="Times New Roman" pitchFamily="18" charset="0"/>
            </a:endParaRPr>
          </a:p>
          <a:p>
            <a:pPr>
              <a:lnSpc>
                <a:spcPct val="115000"/>
              </a:lnSpc>
              <a:spcAft>
                <a:spcPct val="0"/>
              </a:spcAft>
              <a:tabLst>
                <a:tab pos="402590" algn="l"/>
                <a:tab pos="450215" algn="l"/>
              </a:tabLst>
            </a:pPr>
            <a:r>
              <a:rPr lang="ru-RU" sz="1400" dirty="0">
                <a:latin typeface="Times New Roman" pitchFamily="18" charset="0"/>
                <a:ea typeface="Times New Roman" panose="02020603050405020304" pitchFamily="18" charset="0"/>
                <a:cs typeface="Times New Roman" pitchFamily="18" charset="0"/>
              </a:rPr>
              <a:t>- детский контингент;</a:t>
            </a:r>
            <a:endParaRPr lang="ru-RU" sz="1400" dirty="0">
              <a:latin typeface="Times New Roman" pitchFamily="18" charset="0"/>
              <a:ea typeface="Calibri" panose="020F0502020204030204" pitchFamily="34" charset="0"/>
              <a:cs typeface="Times New Roman" pitchFamily="18" charset="0"/>
            </a:endParaRPr>
          </a:p>
          <a:p>
            <a:pPr>
              <a:lnSpc>
                <a:spcPct val="115000"/>
              </a:lnSpc>
              <a:spcAft>
                <a:spcPct val="0"/>
              </a:spcAft>
              <a:tabLst>
                <a:tab pos="402590" algn="l"/>
                <a:tab pos="450215" algn="l"/>
              </a:tabLst>
            </a:pPr>
            <a:r>
              <a:rPr lang="ru-RU" sz="1400" dirty="0">
                <a:latin typeface="Times New Roman" pitchFamily="18" charset="0"/>
                <a:ea typeface="Times New Roman" panose="02020603050405020304" pitchFamily="18" charset="0"/>
                <a:cs typeface="Times New Roman" pitchFamily="18" charset="0"/>
              </a:rPr>
              <a:t>- кадровый состав педагогических работников;</a:t>
            </a:r>
            <a:endParaRPr lang="ru-RU" sz="1400" dirty="0">
              <a:latin typeface="Times New Roman" pitchFamily="18" charset="0"/>
              <a:ea typeface="Calibri" panose="020F0502020204030204" pitchFamily="34" charset="0"/>
              <a:cs typeface="Times New Roman" pitchFamily="18" charset="0"/>
            </a:endParaRPr>
          </a:p>
          <a:p>
            <a:pPr algn="just">
              <a:lnSpc>
                <a:spcPct val="115000"/>
              </a:lnSpc>
              <a:spcAft>
                <a:spcPct val="0"/>
              </a:spcAft>
              <a:tabLst>
                <a:tab pos="405765" algn="l"/>
                <a:tab pos="450215" algn="l"/>
                <a:tab pos="2468880" algn="l"/>
                <a:tab pos="3522980" algn="l"/>
                <a:tab pos="3864610" algn="l"/>
                <a:tab pos="4895215" algn="l"/>
                <a:tab pos="6089650" algn="l"/>
              </a:tabLst>
            </a:pPr>
            <a:r>
              <a:rPr lang="ru-RU" sz="1400" dirty="0">
                <a:latin typeface="Times New Roman" pitchFamily="18" charset="0"/>
                <a:ea typeface="Times New Roman" panose="02020603050405020304" pitchFamily="18" charset="0"/>
                <a:cs typeface="Times New Roman" pitchFamily="18" charset="0"/>
              </a:rPr>
              <a:t>- культурно-образовательные особенности МДОУ «Оршинский детский сад»</a:t>
            </a:r>
            <a:r>
              <a:rPr lang="ru-RU" sz="1400" spc="-285" dirty="0">
                <a:latin typeface="Times New Roman" pitchFamily="18" charset="0"/>
                <a:ea typeface="Times New Roman" panose="02020603050405020304" pitchFamily="18" charset="0"/>
                <a:cs typeface="Times New Roman" pitchFamily="18" charset="0"/>
              </a:rPr>
              <a:t>     </a:t>
            </a:r>
            <a:r>
              <a:rPr lang="ru-RU" sz="1400" dirty="0">
                <a:latin typeface="Times New Roman" pitchFamily="18" charset="0"/>
                <a:ea typeface="Times New Roman" panose="02020603050405020304" pitchFamily="18" charset="0"/>
                <a:cs typeface="Times New Roman" pitchFamily="18" charset="0"/>
              </a:rPr>
              <a:t>климатические особенности;</a:t>
            </a:r>
            <a:endParaRPr lang="ru-RU" sz="1400" dirty="0">
              <a:latin typeface="Times New Roman" pitchFamily="18" charset="0"/>
              <a:ea typeface="Calibri" panose="020F0502020204030204" pitchFamily="34" charset="0"/>
              <a:cs typeface="Times New Roman" pitchFamily="18" charset="0"/>
            </a:endParaRPr>
          </a:p>
          <a:p>
            <a:pPr>
              <a:lnSpc>
                <a:spcPct val="115000"/>
              </a:lnSpc>
              <a:spcAft>
                <a:spcPct val="0"/>
              </a:spcAft>
              <a:tabLst>
                <a:tab pos="405765" algn="l"/>
                <a:tab pos="450215" algn="l"/>
              </a:tabLst>
            </a:pPr>
            <a:r>
              <a:rPr lang="ru-RU" sz="1400" dirty="0">
                <a:latin typeface="Times New Roman" pitchFamily="18" charset="0"/>
                <a:ea typeface="Times New Roman" panose="02020603050405020304" pitchFamily="18" charset="0"/>
                <a:cs typeface="Times New Roman" pitchFamily="18" charset="0"/>
              </a:rPr>
              <a:t>- взаимодействие с социумом.</a:t>
            </a:r>
            <a:endParaRPr lang="ru-RU" sz="1400" dirty="0">
              <a:latin typeface="Times New Roman" pitchFamily="18" charset="0"/>
              <a:ea typeface="Calibri" panose="020F0502020204030204" pitchFamily="34" charset="0"/>
              <a:cs typeface="Times New Roman" pitchFamily="18" charset="0"/>
            </a:endParaRPr>
          </a:p>
          <a:p>
            <a:pPr indent="450215" algn="just">
              <a:lnSpc>
                <a:spcPct val="115000"/>
              </a:lnSpc>
              <a:spcAft>
                <a:spcPct val="0"/>
              </a:spcAft>
              <a:tabLst>
                <a:tab pos="1035050" algn="l"/>
              </a:tabLst>
            </a:pPr>
            <a:r>
              <a:rPr lang="ru-RU" sz="1400" b="1" dirty="0">
                <a:latin typeface="Times New Roman" pitchFamily="18" charset="0"/>
                <a:ea typeface="Times New Roman" panose="02020603050405020304" pitchFamily="18" charset="0"/>
                <a:cs typeface="Times New Roman" pitchFamily="18" charset="0"/>
              </a:rPr>
              <a:t>Специфика национальных, социокультурных и иных условий, в которых осуществляется образовательная деятельность:</a:t>
            </a:r>
            <a:endParaRPr lang="ru-RU" sz="1400" dirty="0">
              <a:latin typeface="Times New Roman" pitchFamily="18" charset="0"/>
              <a:ea typeface="Calibri" panose="020F0502020204030204" pitchFamily="34" charset="0"/>
              <a:cs typeface="Times New Roman" pitchFamily="18" charset="0"/>
            </a:endParaRPr>
          </a:p>
          <a:p>
            <a:pPr indent="450215" algn="just">
              <a:lnSpc>
                <a:spcPct val="115000"/>
              </a:lnSpc>
              <a:spcAft>
                <a:spcPct val="0"/>
              </a:spcAft>
              <a:tabLst>
                <a:tab pos="1035050" algn="l"/>
              </a:tabLst>
            </a:pPr>
            <a:r>
              <a:rPr lang="ru-RU" sz="1400" dirty="0">
                <a:latin typeface="Times New Roman" pitchFamily="18" charset="0"/>
                <a:ea typeface="Times New Roman" panose="02020603050405020304" pitchFamily="18" charset="0"/>
                <a:cs typeface="Times New Roman" pitchFamily="18" charset="0"/>
              </a:rPr>
              <a:t>- Национально-культурные особенности: </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приобщение детей к российским традиционным духовным ценностям;</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правила и нормы поведения в российском обществе;</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культурные ценности своей этнической группы.</a:t>
            </a:r>
            <a:endParaRPr lang="ru-RU" sz="1400" dirty="0">
              <a:latin typeface="Times New Roman" pitchFamily="18" charset="0"/>
              <a:ea typeface="Calibri" panose="020F0502020204030204" pitchFamily="34" charset="0"/>
              <a:cs typeface="Times New Roman" pitchFamily="18" charset="0"/>
            </a:endParaRPr>
          </a:p>
          <a:p>
            <a:pPr indent="450215" algn="just">
              <a:lnSpc>
                <a:spcPct val="115000"/>
              </a:lnSpc>
              <a:spcAft>
                <a:spcPct val="0"/>
              </a:spcAft>
              <a:tabLst>
                <a:tab pos="1035050" algn="l"/>
              </a:tabLst>
            </a:pPr>
            <a:r>
              <a:rPr lang="ru-RU" sz="1400" dirty="0">
                <a:latin typeface="Times New Roman" pitchFamily="18" charset="0"/>
                <a:ea typeface="Times New Roman" panose="02020603050405020304" pitchFamily="18" charset="0"/>
                <a:cs typeface="Times New Roman" pitchFamily="18" charset="0"/>
              </a:rPr>
              <a:t>- Климатические особенности: </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лесная зона смешанного типа, болотистая местность, залежи торфа;</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умеренный, прохладный климат.</a:t>
            </a:r>
            <a:endParaRPr lang="ru-RU" sz="1400" dirty="0">
              <a:latin typeface="Times New Roman" pitchFamily="18" charset="0"/>
              <a:ea typeface="Calibri" panose="020F0502020204030204" pitchFamily="34" charset="0"/>
              <a:cs typeface="Times New Roman" pitchFamily="18" charset="0"/>
            </a:endParaRPr>
          </a:p>
          <a:p>
            <a:pPr indent="450215" algn="just">
              <a:lnSpc>
                <a:spcPct val="115000"/>
              </a:lnSpc>
              <a:spcAft>
                <a:spcPct val="0"/>
              </a:spcAft>
              <a:tabLst>
                <a:tab pos="1035050" algn="l"/>
              </a:tabLst>
            </a:pPr>
            <a:r>
              <a:rPr lang="ru-RU" sz="1400" dirty="0">
                <a:latin typeface="Times New Roman" pitchFamily="18" charset="0"/>
                <a:ea typeface="Times New Roman" panose="02020603050405020304" pitchFamily="18" charset="0"/>
                <a:cs typeface="Times New Roman" pitchFamily="18" charset="0"/>
              </a:rPr>
              <a:t>- Социально-демографические особенности: </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повышенная миграционная активность;</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повышение рождаемости, увеличение количества многодетных семей.</a:t>
            </a:r>
            <a:endParaRPr lang="ru-RU" sz="1400" dirty="0">
              <a:latin typeface="Times New Roman" pitchFamily="18" charset="0"/>
              <a:ea typeface="Calibri" panose="020F0502020204030204" pitchFamily="34" charset="0"/>
              <a:cs typeface="Times New Roman" pitchFamily="18" charset="0"/>
            </a:endParaRPr>
          </a:p>
          <a:p>
            <a:pPr marR="135890" indent="448310" algn="just">
              <a:lnSpc>
                <a:spcPct val="115000"/>
              </a:lnSpc>
              <a:spcAft>
                <a:spcPct val="0"/>
              </a:spcAft>
            </a:pPr>
            <a:r>
              <a:rPr lang="ru-RU" sz="1400" dirty="0">
                <a:latin typeface="Times New Roman" pitchFamily="18" charset="0"/>
                <a:ea typeface="Times New Roman" panose="02020603050405020304" pitchFamily="18" charset="0"/>
                <a:cs typeface="Times New Roman" pitchFamily="18" charset="0"/>
              </a:rPr>
              <a:t>Программа является основой для преемственности уровней дошкольного и начального общего образования.</a:t>
            </a:r>
            <a:endParaRPr lang="ru-RU" sz="1400" dirty="0">
              <a:latin typeface="Times New Roman" pitchFamily="18" charset="0"/>
              <a:ea typeface="Calibri" panose="020F0502020204030204" pitchFamily="34" charset="0"/>
              <a:cs typeface="Times New Roman" pitchFamily="18" charset="0"/>
            </a:endParaRPr>
          </a:p>
          <a:p>
            <a:pPr marL="180340" indent="448310" algn="just">
              <a:lnSpc>
                <a:spcPct val="115000"/>
              </a:lnSpc>
              <a:spcAft>
                <a:spcPct val="0"/>
              </a:spcAft>
            </a:pPr>
            <a:r>
              <a:rPr lang="ru-RU" dirty="0">
                <a:latin typeface="Times New Roman" pitchFamily="18" charset="0"/>
                <a:ea typeface="Times New Roman" panose="02020603050405020304" pitchFamily="18" charset="0"/>
                <a:cs typeface="Times New Roman"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99964765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43712" y="719529"/>
            <a:ext cx="10741152" cy="1366528"/>
          </a:xfrm>
          <a:prstGeom prst="rect">
            <a:avLst/>
          </a:prstGeom>
        </p:spPr>
        <p:txBody>
          <a:bodyPr wrap="square">
            <a:spAutoFit/>
          </a:bodyPr>
          <a:lstStyle/>
          <a:p>
            <a:pPr algn="just">
              <a:lnSpc>
                <a:spcPct val="115000"/>
              </a:lnSpc>
              <a:spcAft>
                <a:spcPct val="0"/>
              </a:spcAft>
              <a:tabLst>
                <a:tab pos="270510" algn="l"/>
              </a:tabLst>
            </a:pPr>
            <a:r>
              <a:rPr lang="ru-RU">
                <a:latin typeface="Times New Roman" pitchFamily="18" charset="0"/>
                <a:ea typeface="Times New Roman" panose="02020603050405020304" pitchFamily="18" charset="0"/>
                <a:cs typeface="Times New Roman" pitchFamily="18" charset="0"/>
              </a:rPr>
              <a:t>	Программа состоит из обязательной части и части, формируемой участниками образовательных отношений. Обе части являются взаимодополняющими и необходимыми с точки зрения реализации требований ФГОС ДО. Объем обязательной части Программы составляет не менее 60% от ее общего объема; части, формируемой участниками образовательных отношений, не более 40%.</a:t>
            </a:r>
            <a:endParaRPr lang="ru-RU" sz="1600">
              <a:effectLst/>
              <a:latin typeface="Calibri" panose="020F0502020204030204" pitchFamily="34" charset="0"/>
              <a:ea typeface="Calibri" panose="020F0502020204030204" pitchFamily="34" charset="0"/>
              <a:cs typeface="Times New Roman" pitchFamily="18" charset="0"/>
            </a:endParaRPr>
          </a:p>
        </p:txBody>
      </p:sp>
      <p:sp>
        <p:nvSpPr>
          <p:cNvPr id="4" name="Прямоугольник 3"/>
          <p:cNvSpPr/>
          <p:nvPr/>
        </p:nvSpPr>
        <p:spPr>
          <a:xfrm>
            <a:off x="743712" y="2086057"/>
            <a:ext cx="10911840" cy="3914918"/>
          </a:xfrm>
          <a:prstGeom prst="rect">
            <a:avLst/>
          </a:prstGeom>
        </p:spPr>
        <p:txBody>
          <a:bodyPr wrap="square">
            <a:spAutoFit/>
          </a:bodyPr>
          <a:lstStyle/>
          <a:p>
            <a:pPr indent="448310" algn="just">
              <a:lnSpc>
                <a:spcPct val="115000"/>
              </a:lnSpc>
              <a:spcAft>
                <a:spcPct val="0"/>
              </a:spcAft>
            </a:pPr>
            <a:r>
              <a:rPr lang="ru-RU">
                <a:latin typeface="Times New Roman" pitchFamily="18" charset="0"/>
                <a:ea typeface="Times New Roman" panose="02020603050405020304" pitchFamily="18" charset="0"/>
                <a:cs typeface="Times New Roman" pitchFamily="18" charset="0"/>
              </a:rPr>
              <a:t>В части, формируемой участниками образовательных отношений далее (вариативная часть Программы), представлены выбранные участниками образовательных отношений Программы, направленные на развитие детей в образовательных областях, видах деятельности и культурных практиках (парциальные образовательные программы, формы организации работы с детьми), отобранные с учетом приоритетных направлений, традиций ОУ, климатических особенностей, социокультурных условий, а также для обеспечения коррекции нарушений развития и ориентированные на потребность детей и их родителей, а также возможностям педагогического коллектива и ДОО в целом.</a:t>
            </a:r>
            <a:endParaRPr lang="ru-RU" sz="1600">
              <a:latin typeface="Calibri" panose="020F0502020204030204" pitchFamily="34" charset="0"/>
              <a:ea typeface="Calibri" panose="020F0502020204030204" pitchFamily="34" charset="0"/>
              <a:cs typeface="Times New Roman" pitchFamily="18" charset="0"/>
            </a:endParaRPr>
          </a:p>
          <a:p>
            <a:pPr indent="270510" algn="just">
              <a:lnSpc>
                <a:spcPct val="115000"/>
              </a:lnSpc>
              <a:spcAft>
                <a:spcPct val="0"/>
              </a:spcAft>
            </a:pPr>
            <a:r>
              <a:rPr lang="ru-RU">
                <a:latin typeface="Times New Roman" pitchFamily="18" charset="0"/>
                <a:ea typeface="Calibri" panose="020F0502020204030204" pitchFamily="34" charset="0"/>
                <a:cs typeface="Times New Roman" pitchFamily="18" charset="0"/>
              </a:rPr>
              <a:t>Вариативная часть Программы разработана на основании УМК примерной образовательной программы дошкольного образования «Детство» (Т.И. Бабаева, А.Г. Гогоберидзе, О.В. Солнцева и др.- СПб: ДЕТСТВО-ПРЕСС, 2016), включенной по результатам экспертизы в реестр примерных основных образовательных программ, являющийся государственной информационной системой (одобрена решением федерального учебно- методического объединения по общему образованию, протокол от 20 мая 2015 г. № 2/15).</a:t>
            </a:r>
            <a:endParaRPr lang="ru-RU" sz="1600">
              <a:effectLst/>
              <a:latin typeface="Calibri" panose="020F0502020204030204" pitchFamily="34"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xmlns="" val="320094672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1528011" y="625642"/>
            <a:ext cx="9071810" cy="457200"/>
          </a:xfrm>
        </p:spPr>
        <p:txBody>
          <a:bodyPr>
            <a:normAutofit/>
          </a:bodyPr>
          <a:lstStyle/>
          <a:p>
            <a:pPr algn="ctr"/>
            <a:r>
              <a:rPr lang="ru-RU" sz="2400" b="1" dirty="0">
                <a:solidFill>
                  <a:schemeClr val="tx1"/>
                </a:solidFill>
                <a:latin typeface="Times New Roman" pitchFamily="18" charset="0"/>
                <a:cs typeface="Times New Roman" pitchFamily="18" charset="0"/>
              </a:rPr>
              <a:t>НАПРАВЛЕНИЯ ВАРИАТИВНОЙ ЧАСТИ ПРОГРАММЫ</a:t>
            </a:r>
          </a:p>
        </p:txBody>
      </p:sp>
      <p:sp>
        <p:nvSpPr>
          <p:cNvPr id="24580" name="Rectangle 4"/>
          <p:cNvSpPr>
            <a:spLocks noChangeArrowheads="1"/>
          </p:cNvSpPr>
          <p:nvPr/>
        </p:nvSpPr>
        <p:spPr bwMode="auto">
          <a:xfrm>
            <a:off x="1974781" y="1257454"/>
            <a:ext cx="4000528" cy="2071702"/>
          </a:xfrm>
          <a:prstGeom prst="rect">
            <a:avLst/>
          </a:prstGeom>
          <a:solidFill>
            <a:srgbClr val="99CCFF"/>
          </a:solidFill>
          <a:ln w="9525">
            <a:solidFill>
              <a:schemeClr val="tx1"/>
            </a:solidFill>
            <a:miter lim="800000"/>
          </a:ln>
          <a:effectLst/>
        </p:spPr>
        <p:txBody>
          <a:bodyPr wrap="none" anchor="ctr"/>
          <a:lstStyle/>
          <a:p>
            <a:pPr marL="457200" indent="-457200">
              <a:buAutoNum type="arabicPeriod"/>
            </a:pPr>
            <a:r>
              <a:rPr lang="ru-RU" sz="2400" b="1" dirty="0"/>
              <a:t>Региональный </a:t>
            </a:r>
          </a:p>
          <a:p>
            <a:r>
              <a:rPr lang="ru-RU" sz="2400" b="1" dirty="0"/>
              <a:t>компонент </a:t>
            </a:r>
          </a:p>
          <a:p>
            <a:r>
              <a:rPr lang="ru-RU" sz="2400" b="1" dirty="0"/>
              <a:t>программы</a:t>
            </a:r>
          </a:p>
        </p:txBody>
      </p:sp>
      <p:sp>
        <p:nvSpPr>
          <p:cNvPr id="24585" name="Rectangle 9"/>
          <p:cNvSpPr>
            <a:spLocks noChangeArrowheads="1"/>
          </p:cNvSpPr>
          <p:nvPr/>
        </p:nvSpPr>
        <p:spPr bwMode="auto">
          <a:xfrm>
            <a:off x="6287962" y="1269486"/>
            <a:ext cx="3787924" cy="2071702"/>
          </a:xfrm>
          <a:prstGeom prst="rect">
            <a:avLst/>
          </a:prstGeom>
          <a:solidFill>
            <a:srgbClr val="99CCFF"/>
          </a:solidFill>
          <a:ln w="9525">
            <a:solidFill>
              <a:schemeClr val="tx1"/>
            </a:solidFill>
            <a:miter lim="800000"/>
          </a:ln>
          <a:effectLst/>
        </p:spPr>
        <p:txBody>
          <a:bodyPr wrap="none" anchor="ctr"/>
          <a:lstStyle/>
          <a:p>
            <a:r>
              <a:rPr lang="ru-RU" sz="2400" b="1" dirty="0"/>
              <a:t> 2. Освоение новых </a:t>
            </a:r>
          </a:p>
          <a:p>
            <a:r>
              <a:rPr lang="ru-RU" sz="2400" b="1" dirty="0"/>
              <a:t>образовательных </a:t>
            </a:r>
          </a:p>
          <a:p>
            <a:r>
              <a:rPr lang="ru-RU" sz="2400" b="1" dirty="0"/>
              <a:t>технологий</a:t>
            </a:r>
          </a:p>
        </p:txBody>
      </p:sp>
      <p:sp>
        <p:nvSpPr>
          <p:cNvPr id="24587" name="Rectangle 11"/>
          <p:cNvSpPr>
            <a:spLocks noChangeArrowheads="1"/>
          </p:cNvSpPr>
          <p:nvPr/>
        </p:nvSpPr>
        <p:spPr bwMode="auto">
          <a:xfrm>
            <a:off x="2005716" y="3561892"/>
            <a:ext cx="4000528" cy="2376264"/>
          </a:xfrm>
          <a:prstGeom prst="rect">
            <a:avLst/>
          </a:prstGeom>
          <a:solidFill>
            <a:srgbClr val="99CCFF"/>
          </a:solidFill>
          <a:ln w="9525">
            <a:solidFill>
              <a:schemeClr val="tx1"/>
            </a:solidFill>
            <a:miter lim="800000"/>
          </a:ln>
          <a:effectLst/>
        </p:spPr>
        <p:txBody>
          <a:bodyPr wrap="none" anchor="ctr"/>
          <a:lstStyle/>
          <a:p>
            <a:r>
              <a:rPr lang="ru-RU" sz="2400" b="1" dirty="0"/>
              <a:t>3. Реализация </a:t>
            </a:r>
          </a:p>
          <a:p>
            <a:r>
              <a:rPr lang="ru-RU" sz="2400" b="1" dirty="0"/>
              <a:t>парциальных программ</a:t>
            </a:r>
          </a:p>
        </p:txBody>
      </p:sp>
      <p:sp>
        <p:nvSpPr>
          <p:cNvPr id="7" name="Rectangle 11"/>
          <p:cNvSpPr>
            <a:spLocks noChangeArrowheads="1"/>
          </p:cNvSpPr>
          <p:nvPr/>
        </p:nvSpPr>
        <p:spPr bwMode="auto">
          <a:xfrm>
            <a:off x="6254797" y="3573924"/>
            <a:ext cx="3787924" cy="2376264"/>
          </a:xfrm>
          <a:prstGeom prst="rect">
            <a:avLst/>
          </a:prstGeom>
          <a:solidFill>
            <a:srgbClr val="99CCFF"/>
          </a:solidFill>
          <a:ln w="9525">
            <a:solidFill>
              <a:schemeClr val="tx1"/>
            </a:solidFill>
            <a:miter lim="800000"/>
          </a:ln>
          <a:effectLst/>
        </p:spPr>
        <p:txBody>
          <a:bodyPr wrap="none" anchor="ctr"/>
          <a:lstStyle/>
          <a:p>
            <a:r>
              <a:rPr lang="ru-RU" sz="2400" b="1" dirty="0"/>
              <a:t>4. Организация </a:t>
            </a:r>
          </a:p>
          <a:p>
            <a:r>
              <a:rPr lang="ru-RU" sz="2400" b="1" dirty="0"/>
              <a:t>кружковой </a:t>
            </a:r>
          </a:p>
          <a:p>
            <a:r>
              <a:rPr lang="ru-RU" sz="2400" b="1" dirty="0"/>
              <a:t>работы в рамках ООП</a:t>
            </a:r>
          </a:p>
        </p:txBody>
      </p:sp>
      <p:sp>
        <p:nvSpPr>
          <p:cNvPr id="2" name="Овал 1"/>
          <p:cNvSpPr/>
          <p:nvPr/>
        </p:nvSpPr>
        <p:spPr>
          <a:xfrm>
            <a:off x="9552384" y="5705036"/>
            <a:ext cx="766428" cy="8193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t>19</a:t>
            </a:r>
          </a:p>
        </p:txBody>
      </p:sp>
    </p:spTree>
    <p:extLst>
      <p:ext uri="{BB962C8B-B14F-4D97-AF65-F5344CB8AC3E}">
        <p14:creationId xmlns:p14="http://schemas.microsoft.com/office/powerpoint/2010/main" xmlns="" val="18075001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a:ea typeface="Arial"/>
        <a:cs typeface="Arial"/>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Arial"/>
        <a:cs typeface="Arial"/>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695</TotalTime>
  <Words>2728</Words>
  <Application>Microsoft Office PowerPoint</Application>
  <PresentationFormat>Произвольный</PresentationFormat>
  <Paragraphs>437</Paragraphs>
  <Slides>24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Натуральные материалы</vt:lpstr>
      <vt:lpstr>  Педагог: Тихонова С.В.                                           Стефанова Н.Н.                                                   </vt:lpstr>
      <vt:lpstr>Слайд 2</vt:lpstr>
      <vt:lpstr> Рабочая программа - дошкольного образования МДОУ «Оршинский детский сад» группа – подготовительная(далее – Программа) разработана в соответствии с ФГОС дошкольного образования и с учетом Федеральной образовательной программы дошкольного образования (далее – Федеральная программа) Нормативно-правовой основой для разработки Программы являются следующие нормативно-правовые документы: - Указ Президента Российской Федерации от 7 мая 2018 г. № 204 «О национальных целях и стратегических задачах развития Российской Федерации на период до 2024 года»; - Указ Президента Российской Федерации от 21 июля 2020 г. № 474 «О национальных целях развития Российской Федерации на период до 2030 года»; - Указ Президента Российской Федерации от 9 ноября 2022 г. № 809 «Об утверждении основ государственной политики по сохранению и укреплению традиционных российских духовно-нравственных ценностей»; - Федеральный закон от 29 декабря 2012 г. № 273-ФЗ «Об образовании в Российской Федерации»; - Федеральный закон от 31 июля 2020 г. № 304-ФЗ «О внесении изменений в Федеральный закон «Об образовании в Российской Федерации» по вопросам воспитания обучающихся» - Федеральный закон от 24 сентября 2022 г. №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 - Распоряжение Правительства Российской Федерации от 29 мая 2015 г. №   999-р «Об утверждении Стратегии развития воспитания в Российской Федерации на период до 2025 года»; - Федеральный государственный образовательный стандарт дошкольного образования (утвержден приказом Минобрнауки России от 17 октября 2013 г. № 1155, зарегистрировано в Минюсте России 14 ноября 2013 г., регистрационный № 30384; в редакции приказа Минпросвещения России от 8 ноября 2022 г. № 955, зарегистрировано в Минюсте России 6 февраля 2023 г., регистрационный № 72264); - Федеральная образовательная программа дошкольного образования (утверждена приказом Минпросвещения России от 25 ноября 2022 г. № 1028, зарегистрировано в Минюсте России 28 декабря 2022 г., регистрационный № 71847); - Порядок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(утверждена приказом Минпросвещения России от 31 июля 2020 года № 373, зарегистрировано в Минюсте России 31 августа 2020 г., регистрационный № 59599); - "Санитарно-эпидемиологические требования к организации общественного питания населения" СанПиН 2.3/2.4.3590-20. - Санитарными правилами СП 2.4.3648-20 «Санитарно-эпидемиологические требования к организациям воспитания и обучения, отдыха и оздоровления детей и молодёжи (утверждены постановлением Главного государственного санитарного врача Российской Федерации от 28 сентября 2020 г. № 28, зарегистрировано в Минюсте России 18 декабря - Санитарно-эпидемиологические правила и нормативы СанПиН 1.2.3685-21 «Гигиенические нормативы и требования к обеспечению безопасности и (или) безвредности для человека факторов среды обитания» - Письмом Министерства   образования   Российской   Федерации   от   14.03.2000 г. №65/23-16 «О гигиенических требованиях и максимальной нагрузке на детей дошкольного возраста в организованных формах обучения» Конституцией Российской Федерации; Конвенцией о правах ребенка (одобрена Генеральной Ассамблеей ООН 20.11.1989 г., ратифицированной Постановлением Верховного Совета СССР от 13 июня 1990. Региональные документы:  Устав муниципального дошкольного образовательного учреждения «Оршинский детский сад»;  Положение об основной программе образовательной программе в МДОУ «Оршинский детский сад» (Протокол №28 от 19.02.2021 г.).  Программа развития МДОУ «Оршинский детский сад»; ООП МДОУ «Оршинский детский сад» - Приказ МДОУ «Оршинский детский сад» №55 -од от 31.08.2023 г. Обязательная часть Программы соответствует Федеральной программе, ее объем в соответствии с ФГОС ДО составляет не менее 60% от общего объема Программы.  </vt:lpstr>
      <vt:lpstr>Слайд 4</vt:lpstr>
      <vt:lpstr>Слайд 5</vt:lpstr>
      <vt:lpstr> Рабочая программа включает три основных раздела</vt:lpstr>
      <vt:lpstr>Слайд 7</vt:lpstr>
      <vt:lpstr>Слайд 8</vt:lpstr>
      <vt:lpstr>НАПРАВЛЕНИЯ ВАРИАТИВНОЙ ЧАСТИ ПРОГРАММЫ</vt:lpstr>
      <vt:lpstr>Образовательные области согласно ФГОС ДО, обеспечивающие разностороннее развитие детей 6-7 лет – возраст подготовительной  дошкольный</vt:lpstr>
      <vt:lpstr>Слайд 11</vt:lpstr>
      <vt:lpstr>Слайд 12</vt:lpstr>
      <vt:lpstr> Особенности контингента детей, воспитывающихся в подготовительной группе  МДОУ «Оршинский детский сад» </vt:lpstr>
      <vt:lpstr>Слайд 14</vt:lpstr>
      <vt:lpstr>Слайд 15</vt:lpstr>
      <vt:lpstr>Слайд 16</vt:lpstr>
      <vt:lpstr>Слайд 17</vt:lpstr>
      <vt:lpstr>Слайд 18</vt:lpstr>
      <vt:lpstr>ОСОБЕННОСТИ ТРАДИЦИОННЫХ СОБЫТИЙ, ПРАЗДНИКОВ, МЕРОПРИЯТИЙ</vt:lpstr>
      <vt:lpstr>Слайд 20</vt:lpstr>
      <vt:lpstr>Слайд 21</vt:lpstr>
      <vt:lpstr>МАТЕРИАЛЬНО – ТЕХНИЧЕСКОЕ ОСНАЩЕНИЕ</vt:lpstr>
      <vt:lpstr>МАТЕРИАЛЬНО – ТЕХНИЧЕСКОЕ ОСНАЩЕНИЕ</vt:lpstr>
      <vt:lpstr>Слайд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Ulmart</dc:creator>
  <cp:lastModifiedBy>алексей</cp:lastModifiedBy>
  <cp:revision>121</cp:revision>
  <dcterms:created xsi:type="dcterms:W3CDTF">2016-10-18T06:25:57Z</dcterms:created>
  <dcterms:modified xsi:type="dcterms:W3CDTF">2025-08-28T16:00:35Z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1143139</vt:lpwstr>
  </property>
  <property fmtid="{D5CDD505-2E9C-101B-9397-08002B2CF9AE}" pid="3" name="NXPowerLiteSettings">
    <vt:lpwstr>F7000400038000</vt:lpwstr>
  </property>
  <property fmtid="{D5CDD505-2E9C-101B-9397-08002B2CF9AE}" pid="4" name="NXPowerLiteVersion">
    <vt:lpwstr>S10.0.0</vt:lpwstr>
  </property>
</Properties>
</file>