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5" r:id="rId11"/>
    <p:sldId id="269" r:id="rId12"/>
    <p:sldId id="270" r:id="rId13"/>
    <p:sldId id="264" r:id="rId14"/>
    <p:sldId id="271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8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7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9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9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2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8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1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D1D5-8339-4652-B1E9-1548DCC8972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87F6-A61D-4412-A7F6-05A4117C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3" y="357167"/>
            <a:ext cx="1124989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СРЕДНЯЯ ОБЩЕОБРАЗОВАТЕЛЬНАЯ ШКОЛА № 73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В.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Лаврика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</a:rPr>
              <a:t>Б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актерии вокруг нас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5 «Б» класса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 Ковалёва М.П. – учитель биологии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5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777" r="4445" b="4387"/>
          <a:stretch/>
        </p:blipFill>
        <p:spPr>
          <a:xfrm rot="5400000">
            <a:off x="-588817" y="1046019"/>
            <a:ext cx="6331524" cy="47936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/>
          <a:stretch/>
        </p:blipFill>
        <p:spPr>
          <a:xfrm rot="5400000">
            <a:off x="5361711" y="604710"/>
            <a:ext cx="5929742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3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8081"/>
          <a:stretch/>
        </p:blipFill>
        <p:spPr>
          <a:xfrm>
            <a:off x="466164" y="415636"/>
            <a:ext cx="5163671" cy="583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b="48485"/>
          <a:stretch/>
        </p:blipFill>
        <p:spPr>
          <a:xfrm>
            <a:off x="6021837" y="1420090"/>
            <a:ext cx="5163671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4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 r="6263"/>
          <a:stretch/>
        </p:blipFill>
        <p:spPr>
          <a:xfrm rot="16200000">
            <a:off x="-433974" y="1029719"/>
            <a:ext cx="6428509" cy="4923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r="2627" b="8412"/>
          <a:stretch/>
        </p:blipFill>
        <p:spPr>
          <a:xfrm rot="16200000">
            <a:off x="5784277" y="1239979"/>
            <a:ext cx="6677891" cy="45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0202" r="3852" b="3030"/>
          <a:stretch/>
        </p:blipFill>
        <p:spPr>
          <a:xfrm>
            <a:off x="110837" y="706581"/>
            <a:ext cx="4807528" cy="5264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6465" r="20034" b="10101"/>
          <a:stretch/>
        </p:blipFill>
        <p:spPr>
          <a:xfrm>
            <a:off x="5098472" y="477980"/>
            <a:ext cx="6927273" cy="57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668033"/>
            <a:ext cx="110143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Вокруг нас находится огромное количество различных микроорганизмов, в том числе и бактерий. Для глаза человека они не видимы, но поместив в питательную среду пробы с различных предметов мы смогли увидеть, как из единичных бактерий вырастают целые колонии и их можно наблюдать невооруженным глазом.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проведенного опыта мы смогли доказать, что бактерии находятся вокруг нас, просто их не видно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2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219" y="335249"/>
            <a:ext cx="11277600" cy="408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</a:t>
            </a:r>
            <a:endParaRPr lang="en-GB" sz="6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ЗА</a:t>
            </a:r>
            <a:endParaRPr lang="en-GB" sz="6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ВНИМАНИЕ!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266596"/>
            <a:ext cx="11610109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царство бактерий.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выращивание колонии бактерий на питательной среде.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исследования: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способ невидимые бактерии сделать видимыми без микроскопа.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достижения поставленной цели необходимо выполнить следующие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Проработать литературу по данной теме.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Вырастить колонии различных бактерий на питательной среде.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выводы и выполнить задания.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Практическая значимость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исследовательской работы: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расширить знания   о бактериях.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интерес к исследовательской работе.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бактериальной клетки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6892" y="921817"/>
            <a:ext cx="6491835" cy="468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8727" y="335249"/>
            <a:ext cx="5098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Бактерии – это большая группа одноклеточных и, реже, колониальных микроорганизмов 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прокариотическим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типом строения клетки.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Прокариотические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клетки заметно меньше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эукариотических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их диаметр среднем составляет 0,5-10 микрометров, тогда как большинство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эукариотических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клеток крупнее 10 микрометров.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3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ые формы бактерий. Источник, в переводе.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4342" y="1108364"/>
            <a:ext cx="6611476" cy="495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16811" y="15477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бактерий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3131" y="1603168"/>
            <a:ext cx="43956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Бактерии обитают везде — в воде, почве, воздухе и других организмах. Лучше всего они растут при температуре от 4 до 40°C, однако есть и те, кто может жить при отрицательной температуре или в кипящей воде горячих источников.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IMG_20250128_1324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" t="48681" r="9480" b="14000"/>
          <a:stretch/>
        </p:blipFill>
        <p:spPr bwMode="auto">
          <a:xfrm>
            <a:off x="397654" y="774123"/>
            <a:ext cx="6557328" cy="4601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15199" y="774122"/>
            <a:ext cx="4433454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опыта по выращиванию колонии бактерий использовали: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Чашки Петри – 19 шт.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Питательная среда – мясной бульон с глюкозой 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огар-огаром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Пробы бактерий с различных поверхностей (парта, руки, учебник, телефон).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626" y="5613485"/>
            <a:ext cx="13086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6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IMG_20250128_1325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1" r="-357"/>
          <a:stretch/>
        </p:blipFill>
        <p:spPr bwMode="auto">
          <a:xfrm>
            <a:off x="196012" y="104342"/>
            <a:ext cx="4457065" cy="303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марина\Desktop\IMG-20250130-WA00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75" y="367578"/>
            <a:ext cx="5591175" cy="44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арина\Desktop\IMG_20250128_1322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5" b="13005"/>
          <a:stretch/>
        </p:blipFill>
        <p:spPr bwMode="auto">
          <a:xfrm>
            <a:off x="196012" y="3559705"/>
            <a:ext cx="4800600" cy="3150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1705" y="317028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Колонии бактерий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9736" y="6181498"/>
            <a:ext cx="268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Образцы 2 и 7 с грибком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15380" y="4958604"/>
            <a:ext cx="2120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кого кто вырос.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85626"/>
              </p:ext>
            </p:extLst>
          </p:nvPr>
        </p:nvGraphicFramePr>
        <p:xfrm>
          <a:off x="2175163" y="844785"/>
          <a:ext cx="7099593" cy="567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980">
                  <a:extLst>
                    <a:ext uri="{9D8B030D-6E8A-4147-A177-3AD203B41FA5}">
                      <a16:colId xmlns:a16="http://schemas.microsoft.com/office/drawing/2014/main" val="615133693"/>
                    </a:ext>
                  </a:extLst>
                </a:gridCol>
                <a:gridCol w="4010644">
                  <a:extLst>
                    <a:ext uri="{9D8B030D-6E8A-4147-A177-3AD203B41FA5}">
                      <a16:colId xmlns:a16="http://schemas.microsoft.com/office/drawing/2014/main" val="1386771063"/>
                    </a:ext>
                  </a:extLst>
                </a:gridCol>
                <a:gridCol w="2374969">
                  <a:extLst>
                    <a:ext uri="{9D8B030D-6E8A-4147-A177-3AD203B41FA5}">
                      <a16:colId xmlns:a16="http://schemas.microsoft.com/office/drawing/2014/main" val="1700992960"/>
                    </a:ext>
                  </a:extLst>
                </a:gridCol>
              </a:tblGrid>
              <a:tr h="69359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ФИО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Задание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4275587037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Абукин Богдан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Польза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3072608901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Беленко Богдан Викторович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Стихи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1570931358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Вартапетян Матэо Санасарович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Листовка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642649899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Иванов Родион Игоревич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Стихи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3610103880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Малыхин Артём Евгеньевич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Стихи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3315656725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Минаев Даниил Александрович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Листовка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1610192485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Разинков Глеб Дмиртриевич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Виды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1891426284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Пикин Тимофей Евгеньевичч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Виды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3924332497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Пятакова Анна Романовна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Рисунок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1870815498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Рустамова Рамиля Руфетовна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Вред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418585932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Савчук Алиса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Рисунок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3273877125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Сивашова Вероника Евгеньевна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Листовка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1677611498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Соколова Екатерина Алексеевна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Вред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992867179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Сторожева Дарья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Польза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53196123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Страданченкова Лилия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Виды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1118033918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Филимонов Андрей Игоревич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Листовка о бактериях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3891934871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Шульман Анастасия Павловна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Рисунок бактерий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2113079445"/>
                  </a:ext>
                </a:extLst>
              </a:tr>
              <a:tr h="27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Щербаков Виталий Евгеньевич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Фоторепортер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4" marR="64784" marT="0" marB="0"/>
                </a:tc>
                <a:extLst>
                  <a:ext uri="{0D108BD9-81ED-4DB2-BD59-A6C34878D82A}">
                    <a16:rowId xmlns:a16="http://schemas.microsoft.com/office/drawing/2014/main" val="299112259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75057" y="196358"/>
            <a:ext cx="476726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самостоятельного выполнения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6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2626"/>
          <a:stretch/>
        </p:blipFill>
        <p:spPr>
          <a:xfrm>
            <a:off x="1597277" y="249381"/>
            <a:ext cx="9108281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5050" b="9292"/>
          <a:stretch/>
        </p:blipFill>
        <p:spPr>
          <a:xfrm>
            <a:off x="124691" y="457198"/>
            <a:ext cx="7148945" cy="6068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8"/>
          <a:stretch/>
        </p:blipFill>
        <p:spPr>
          <a:xfrm rot="5400000">
            <a:off x="6791171" y="1161335"/>
            <a:ext cx="5915894" cy="45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99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344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</cp:revision>
  <dcterms:created xsi:type="dcterms:W3CDTF">2025-03-10T12:16:02Z</dcterms:created>
  <dcterms:modified xsi:type="dcterms:W3CDTF">2025-03-26T09:26:09Z</dcterms:modified>
</cp:coreProperties>
</file>