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70" r:id="rId7"/>
    <p:sldId id="269" r:id="rId8"/>
    <p:sldId id="268" r:id="rId9"/>
    <p:sldId id="271" r:id="rId10"/>
    <p:sldId id="272" r:id="rId11"/>
    <p:sldId id="273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FF6699"/>
    <a:srgbClr val="0033CC"/>
    <a:srgbClr val="FF99CC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43;&#1056;&#1059;&#1055;&#1055;&#1067;\&#1082;&#1086;&#1085;&#1082;&#1091;&#1088;&#1089;&#1099;\&#1052;&#1054;&#1048;\&#1062;&#1044;&#1054;&#1044;%20&#1079;&#1076;&#1086;&#1088;&#1086;&#1074;&#1100;&#1077;&#1089;&#1073;&#1077;&#1088;&#1077;&#1078;&#1077;&#1085;&#1080;&#1077;\&#1079;&#1076;&#1086;&#1088;.%20&#1090;&#1077;&#1093;&#1085;&#1086;&#1083;&#1086;&#1075;&#1080;&#1080;%20%202\&#1051;&#1072;&#1079;&#1072;&#1088;&#1077;&#1074;&#1072;%20&#1045;.&#1042;\&#1079;&#1076;&#1086;&#1088;&#1086;&#1074;%20&#1087;&#1088;&#1077;&#1079;&#1077;&#1085;&#1090;&#1082;-.wav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здоров презентк-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7308304" y="6237312"/>
            <a:ext cx="304800" cy="304800"/>
          </a:xfrm>
          <a:prstGeom prst="rect">
            <a:avLst/>
          </a:prstGeom>
        </p:spPr>
      </p:pic>
      <p:pic>
        <p:nvPicPr>
          <p:cNvPr id="4" name="Picture 2" descr="C:\Documents and Settings\User\Рабочий стол\вся фигня\2 (3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C:\Documents and Settings\User\Рабочий стол\вся фигня\17538752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3284984"/>
            <a:ext cx="2843808" cy="14219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43608" y="372720"/>
            <a:ext cx="745505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Досуговое мероприятие, посвященное празднику «День защиты детей», с элементами </a:t>
            </a:r>
            <a:r>
              <a:rPr lang="ru-RU" sz="3600" b="1" dirty="0" err="1" smtClean="0">
                <a:ln w="11430"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з</a:t>
            </a:r>
            <a:r>
              <a:rPr lang="ru-RU" sz="3600" b="1" cap="none" spc="0" dirty="0" err="1" smtClean="0">
                <a:ln w="11430"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доровьесберегающих</a:t>
            </a:r>
            <a:r>
              <a:rPr lang="ru-RU" sz="3600" b="1" cap="none" spc="0" dirty="0" smtClean="0">
                <a:ln w="11430"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технологий</a:t>
            </a:r>
            <a:r>
              <a:rPr lang="ru-RU" sz="3600" b="1" cap="none" spc="0" dirty="0" smtClean="0">
                <a:ln w="11430"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/>
            </a:r>
            <a:br>
              <a:rPr lang="ru-RU" sz="3600" b="1" cap="none" spc="0" dirty="0" smtClean="0">
                <a:ln w="11430"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</a:br>
            <a:r>
              <a:rPr lang="ru-RU" sz="3600" b="1" cap="none" spc="0" dirty="0" smtClean="0">
                <a:ln w="11430"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в </a:t>
            </a:r>
            <a:r>
              <a:rPr lang="ru-RU" sz="3600" b="1" cap="none" spc="0" dirty="0" smtClean="0">
                <a:ln w="11430"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первой младшей группе.</a:t>
            </a:r>
            <a:endParaRPr lang="ru-RU" sz="3600" b="1" cap="none" spc="0" dirty="0">
              <a:ln w="11430">
                <a:solidFill>
                  <a:srgbClr val="009900"/>
                </a:solidFill>
              </a:ln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3789040"/>
            <a:ext cx="594015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3175">
                  <a:solidFill>
                    <a:srgbClr val="0033CC"/>
                  </a:solidFill>
                </a:ln>
                <a:solidFill>
                  <a:srgbClr val="0033CC"/>
                </a:solidFill>
                <a:latin typeface="Constantia" pitchFamily="18" charset="0"/>
              </a:rPr>
              <a:t>Подготовили и провели</a:t>
            </a:r>
            <a:r>
              <a:rPr lang="ru-RU" sz="2800" b="1" cap="none" spc="0" dirty="0" smtClean="0">
                <a:ln w="3175">
                  <a:solidFill>
                    <a:srgbClr val="0033CC"/>
                  </a:solidFill>
                </a:ln>
                <a:solidFill>
                  <a:srgbClr val="0033CC"/>
                </a:solidFill>
                <a:effectLst/>
                <a:latin typeface="Constantia" pitchFamily="18" charset="0"/>
              </a:rPr>
              <a:t>:</a:t>
            </a:r>
            <a:r>
              <a:rPr lang="ru-RU" sz="2800" b="1" cap="none" spc="0" dirty="0" smtClean="0">
                <a:ln w="3175">
                  <a:solidFill>
                    <a:srgbClr val="0033CC"/>
                  </a:solidFill>
                </a:ln>
                <a:solidFill>
                  <a:srgbClr val="0033CC"/>
                </a:solidFill>
                <a:effectLst/>
                <a:latin typeface="Constantia" pitchFamily="18" charset="0"/>
              </a:rPr>
              <a:t/>
            </a:r>
            <a:br>
              <a:rPr lang="ru-RU" sz="2800" b="1" cap="none" spc="0" dirty="0" smtClean="0">
                <a:ln w="3175">
                  <a:solidFill>
                    <a:srgbClr val="0033CC"/>
                  </a:solidFill>
                </a:ln>
                <a:solidFill>
                  <a:srgbClr val="0033CC"/>
                </a:solidFill>
                <a:effectLst/>
                <a:latin typeface="Constantia" pitchFamily="18" charset="0"/>
              </a:rPr>
            </a:br>
            <a:r>
              <a:rPr lang="ru-RU" sz="2800" b="1" cap="none" spc="0" dirty="0" smtClean="0">
                <a:ln w="3175">
                  <a:solidFill>
                    <a:srgbClr val="0033CC"/>
                  </a:solidFill>
                </a:ln>
                <a:solidFill>
                  <a:srgbClr val="0033CC"/>
                </a:solidFill>
                <a:effectLst/>
                <a:latin typeface="Constantia" pitchFamily="18" charset="0"/>
              </a:rPr>
              <a:t> Воронцова А.В.</a:t>
            </a:r>
            <a:br>
              <a:rPr lang="ru-RU" sz="2800" b="1" cap="none" spc="0" dirty="0" smtClean="0">
                <a:ln w="3175">
                  <a:solidFill>
                    <a:srgbClr val="0033CC"/>
                  </a:solidFill>
                </a:ln>
                <a:solidFill>
                  <a:srgbClr val="0033CC"/>
                </a:solidFill>
                <a:effectLst/>
                <a:latin typeface="Constantia" pitchFamily="18" charset="0"/>
              </a:rPr>
            </a:br>
            <a:r>
              <a:rPr lang="ru-RU" sz="2800" b="1" cap="none" spc="0" dirty="0" smtClean="0">
                <a:ln w="3175">
                  <a:solidFill>
                    <a:srgbClr val="0033CC"/>
                  </a:solidFill>
                </a:ln>
                <a:solidFill>
                  <a:srgbClr val="0033CC"/>
                </a:solidFill>
                <a:effectLst/>
                <a:latin typeface="Constantia" pitchFamily="18" charset="0"/>
              </a:rPr>
              <a:t>Иванова С.А.</a:t>
            </a:r>
            <a:br>
              <a:rPr lang="ru-RU" sz="2800" b="1" cap="none" spc="0" dirty="0" smtClean="0">
                <a:ln w="3175">
                  <a:solidFill>
                    <a:srgbClr val="0033CC"/>
                  </a:solidFill>
                </a:ln>
                <a:solidFill>
                  <a:srgbClr val="0033CC"/>
                </a:solidFill>
                <a:effectLst/>
                <a:latin typeface="Constantia" pitchFamily="18" charset="0"/>
              </a:rPr>
            </a:br>
            <a:r>
              <a:rPr lang="ru-RU" sz="2800" b="1" cap="none" spc="0" dirty="0" err="1" smtClean="0">
                <a:ln w="3175">
                  <a:solidFill>
                    <a:srgbClr val="0033CC"/>
                  </a:solidFill>
                </a:ln>
                <a:solidFill>
                  <a:srgbClr val="0033CC"/>
                </a:solidFill>
                <a:effectLst/>
                <a:latin typeface="Constantia" pitchFamily="18" charset="0"/>
              </a:rPr>
              <a:t>Серазитдинова</a:t>
            </a:r>
            <a:r>
              <a:rPr lang="ru-RU" sz="2800" b="1" cap="none" spc="0" dirty="0" smtClean="0">
                <a:ln w="3175">
                  <a:solidFill>
                    <a:srgbClr val="0033CC"/>
                  </a:solidFill>
                </a:ln>
                <a:solidFill>
                  <a:srgbClr val="0033CC"/>
                </a:solidFill>
                <a:effectLst/>
                <a:latin typeface="Constantia" pitchFamily="18" charset="0"/>
              </a:rPr>
              <a:t> А.Х.</a:t>
            </a:r>
            <a:endParaRPr lang="ru-RU" sz="2800" b="1" cap="none" spc="0" dirty="0">
              <a:ln w="3175">
                <a:solidFill>
                  <a:srgbClr val="0033CC"/>
                </a:solidFill>
              </a:ln>
              <a:solidFill>
                <a:srgbClr val="0033CC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User\Рабочий стол\вся фигня\maxresdefault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Николас\Downloads\Вася\подарок от детеее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05" y="2924944"/>
            <a:ext cx="661426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Николас\Downloads\Вася\подарок от  дете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626449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вся фигня\maxresdefault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Николас\Downloads\Вася\колдуем подар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3083710" cy="371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иколас\Downloads\Вася\колдует подар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5037586" cy="286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Николас\Downloads\Вася\колдуе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0" y="3344466"/>
            <a:ext cx="5941633" cy="337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вся фигня\56b7822c2f5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692696"/>
            <a:ext cx="4785285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Спасибо </a:t>
            </a:r>
            <a:b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 </a:t>
            </a:r>
            <a:b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внимание!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6387" name="Picture 3" descr="C:\Documents and Settings\User\Рабочий стол\вся фигня\119585_html_m694103a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4077072"/>
            <a:ext cx="2228850" cy="3143250"/>
          </a:xfrm>
          <a:prstGeom prst="rect">
            <a:avLst/>
          </a:prstGeom>
          <a:noFill/>
        </p:spPr>
      </p:pic>
      <p:pic>
        <p:nvPicPr>
          <p:cNvPr id="16389" name="Picture 5" descr="C:\Documents and Settings\User\Рабочий стол\вся фигня\0_ab681_d9c70fb0_orig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3524250"/>
            <a:ext cx="3333750" cy="3333750"/>
          </a:xfrm>
          <a:prstGeom prst="rect">
            <a:avLst/>
          </a:prstGeom>
          <a:noFill/>
        </p:spPr>
      </p:pic>
      <p:pic>
        <p:nvPicPr>
          <p:cNvPr id="16390" name="Picture 6" descr="C:\Documents and Settings\User\Рабочий стол\вся фигня\17538752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1988840"/>
            <a:ext cx="2286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вся фигня\56b7822c2f5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вся фигня\0a0de8ec8712679672ee44bea690254b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4457734"/>
            <a:ext cx="1440160" cy="24002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91072" y="249289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 dirty="0" err="1" smtClean="0">
                <a:solidFill>
                  <a:srgbClr val="FF0000"/>
                </a:solidFill>
                <a:latin typeface="Constantia" pitchFamily="18" charset="0"/>
              </a:rPr>
              <a:t>Здоровьесберегающая</a:t>
            </a:r>
            <a:r>
              <a:rPr lang="ru-RU" sz="2400" b="1" u="sng" dirty="0" smtClean="0">
                <a:solidFill>
                  <a:srgbClr val="FF0000"/>
                </a:solidFill>
                <a:latin typeface="Constantia" pitchFamily="18" charset="0"/>
              </a:rPr>
              <a:t> технология </a:t>
            </a:r>
            <a:br>
              <a:rPr lang="ru-RU" sz="2400" b="1" u="sng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-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60648"/>
            <a:ext cx="83164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FontTx/>
              <a:buNone/>
            </a:pPr>
            <a:r>
              <a:rPr lang="ru-RU" altLang="ru-RU" sz="2400" b="1" dirty="0" smtClean="0">
                <a:solidFill>
                  <a:srgbClr val="006600"/>
                </a:solidFill>
              </a:rPr>
              <a:t>« Забота о здоровье —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 </a:t>
            </a:r>
          </a:p>
          <a:p>
            <a:pPr lvl="1" algn="ctr">
              <a:buFontTx/>
              <a:buNone/>
            </a:pPr>
            <a:r>
              <a:rPr lang="ru-RU" altLang="ru-RU" b="1" dirty="0" smtClean="0">
                <a:solidFill>
                  <a:srgbClr val="0000FF"/>
                </a:solidFill>
                <a:latin typeface="Arial Black" pitchFamily="34" charset="0"/>
              </a:rPr>
              <a:t>                                                         </a:t>
            </a:r>
            <a:r>
              <a:rPr lang="ru-RU" altLang="ru-RU" sz="8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altLang="ru-RU" sz="8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altLang="ru-RU" sz="800" b="1" dirty="0" smtClean="0">
                <a:solidFill>
                  <a:srgbClr val="009900"/>
                </a:solidFill>
                <a:latin typeface="Arial Black" pitchFamily="34" charset="0"/>
              </a:rPr>
              <a:t>                                                                                                                   </a:t>
            </a:r>
            <a:r>
              <a:rPr lang="ru-RU" altLang="ru-RU" b="1" dirty="0" smtClean="0">
                <a:solidFill>
                  <a:srgbClr val="009900"/>
                </a:solidFill>
                <a:latin typeface="Arial Black" pitchFamily="34" charset="0"/>
              </a:rPr>
              <a:t>В. А. Сухомлинский</a:t>
            </a:r>
            <a:endParaRPr lang="ru-RU" altLang="ru-RU" sz="2400" b="1" dirty="0" smtClean="0">
              <a:solidFill>
                <a:srgbClr val="009900"/>
              </a:solidFill>
              <a:latin typeface="Arial Black" pitchFamily="34" charset="0"/>
            </a:endParaRPr>
          </a:p>
        </p:txBody>
      </p:sp>
      <p:pic>
        <p:nvPicPr>
          <p:cNvPr id="8" name="Picture 3" descr="C:\Documents and Settings\User\Рабочий стол\вся фигня\0a0de8ec8712679672ee44bea690254b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4221088"/>
            <a:ext cx="1224136" cy="2040226"/>
          </a:xfrm>
          <a:prstGeom prst="rect">
            <a:avLst/>
          </a:prstGeom>
          <a:noFill/>
        </p:spPr>
      </p:pic>
      <p:pic>
        <p:nvPicPr>
          <p:cNvPr id="9" name="Picture 3" descr="C:\Documents and Settings\User\Рабочий стол\вся фигня\0a0de8ec8712679672ee44bea690254b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4149080"/>
            <a:ext cx="1310546" cy="2184242"/>
          </a:xfrm>
          <a:prstGeom prst="rect">
            <a:avLst/>
          </a:prstGeom>
          <a:noFill/>
        </p:spPr>
      </p:pic>
      <p:pic>
        <p:nvPicPr>
          <p:cNvPr id="10" name="Picture 3" descr="C:\Documents and Settings\User\Рабочий стол\вся фигня\0a0de8ec8712679672ee44bea690254b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4817774"/>
            <a:ext cx="1224136" cy="2040226"/>
          </a:xfrm>
          <a:prstGeom prst="rect">
            <a:avLst/>
          </a:prstGeom>
          <a:noFill/>
        </p:spPr>
      </p:pic>
      <p:pic>
        <p:nvPicPr>
          <p:cNvPr id="11" name="Picture 3" descr="C:\Documents and Settings\User\Рабочий стол\вся фигня\0a0de8ec8712679672ee44bea690254b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40352" y="4221088"/>
            <a:ext cx="1224136" cy="20402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Рабочий стол\вся фигня\56b7822c2f5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58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6084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Constantia" pitchFamily="18" charset="0"/>
              </a:rPr>
              <a:t>Интеграция образовательных областей:</a:t>
            </a:r>
            <a:endParaRPr lang="ru-RU" sz="2800" b="1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03240" y="1946215"/>
            <a:ext cx="496855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9900"/>
                </a:solidFill>
                <a:latin typeface="Constantia" pitchFamily="18" charset="0"/>
              </a:rPr>
              <a:t>Физическое развитие;</a:t>
            </a:r>
          </a:p>
          <a:p>
            <a:pPr marL="285750" indent="-28575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9900"/>
                </a:solidFill>
                <a:latin typeface="Constantia" pitchFamily="18" charset="0"/>
              </a:rPr>
              <a:t>Социально- коммуникативное;</a:t>
            </a:r>
          </a:p>
          <a:p>
            <a:pPr marL="285750" indent="-28575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9900"/>
                </a:solidFill>
                <a:latin typeface="Constantia" pitchFamily="18" charset="0"/>
              </a:rPr>
              <a:t>Художественно-эстетическое развитие;</a:t>
            </a:r>
          </a:p>
          <a:p>
            <a:pPr marL="285750" indent="-28575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rgbClr val="009900"/>
                </a:solidFill>
                <a:latin typeface="Constantia" pitchFamily="18" charset="0"/>
              </a:rPr>
              <a:t>Позновательное</a:t>
            </a:r>
            <a:r>
              <a:rPr lang="ru-RU" sz="2800" b="1" dirty="0" smtClean="0">
                <a:solidFill>
                  <a:srgbClr val="009900"/>
                </a:solidFill>
                <a:latin typeface="Constantia" pitchFamily="18" charset="0"/>
              </a:rPr>
              <a:t> развитие;</a:t>
            </a:r>
          </a:p>
          <a:p>
            <a:pPr marL="285750" indent="-28575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9900"/>
                </a:solidFill>
                <a:latin typeface="Constantia" pitchFamily="18" charset="0"/>
              </a:rPr>
              <a:t>Речевое развитие.</a:t>
            </a:r>
            <a:r>
              <a:rPr lang="ru-RU" sz="1600" b="1" dirty="0" smtClean="0">
                <a:solidFill>
                  <a:srgbClr val="009900"/>
                </a:solidFill>
                <a:latin typeface="Constantia" pitchFamily="18" charset="0"/>
              </a:rPr>
              <a:t/>
            </a:r>
            <a:br>
              <a:rPr lang="ru-RU" sz="1600" b="1" dirty="0" smtClean="0">
                <a:solidFill>
                  <a:srgbClr val="009900"/>
                </a:solidFill>
                <a:latin typeface="Constantia" pitchFamily="18" charset="0"/>
              </a:rPr>
            </a:br>
            <a:endParaRPr lang="ru-RU" sz="1600" b="1" dirty="0" smtClean="0">
              <a:solidFill>
                <a:srgbClr val="009900"/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  <a:buClr>
                <a:srgbClr val="006600"/>
              </a:buClr>
              <a:buFont typeface="Wingdings" pitchFamily="2" charset="2"/>
              <a:buChar char="v"/>
            </a:pPr>
            <a:endParaRPr lang="ru-RU" sz="1600" b="1" dirty="0" smtClean="0">
              <a:solidFill>
                <a:srgbClr val="009900"/>
              </a:solidFill>
              <a:latin typeface="Constantia" pitchFamily="18" charset="0"/>
            </a:endParaRPr>
          </a:p>
        </p:txBody>
      </p:sp>
      <p:pic>
        <p:nvPicPr>
          <p:cNvPr id="3076" name="Picture 4" descr="C:\Documents and Settings\User\Рабочий стол\вся фигня\16280489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2924944"/>
            <a:ext cx="2195736" cy="3764118"/>
          </a:xfrm>
          <a:prstGeom prst="rect">
            <a:avLst/>
          </a:prstGeom>
          <a:noFill/>
        </p:spPr>
      </p:pic>
      <p:pic>
        <p:nvPicPr>
          <p:cNvPr id="3077" name="Picture 5" descr="C:\Documents and Settings\User\Рабочий стол\вся фигня\1634633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6296" y="3132495"/>
            <a:ext cx="2086284" cy="37255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User\Рабочий стол\вся фигня\56b7822c2f5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188640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Constantia" pitchFamily="18" charset="0"/>
              </a:rPr>
              <a:t>Задачи:</a:t>
            </a:r>
            <a:endParaRPr lang="ru-RU" sz="3200" dirty="0">
              <a:solidFill>
                <a:srgbClr val="006600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1196752"/>
            <a:ext cx="684076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6600"/>
              </a:buClr>
            </a:pPr>
            <a:r>
              <a:rPr lang="ru-RU" sz="2000" b="1" u="sng" dirty="0">
                <a:solidFill>
                  <a:srgbClr val="006600"/>
                </a:solidFill>
                <a:latin typeface="Constantia" pitchFamily="18" charset="0"/>
              </a:rPr>
              <a:t>Образовательные</a:t>
            </a:r>
            <a:r>
              <a:rPr lang="ru-RU" sz="2000" b="1" u="sng" dirty="0" smtClean="0">
                <a:solidFill>
                  <a:srgbClr val="006600"/>
                </a:solidFill>
                <a:latin typeface="Constantia" pitchFamily="18" charset="0"/>
              </a:rPr>
              <a:t>:</a:t>
            </a:r>
            <a:endParaRPr lang="ru-RU" sz="2000" b="1" dirty="0" smtClean="0">
              <a:solidFill>
                <a:srgbClr val="009900"/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  <a:buClr>
                <a:srgbClr val="00660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9900"/>
                </a:solidFill>
                <a:latin typeface="Constantia" pitchFamily="18" charset="0"/>
              </a:rPr>
              <a:t>формировать </a:t>
            </a:r>
            <a:r>
              <a:rPr lang="ru-RU" sz="2000" b="1" dirty="0">
                <a:solidFill>
                  <a:srgbClr val="009900"/>
                </a:solidFill>
                <a:latin typeface="Constantia" pitchFamily="18" charset="0"/>
              </a:rPr>
              <a:t>умение занимать себя игрой;</a:t>
            </a:r>
          </a:p>
          <a:p>
            <a:pPr>
              <a:lnSpc>
                <a:spcPct val="90000"/>
              </a:lnSpc>
              <a:buClr>
                <a:srgbClr val="006600"/>
              </a:buClr>
              <a:buFont typeface="Wingdings" pitchFamily="2" charset="2"/>
              <a:buChar char="v"/>
            </a:pPr>
            <a:r>
              <a:rPr lang="ru-RU" sz="2000" b="1" dirty="0">
                <a:solidFill>
                  <a:srgbClr val="009900"/>
                </a:solidFill>
                <a:latin typeface="Constantia" pitchFamily="18" charset="0"/>
              </a:rPr>
              <a:t>Вызывать интерес к новым темам, стремиться к тому, чтобы дети получали удовольствие от увиденного и </a:t>
            </a:r>
            <a:r>
              <a:rPr lang="ru-RU" sz="2000" b="1" dirty="0" err="1">
                <a:solidFill>
                  <a:srgbClr val="009900"/>
                </a:solidFill>
                <a:latin typeface="Constantia" pitchFamily="18" charset="0"/>
              </a:rPr>
              <a:t>услышенного</a:t>
            </a:r>
            <a:r>
              <a:rPr lang="ru-RU" sz="2000" b="1" dirty="0">
                <a:solidFill>
                  <a:srgbClr val="009900"/>
                </a:solidFill>
                <a:latin typeface="Constantia" pitchFamily="18" charset="0"/>
              </a:rPr>
              <a:t> во время развлечения</a:t>
            </a:r>
            <a:r>
              <a:rPr lang="ru-RU" sz="2000" b="1" dirty="0" smtClean="0">
                <a:solidFill>
                  <a:srgbClr val="009900"/>
                </a:solidFill>
                <a:latin typeface="Constantia" pitchFamily="18" charset="0"/>
              </a:rPr>
              <a:t>;</a:t>
            </a:r>
          </a:p>
          <a:p>
            <a:pPr>
              <a:lnSpc>
                <a:spcPct val="90000"/>
              </a:lnSpc>
              <a:buClr>
                <a:srgbClr val="006600"/>
              </a:buClr>
            </a:pPr>
            <a:r>
              <a:rPr lang="ru-RU" sz="2000" b="1" u="sng" dirty="0">
                <a:solidFill>
                  <a:srgbClr val="006600"/>
                </a:solidFill>
                <a:latin typeface="Constantia" pitchFamily="18" charset="0"/>
              </a:rPr>
              <a:t>Развивающие</a:t>
            </a:r>
            <a:r>
              <a:rPr lang="ru-RU" sz="2000" b="1" u="sng" dirty="0" smtClean="0">
                <a:solidFill>
                  <a:srgbClr val="006600"/>
                </a:solidFill>
                <a:latin typeface="Constantia" pitchFamily="18" charset="0"/>
              </a:rPr>
              <a:t>:</a:t>
            </a:r>
          </a:p>
          <a:p>
            <a:pPr>
              <a:lnSpc>
                <a:spcPct val="90000"/>
              </a:lnSpc>
              <a:buClr>
                <a:srgbClr val="006600"/>
              </a:buClr>
              <a:buFont typeface="Wingdings" pitchFamily="2" charset="2"/>
              <a:buChar char="v"/>
            </a:pPr>
            <a:r>
              <a:rPr lang="ru-RU" sz="2000" b="1" dirty="0">
                <a:solidFill>
                  <a:srgbClr val="009900"/>
                </a:solidFill>
                <a:latin typeface="Constantia" pitchFamily="18" charset="0"/>
              </a:rPr>
              <a:t>Развивать культурно – досуговую деятельность детей по интересам;</a:t>
            </a:r>
          </a:p>
          <a:p>
            <a:pPr>
              <a:lnSpc>
                <a:spcPct val="90000"/>
              </a:lnSpc>
              <a:buClr>
                <a:srgbClr val="006600"/>
              </a:buClr>
              <a:buFont typeface="Wingdings" pitchFamily="2" charset="2"/>
              <a:buChar char="v"/>
            </a:pPr>
            <a:r>
              <a:rPr lang="ru-RU" sz="2000" b="1" dirty="0">
                <a:solidFill>
                  <a:srgbClr val="009900"/>
                </a:solidFill>
                <a:latin typeface="Constantia" pitchFamily="18" charset="0"/>
              </a:rPr>
              <a:t>Обеспечивать каждому ребенку </a:t>
            </a:r>
            <a:r>
              <a:rPr lang="ru-RU" sz="2000" b="1" dirty="0" smtClean="0">
                <a:solidFill>
                  <a:srgbClr val="009900"/>
                </a:solidFill>
                <a:latin typeface="Constantia" pitchFamily="18" charset="0"/>
              </a:rPr>
              <a:t>отдых.</a:t>
            </a:r>
          </a:p>
          <a:p>
            <a:pPr>
              <a:lnSpc>
                <a:spcPct val="90000"/>
              </a:lnSpc>
              <a:buClr>
                <a:srgbClr val="006600"/>
              </a:buClr>
            </a:pPr>
            <a:r>
              <a:rPr lang="ru-RU" sz="2000" b="1" u="sng" dirty="0">
                <a:solidFill>
                  <a:srgbClr val="006600"/>
                </a:solidFill>
                <a:latin typeface="Constantia" pitchFamily="18" charset="0"/>
              </a:rPr>
              <a:t>В</a:t>
            </a:r>
            <a:r>
              <a:rPr lang="ru-RU" sz="2000" b="1" u="sng" dirty="0" smtClean="0">
                <a:solidFill>
                  <a:srgbClr val="006600"/>
                </a:solidFill>
                <a:latin typeface="Constantia" pitchFamily="18" charset="0"/>
              </a:rPr>
              <a:t>оспитательные:</a:t>
            </a:r>
            <a:endParaRPr lang="ru-RU" sz="2000" b="1" dirty="0" smtClean="0">
              <a:solidFill>
                <a:srgbClr val="009900"/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  <a:buClr>
                <a:srgbClr val="00660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9900"/>
                </a:solidFill>
                <a:latin typeface="Constantia" pitchFamily="18" charset="0"/>
              </a:rPr>
              <a:t>воспитывать </a:t>
            </a:r>
            <a:r>
              <a:rPr lang="ru-RU" sz="2000" b="1" dirty="0">
                <a:solidFill>
                  <a:srgbClr val="009900"/>
                </a:solidFill>
                <a:latin typeface="Constantia" pitchFamily="18" charset="0"/>
              </a:rPr>
              <a:t>умение взаимодействовать со сверстниками, воспитателями и родителями.</a:t>
            </a:r>
          </a:p>
          <a:p>
            <a:pPr>
              <a:lnSpc>
                <a:spcPct val="90000"/>
              </a:lnSpc>
              <a:buClr>
                <a:srgbClr val="006600"/>
              </a:buClr>
            </a:pPr>
            <a:endParaRPr lang="ru-RU" sz="2400" b="1" dirty="0" smtClean="0">
              <a:solidFill>
                <a:srgbClr val="009900"/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  <a:buClr>
                <a:srgbClr val="006600"/>
              </a:buClr>
            </a:pPr>
            <a:endParaRPr lang="ru-RU" sz="2400" b="1" u="sng" dirty="0">
              <a:solidFill>
                <a:srgbClr val="006600"/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  <a:buClr>
                <a:srgbClr val="006600"/>
              </a:buClr>
            </a:pPr>
            <a:r>
              <a:rPr lang="ru-RU" sz="2400" b="1" dirty="0">
                <a:solidFill>
                  <a:srgbClr val="009900"/>
                </a:solidFill>
                <a:latin typeface="Constantia" pitchFamily="18" charset="0"/>
              </a:rPr>
              <a:t/>
            </a:r>
            <a:br>
              <a:rPr lang="ru-RU" sz="2400" b="1" dirty="0">
                <a:solidFill>
                  <a:srgbClr val="009900"/>
                </a:solidFill>
                <a:latin typeface="Constantia" pitchFamily="18" charset="0"/>
              </a:rPr>
            </a:br>
            <a:endParaRPr lang="ru-RU" sz="2400" b="1" dirty="0">
              <a:solidFill>
                <a:srgbClr val="009900"/>
              </a:solidFill>
              <a:latin typeface="Constantia" pitchFamily="18" charset="0"/>
            </a:endParaRPr>
          </a:p>
        </p:txBody>
      </p:sp>
      <p:pic>
        <p:nvPicPr>
          <p:cNvPr id="4098" name="Picture 2" descr="C:\Documents and Settings\User\Рабочий стол\вся фигня\MerryGoRoundKids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05031" y="4509121"/>
            <a:ext cx="3011385" cy="2348880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вся фигня\367428730.jpg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1988840"/>
            <a:ext cx="828600" cy="6747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Рабочий стол\вся фигня\maxresdefault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Николас\Downloads\Вася\.Здороваетс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5879909" cy="327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колас\Downloads\Вася\здоровается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47" y="676146"/>
            <a:ext cx="5987281" cy="342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Рабочий стол\вся фигня\maxresdefault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Николас\Downloads\Вася\физминут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9913"/>
            <a:ext cx="5005940" cy="285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Николас\Downloads\Вася\обьесняет как надо мытьс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3149547" cy="386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Николас\Downloads\Вася\собрался спат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36" y="3212976"/>
            <a:ext cx="594501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Рабочий стол\вся фигня\maxresdefault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Николас\Downloads\Вася\расчест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003" y="1916832"/>
            <a:ext cx="3498166" cy="384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иколас\Downloads\Вася\расчестка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45" y="3448979"/>
            <a:ext cx="5096876" cy="287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Николас\Downloads\Вася\расшес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980693" cy="27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Рабочий стол\вся фигня\maxresdefault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Николас\Downloads\Вася\паста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6204517" cy="348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иколас\Downloads\Вася\паст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6264696" cy="352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вся фигня\maxresdefault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C:\Users\Николас\Downloads\Вася\мыло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5" y="3573016"/>
            <a:ext cx="5511257" cy="312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Николас\Downloads\Вася\мылоо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5" y="370552"/>
            <a:ext cx="5511257" cy="311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иколас\Downloads\Вася\мыл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01089"/>
            <a:ext cx="341672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134</Words>
  <Application>Microsoft Office PowerPoint</Application>
  <PresentationFormat>Экран (4:3)</PresentationFormat>
  <Paragraphs>24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Интеграция образовательных областей: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Николас</dc:creator>
  <cp:lastModifiedBy>Николас</cp:lastModifiedBy>
  <cp:revision>161</cp:revision>
  <dcterms:modified xsi:type="dcterms:W3CDTF">2022-06-05T07:58:44Z</dcterms:modified>
</cp:coreProperties>
</file>