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9" r:id="rId1"/>
  </p:sldMasterIdLst>
  <p:sldIdLst>
    <p:sldId id="256" r:id="rId2"/>
    <p:sldId id="276" r:id="rId3"/>
    <p:sldId id="257" r:id="rId4"/>
    <p:sldId id="258" r:id="rId5"/>
    <p:sldId id="259" r:id="rId6"/>
    <p:sldId id="261" r:id="rId7"/>
    <p:sldId id="262" r:id="rId8"/>
    <p:sldId id="267" r:id="rId9"/>
    <p:sldId id="280" r:id="rId10"/>
    <p:sldId id="264" r:id="rId11"/>
    <p:sldId id="265" r:id="rId12"/>
    <p:sldId id="272" r:id="rId13"/>
    <p:sldId id="263" r:id="rId14"/>
    <p:sldId id="268" r:id="rId15"/>
    <p:sldId id="269" r:id="rId16"/>
    <p:sldId id="270" r:id="rId17"/>
    <p:sldId id="278" r:id="rId18"/>
    <p:sldId id="273" r:id="rId19"/>
    <p:sldId id="281" r:id="rId20"/>
    <p:sldId id="274" r:id="rId21"/>
    <p:sldId id="275" r:id="rId22"/>
    <p:sldId id="279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8C907A-2969-4083-ABFF-435D14B18163}">
          <p14:sldIdLst>
            <p14:sldId id="256"/>
            <p14:sldId id="276"/>
            <p14:sldId id="257"/>
            <p14:sldId id="258"/>
            <p14:sldId id="259"/>
            <p14:sldId id="261"/>
            <p14:sldId id="262"/>
            <p14:sldId id="267"/>
            <p14:sldId id="280"/>
            <p14:sldId id="264"/>
            <p14:sldId id="265"/>
            <p14:sldId id="272"/>
            <p14:sldId id="263"/>
            <p14:sldId id="268"/>
            <p14:sldId id="269"/>
            <p14:sldId id="270"/>
            <p14:sldId id="278"/>
            <p14:sldId id="273"/>
            <p14:sldId id="281"/>
            <p14:sldId id="274"/>
            <p14:sldId id="275"/>
            <p14:sldId id="279"/>
            <p14:sldId id="28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9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2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90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79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56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7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7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3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2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6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3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7E47B-7133-491A-9942-6ED73CA58864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A7EBA2-C601-4CC3-9691-812267618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2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объявлений свежего мусора, рекламный фон, синий, мусор фон картинки и  Фото для бесплатной загрузки">
            <a:extLst>
              <a:ext uri="{FF2B5EF4-FFF2-40B4-BE49-F238E27FC236}">
                <a16:creationId xmlns="" xmlns:a16="http://schemas.microsoft.com/office/drawing/2014/main" id="{E2B3C07A-94B1-4BA0-98B5-5293D320B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906" y="-22009"/>
            <a:ext cx="12661906" cy="712232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AD0756E-FE20-4F34-8C6C-131C55D54197}"/>
              </a:ext>
            </a:extLst>
          </p:cNvPr>
          <p:cNvSpPr/>
          <p:nvPr/>
        </p:nvSpPr>
        <p:spPr>
          <a:xfrm>
            <a:off x="1810870" y="1049090"/>
            <a:ext cx="6096000" cy="30562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 экологическому развитию воспитанников старшей группы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Дошколята за раздельный мусор»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D87F3D0-92C9-40D6-97A2-C3107D8DAF79}"/>
              </a:ext>
            </a:extLst>
          </p:cNvPr>
          <p:cNvSpPr/>
          <p:nvPr/>
        </p:nvSpPr>
        <p:spPr>
          <a:xfrm>
            <a:off x="8046720" y="3626447"/>
            <a:ext cx="4435737" cy="98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Воспитатели: Мартяшева Лариса Михайловна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Трусова Елена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Геннадьевна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МАДОУ «ДС № 466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г.Челябинска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7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51DDC9-6B85-4650-9889-5222E9A19C7C}"/>
              </a:ext>
            </a:extLst>
          </p:cNvPr>
          <p:cNvSpPr/>
          <p:nvPr/>
        </p:nvSpPr>
        <p:spPr>
          <a:xfrm>
            <a:off x="998015" y="418072"/>
            <a:ext cx="815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Благотворительная акция: "Крышечки доброты"</a:t>
            </a:r>
          </a:p>
        </p:txBody>
      </p:sp>
      <p:pic>
        <p:nvPicPr>
          <p:cNvPr id="3" name="Picture 8" descr="https://blogger.googleusercontent.com/img/b/R29vZ2xl/AVvXsEjTC_hhUGjEXUdedTfW1fKB2SmF36GQNjbKmi87oL-IbIySOmPFzAbXwtjdW5GIXC-ZJpVnqLrNHMnVO9voU8SnHVUuYhElXzB0Am3zjfqBHpDcMJlDpHt76TdnCVxF52jrqyKoz-KhsPepLvhFZxdSynHAE5zTkwUT0FsBaAu9vdfBSTeGK8sJxdXO/w640-h360/IMG_20230203_095043.jpg">
            <a:extLst>
              <a:ext uri="{FF2B5EF4-FFF2-40B4-BE49-F238E27FC236}">
                <a16:creationId xmlns="" xmlns:a16="http://schemas.microsoft.com/office/drawing/2014/main" id="{40BB599C-3CA9-4356-B21B-A2748290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04" y="1265091"/>
            <a:ext cx="3990132" cy="224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blogger.googleusercontent.com/img/b/R29vZ2xl/AVvXsEhGkuvuSD6OWToQzA9oNcjkFxA945XgXkfLbWH6ieOqp7LqG-KISesiWOLBQWSrFzfQJXrj615zhwVACWopeyW7MxRu4veb7CmVyYkc3txO615_D_WlS1hu9fWWMvGH-jD16ExEWsvxjwIYA1RtIETzpB5hF_jXuWCb2ydOTUXGbFwWuZUx-ztSO35h/w640-h478/IMG_20230227_083636.jpg">
            <a:extLst>
              <a:ext uri="{FF2B5EF4-FFF2-40B4-BE49-F238E27FC236}">
                <a16:creationId xmlns="" xmlns:a16="http://schemas.microsoft.com/office/drawing/2014/main" id="{B6D3B27C-16CD-4165-AE76-E7579474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08" y="1514134"/>
            <a:ext cx="2334577" cy="17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blogger.googleusercontent.com/img/b/R29vZ2xl/AVvXsEjSmSel4yfSU_p07xrZiTPE-C8_zxUXx1H7ZTKlz4kkzAva7yBgj8n_sWgd6e__r4HfvWbOmy-t6HM1BLiNxoA9E_lAPq984vNkAWw9pGFdPz4d8Sxj2t_EWY5gXsx9F3pCgOGppHC9Hq00nM0wLmqwwf5Lqf0_hZYqnIlfu61BBexGOI6EFD7HgSAH/w640-h478/IMG_20230227_083702.jpg">
            <a:extLst>
              <a:ext uri="{FF2B5EF4-FFF2-40B4-BE49-F238E27FC236}">
                <a16:creationId xmlns="" xmlns:a16="http://schemas.microsoft.com/office/drawing/2014/main" id="{E870C09A-E869-4F78-A223-3E93F20F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07" y="3894896"/>
            <a:ext cx="2334577" cy="17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CB50C0-E8F4-47EF-BF0B-1EE1896C15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6" y="1782771"/>
            <a:ext cx="2374338" cy="3858491"/>
          </a:xfrm>
          <a:prstGeom prst="rect">
            <a:avLst/>
          </a:prstGeom>
        </p:spPr>
      </p:pic>
      <p:pic>
        <p:nvPicPr>
          <p:cNvPr id="10" name="Picture 6" descr="https://blogger.googleusercontent.com/img/b/R29vZ2xl/AVvXsEh5XJlmWn_Af61daUtDXdCk4lSZruAreEdlKD-hMC9LzmdcqdP4DC1PHLpIyyRnxw1AND75r9z47VbQAuPpYucTkrBeIfPuv_XCXgwQ1CIvZvcLxQ0KHvnxGW7s8vjI7-LuIHdEzx0VNfE0US6dwmwDIC8A5C8tjwoVDoIVJBOuby4AGnpgaxyuhIVi/w640-h478/IMG_20230309_094634.jpg">
            <a:extLst>
              <a:ext uri="{FF2B5EF4-FFF2-40B4-BE49-F238E27FC236}">
                <a16:creationId xmlns="" xmlns:a16="http://schemas.microsoft.com/office/drawing/2014/main" id="{A1E81DB6-F02E-4F7E-98D3-1E108815D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77" y="4095429"/>
            <a:ext cx="3134172" cy="23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9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B01E774-0A82-45B4-8E3B-8856C9D488E6}"/>
              </a:ext>
            </a:extLst>
          </p:cNvPr>
          <p:cNvSpPr/>
          <p:nvPr/>
        </p:nvSpPr>
        <p:spPr>
          <a:xfrm>
            <a:off x="1929204" y="2608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Благотворительная акция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"Сдай макулатуру - спаси дерево".</a:t>
            </a:r>
          </a:p>
        </p:txBody>
      </p:sp>
      <p:pic>
        <p:nvPicPr>
          <p:cNvPr id="3" name="Picture 10" descr="https://blogger.googleusercontent.com/img/b/R29vZ2xl/AVvXsEgl_PkcDdSKhflR_f6VBu-WFnydPSBWm2ceBlzOwj8iSoGYsS3Gps10Mgvb-1faIajdIjtPid-ju1ld1u74UmSJYLZzoQBdvPMPjkT3DclAP95bmEbSgilv3HM7dlo7EuG1V3mCHqRvwc1dbeVt_YbXPgkpEryZA4Q3k1M1tm0URzQZrGHnpyJbgvE4/w360-h640/IMG_20230203_094956.jpg">
            <a:extLst>
              <a:ext uri="{FF2B5EF4-FFF2-40B4-BE49-F238E27FC236}">
                <a16:creationId xmlns="" xmlns:a16="http://schemas.microsoft.com/office/drawing/2014/main" id="{BF8C01AD-A886-4A08-8C6F-15CE5DF3C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2614"/>
            <a:ext cx="2682461" cy="47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AD6695-CB5F-443F-B532-DB31DC2B2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r="37373" b="2710"/>
          <a:stretch/>
        </p:blipFill>
        <p:spPr>
          <a:xfrm rot="-5400000">
            <a:off x="2270568" y="297021"/>
            <a:ext cx="1745673" cy="38570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BA877DD-4B05-4A95-9C25-266839A4C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66" y="1352695"/>
            <a:ext cx="4278999" cy="24069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7FA495B-408B-43F9-9ED1-38DB598243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3" y="4020481"/>
            <a:ext cx="4279001" cy="24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1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66C25A6-B44F-445A-879B-9EE11168FA52}"/>
              </a:ext>
            </a:extLst>
          </p:cNvPr>
          <p:cNvSpPr/>
          <p:nvPr/>
        </p:nvSpPr>
        <p:spPr>
          <a:xfrm>
            <a:off x="1387736" y="233544"/>
            <a:ext cx="6820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Посещение музея "НЕМУЗЕЙМУСОРА"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Picture 8" descr="https://blogger.googleusercontent.com/img/b/R29vZ2xl/AVvXsEg6Cn_8FWNmNtheJA4TcSktxDVbM2lCduEE359zrD7VTkOJ1U97Mm3HlACYC5Vg-yXKeeZA5o45ul_St-cEd4k4YjHenqivdeBWW32y6SGCnh_sLl3fEz5iU3AsRmLsll13xmhDCSUzjVtoL_S-mkzfHf7H-o_6fNIynmma_U9_6N9aURppLHqP8tUy/w640-h480/-5231041696198936399_121.jpg">
            <a:extLst>
              <a:ext uri="{FF2B5EF4-FFF2-40B4-BE49-F238E27FC236}">
                <a16:creationId xmlns="" xmlns:a16="http://schemas.microsoft.com/office/drawing/2014/main" id="{8B375C7A-9C48-4A71-A2F5-B26370E6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9" y="895802"/>
            <a:ext cx="2721380" cy="20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blogger.googleusercontent.com/img/b/R29vZ2xl/AVvXsEhMZSBjBvxO1UypGmca2YyMobRw8MyOXm1tgYOUWOtxAI_Q2XGVl_-bZdrpPPe1tVUMa1vrvllr1eIWoalrZeu0moYuS61ioI3O1NbcnI8lHQ-OWYudNB26I0Y2Aw0YOvNNk_jzccbyZXcIThELnPlsrTaYq2smnXm35DOmbDEmCPmtmuTtG160CJyo/w640-h480/-5231041696198936398_121.jpg">
            <a:extLst>
              <a:ext uri="{FF2B5EF4-FFF2-40B4-BE49-F238E27FC236}">
                <a16:creationId xmlns="" xmlns:a16="http://schemas.microsoft.com/office/drawing/2014/main" id="{75124C05-82DF-4509-86E5-77F01DA5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21" y="895802"/>
            <a:ext cx="2721380" cy="20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blogger.googleusercontent.com/img/b/R29vZ2xl/AVvXsEiDGkmWdQxy5QJ9Uj4ZalGnvGmizLaSmy1Y5gqrunP0yl6s3WYQC-ioefbK51unDg_M-EM85iiSE5EmasMHiH8_uvpYQi3qL2B69cBmbVlIGICdURcwZF1oUQAmostzAnD1lY_V3MkhvdrGPFviE0le1afVnvXuRSKsRy7eTqnT0sSusLYtCCv4sipK/w640-h360/-5231041696198936397_121.jpg">
            <a:extLst>
              <a:ext uri="{FF2B5EF4-FFF2-40B4-BE49-F238E27FC236}">
                <a16:creationId xmlns="" xmlns:a16="http://schemas.microsoft.com/office/drawing/2014/main" id="{D2F74C1E-43F1-484A-9D7E-273F7484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57" y="895801"/>
            <a:ext cx="3202192" cy="20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blogger.googleusercontent.com/img/b/R29vZ2xl/AVvXsEiwPxrDFmT5iVvqka-R-uCc3EDiQ2hqhOFqjB_NORd8MMEn3ndWlYS9HArADM6-52rsjyD3vtPRF9WIydT5NwVsOxPuQGHdWHTHZ1WL_aCjgO9EicbxxsWNFCXTYhQTeJNqpdofNv5Fok5W6qUPZJBlMNS8si_RTVKpSQ-_hVwZGzd2gZGIxhWpwlsG/w640-h480/-5231041696198936396_121.jpg">
            <a:extLst>
              <a:ext uri="{FF2B5EF4-FFF2-40B4-BE49-F238E27FC236}">
                <a16:creationId xmlns="" xmlns:a16="http://schemas.microsoft.com/office/drawing/2014/main" id="{230817B9-D88C-48A9-86B7-810E0747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21" y="3125532"/>
            <a:ext cx="4665232" cy="34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0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50C057-7B7A-4210-858F-021EB07F2B38}"/>
              </a:ext>
            </a:extLst>
          </p:cNvPr>
          <p:cNvSpPr/>
          <p:nvPr/>
        </p:nvSpPr>
        <p:spPr>
          <a:xfrm>
            <a:off x="1781917" y="161248"/>
            <a:ext cx="633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Выставка "Экосумка своими руками"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Picture 2" descr="https://blogger.googleusercontent.com/img/b/R29vZ2xl/AVvXsEjms0v21QyOP-btPvZBH9IXRAPEom2HtxYT91acoXSqB5vlRZ2xES5Cm7jTHvx0mnKSWbzlGKoH4Wj74-XhG3ZluvwGX1_QpCwHSpwVgrhRCtEJxwCh5UsvyfUSyjz74vy3HyplapiCXPzQRqE8YyTqEdAozLZ3XaVRVa_oilx7Plxp99Dwgxy2nqy3/w640-h478/IMG_20230306_153051.jpg">
            <a:extLst>
              <a:ext uri="{FF2B5EF4-FFF2-40B4-BE49-F238E27FC236}">
                <a16:creationId xmlns="" xmlns:a16="http://schemas.microsoft.com/office/drawing/2014/main" id="{4FF790B3-946F-47FB-BD12-AEF94DDB9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4" y="779977"/>
            <a:ext cx="2692449" cy="20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blogger.googleusercontent.com/img/b/R29vZ2xl/AVvXsEhlVxEbU4NgQVmvsVHmmmNJi843Xe2E_ibqsMuy2WLWi2n8r39sedihayFojj9E8tP187mm6to9BeW3o4RtXIboOmef70a3m4nlQcli-1eMcVTX_IAgo8mbRUt-d2V-4Cw2E_qadMcnEwR2PMLDGLiTaXgsVjDEaJdyQkelZrAXaYNh5w7k5jojAWB9/w478-h640/IMG_20230306_153328.jpg">
            <a:extLst>
              <a:ext uri="{FF2B5EF4-FFF2-40B4-BE49-F238E27FC236}">
                <a16:creationId xmlns="" xmlns:a16="http://schemas.microsoft.com/office/drawing/2014/main" id="{A89B3BBE-9786-40F8-87D1-FFA3B4DC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08" y="2988440"/>
            <a:ext cx="1981101" cy="26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blogger.googleusercontent.com/img/b/R29vZ2xl/AVvXsEjaHzarhOxSBvVqiiJMcCqe_qLetx2YgNxaAxed3RgFLiQl0Dr25_11RAWF1fG1DZos0jKzG04FDILoTCnRdcRTJDZa7RLSO2-XCWFRnVBoDXZ31xvzWnKPJSFzatgmaP-BQSquw7_PEeQSScU5-QsdUepzdzkApoBDJibHDM91nxYKIgMNsC2q_DLV/w478-h640/IMG_20230306_153215.jpg">
            <a:extLst>
              <a:ext uri="{FF2B5EF4-FFF2-40B4-BE49-F238E27FC236}">
                <a16:creationId xmlns="" xmlns:a16="http://schemas.microsoft.com/office/drawing/2014/main" id="{ED3FDA5D-62CB-4412-81A6-16CD50D8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4" y="3162349"/>
            <a:ext cx="1975594" cy="264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blogger.googleusercontent.com/img/b/R29vZ2xl/AVvXsEjvlu7_4RC1q7rDCHemjQo3ERDaWxyh32V-plsL2bYab9pjhQSJgnfhWQYLIUbYHxZYOtRxLhTD4uj8UmftjmswxgbHnP0jaKSPtKLRln5ca5O-wkSeNtwqNn5h8XfLjQ6XBORRHX5CQ95lZc9fEFtZNLeszs5b3gAnvKRYCC6sRq8dXW6ZDXZ6B4HS/w640-h478/IMG_20230301_101617.jpg">
            <a:extLst>
              <a:ext uri="{FF2B5EF4-FFF2-40B4-BE49-F238E27FC236}">
                <a16:creationId xmlns="" xmlns:a16="http://schemas.microsoft.com/office/drawing/2014/main" id="{E2E970A2-05E2-4BB7-9EA3-48EDA5CD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84" y="655165"/>
            <a:ext cx="2692449" cy="20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blogger.googleusercontent.com/img/b/R29vZ2xl/AVvXsEgxHpaayOAwrW6Hvgcpzpta8UCP0NfJu83OIgpXSENb-pickFqwZqnFTLNSfYOXNPwx4T7TXykAUEllWSxg91y46IoFBrFTrJoZQxpzBAL4cbkcseLoiwtvP4zJAh2p3e8HXHsKD-9bSSWrDGWOUVpxf8rwxf6FrDV31rxMItF_OyoBNyrIoAQml5dZ/w640-h478/IMG_20230301_101645.jpg">
            <a:extLst>
              <a:ext uri="{FF2B5EF4-FFF2-40B4-BE49-F238E27FC236}">
                <a16:creationId xmlns="" xmlns:a16="http://schemas.microsoft.com/office/drawing/2014/main" id="{8517EB6A-6270-4A92-92C5-429113D6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0" y="1251253"/>
            <a:ext cx="2692449" cy="20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280E64-BBC4-42E1-B927-F3D4A90762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23" y="3884051"/>
            <a:ext cx="4510440" cy="25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3C407E8-50BC-472D-9469-E725673E2C23}"/>
              </a:ext>
            </a:extLst>
          </p:cNvPr>
          <p:cNvSpPr/>
          <p:nvPr/>
        </p:nvSpPr>
        <p:spPr>
          <a:xfrm>
            <a:off x="3059850" y="214065"/>
            <a:ext cx="4960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Экологический чемоданчик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</a:rPr>
              <a:t>  </a:t>
            </a:r>
            <a:endParaRPr lang="ru-RU" sz="2400" dirty="0"/>
          </a:p>
        </p:txBody>
      </p:sp>
      <p:pic>
        <p:nvPicPr>
          <p:cNvPr id="3" name="Picture 2" descr="https://blogger.googleusercontent.com/img/b/R29vZ2xl/AVvXsEiUrQn45hdBwDKSjWNXYDC0qr6SxsfaErFiOERhVHjR4hijHrnka46S8iAgCG84jax29PqXX8xfYoGcy-kz5hQHaNrpe8nF14HCRydyMfOI9U4jbF_RmiZRCIhjvJ9WYmaJA74dK-8-PETXCUdr5qqUIrCJrJQnAnxrcvdW58N056pm8LCnrpFR1M0L/w640-h478/IMG_20230306_150903.jpg">
            <a:extLst>
              <a:ext uri="{FF2B5EF4-FFF2-40B4-BE49-F238E27FC236}">
                <a16:creationId xmlns="" xmlns:a16="http://schemas.microsoft.com/office/drawing/2014/main" id="{F6C364F8-D80B-465B-A488-7D832BEE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57" y="917980"/>
            <a:ext cx="3712787" cy="27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blogger.googleusercontent.com/img/b/R29vZ2xl/AVvXsEh37aiRwk0UDkHnHYaYamsJqCj0z0hB-dlSXzU1_p3yZAhLQhCnrJFKfPvvOVhfOxpDHIagzKM4xQ3uxGbeSC2ww297oX_cFxh_X-ywecU4migXZlPM0hCn8gq9Z6gI-N_BPCUnjGuPevpQnmuISH5XfkssxVQLQIlX-y2DdfzLF4y3oTRLvdZ5VpUg/w478-h640/IMG_20230306_151004.jpg">
            <a:extLst>
              <a:ext uri="{FF2B5EF4-FFF2-40B4-BE49-F238E27FC236}">
                <a16:creationId xmlns="" xmlns:a16="http://schemas.microsoft.com/office/drawing/2014/main" id="{4BC006DF-9F55-4951-A04E-3F6EDC5D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77" y="3908673"/>
            <a:ext cx="2079812" cy="278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blogger.googleusercontent.com/img/b/R29vZ2xl/AVvXsEjuzCdYX4f6XjnCQMXw3qc5J1cqgtfahz6K7HGIbxGsSpvhkwWv_SbolPXtSo1W8PAPcdr3e3BySo06bpiYAY52ojLAAvy7Bab3RarsCIf6G1v5TTjYqUfkfNnWRb1jwy1WcJ6zaPlvLu-_bwyM3uKNDoHs4vqlKxl4KA4vxUJx63BvVCK_f_m3yT2E/w478-h640/IMG_20230306_141837.jpg">
            <a:extLst>
              <a:ext uri="{FF2B5EF4-FFF2-40B4-BE49-F238E27FC236}">
                <a16:creationId xmlns="" xmlns:a16="http://schemas.microsoft.com/office/drawing/2014/main" id="{B9682C8A-6C8A-4C99-91B7-22989158D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57" y="1013245"/>
            <a:ext cx="4012602" cy="53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1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blogger.googleusercontent.com/img/b/R29vZ2xl/AVvXsEjcvFCkA01Jm021CkmXnD9oWwlgBA3rxjNfHbXrzi5wl3UTvxPk-rHdBwf3syXVc3p84WNxEU9kfJVYw3DIuyt-tW-nH93KHNNoAbj44fwLyJmPMcYtD5PQPEPJr8MipmWl6c9QtOQQaej7UUW302mtMDOZSHNO9AZ8o2mmMqYnD6J8QX2MR1qt047c/w640-h478/%D1%83%D1%87%D0%B8%D0%BC%D1%81%D1%8F%20%D1%81%D0%BE%D1%80%D1%82%D0%B8%D1%80%D0%BE%D0%B2%D0%B0%D1%82%D1%8C%20%D0%BC%D1%83%D1%81%D0%BE%D1%80%20%D0%BF%D1%80%D0%B0%D0%B2%D0%B8%D0%BB%D1%8C%D0%BD%D0%BE.jpg">
            <a:extLst>
              <a:ext uri="{FF2B5EF4-FFF2-40B4-BE49-F238E27FC236}">
                <a16:creationId xmlns="" xmlns:a16="http://schemas.microsoft.com/office/drawing/2014/main" id="{9FB258CE-D14A-4C8E-8824-9DA635D5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9" y="1187360"/>
            <a:ext cx="2727680" cy="20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028DBF-1C47-4C4B-95ED-1366EA28BC52}"/>
              </a:ext>
            </a:extLst>
          </p:cNvPr>
          <p:cNvSpPr/>
          <p:nvPr/>
        </p:nvSpPr>
        <p:spPr>
          <a:xfrm>
            <a:off x="95072" y="664140"/>
            <a:ext cx="3248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"Учимся сортировать мусор правильно"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https://blogger.googleusercontent.com/img/b/R29vZ2xl/AVvXsEgpsDgztkgmnmI4JGTH37sEwbS0ynGx3ptHHVproc4i8JltPJuZmlS8zUayXxNXSF6USy23CxD1SCr5zvP4hA6sQDHHZju8t3Q_nMzXmLV2mFFBuBo60kTw37AAVbiWVygxT5YBKK7nZrAFlifgqd7eTsbahLfZ2U9N_yNOY7kr4wP0k6hm6j5pfxeQ/w640-h478/%D0%B2%D0%B5%D1%81%D0%B5%D0%BB%D0%B0%D1%8F%20%D0%B8%20%D0%B3%D1%80%D1%83%D1%81%D1%82%D0%BD%D0%B0%D1%8F%20%D0%BF%D0%BB%D0%B0%D0%BD%D0%B5%D1%82%D0%B0.jpg">
            <a:extLst>
              <a:ext uri="{FF2B5EF4-FFF2-40B4-BE49-F238E27FC236}">
                <a16:creationId xmlns="" xmlns:a16="http://schemas.microsoft.com/office/drawing/2014/main" id="{BA873BC6-483E-437B-853F-AD8BD1FE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52" y="1187360"/>
            <a:ext cx="2727680" cy="20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BF874FB-F14A-4404-A3C8-FAAFA75AEA3C}"/>
              </a:ext>
            </a:extLst>
          </p:cNvPr>
          <p:cNvSpPr/>
          <p:nvPr/>
        </p:nvSpPr>
        <p:spPr>
          <a:xfrm>
            <a:off x="6678752" y="693400"/>
            <a:ext cx="27032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"Веселая и грустная планета"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7D88562-A084-4A86-A9F1-13FBB2E117FE}"/>
              </a:ext>
            </a:extLst>
          </p:cNvPr>
          <p:cNvSpPr/>
          <p:nvPr/>
        </p:nvSpPr>
        <p:spPr>
          <a:xfrm>
            <a:off x="1727882" y="158220"/>
            <a:ext cx="6447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Игры по экологическому воспитанию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icture 6" descr="https://blogger.googleusercontent.com/img/b/R29vZ2xl/AVvXsEjX-yEtIcmqZLifZ1L_DRCuXvoiNIDydDltoh-SH0L2SbhqFJ3Vi1JRB8RP9DZ0XKo2FNp8ummCAZ24BDbgheWvtBbuuF-Nl87QUNJAPVxZW4z-xMJiSpMMyNeBpDY0I6M0G1IOy2CfydKs7UjBsyuZRcr_DYF33eii8Eo0VIS7Z0W1FyC5xHkHKZFV/w640-h478/%D1%86%D0%B5%D0%BF%D0%B8%20%D0%BF%D0%B8%D1%82%D0%B0%D0%BD%D0%B8%D1%8F1.jpg">
            <a:extLst>
              <a:ext uri="{FF2B5EF4-FFF2-40B4-BE49-F238E27FC236}">
                <a16:creationId xmlns="" xmlns:a16="http://schemas.microsoft.com/office/drawing/2014/main" id="{E5972E9F-1C1F-4935-B3E6-67845C7C1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9" y="4153436"/>
            <a:ext cx="2727680" cy="20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blogger.googleusercontent.com/img/b/R29vZ2xl/AVvXsEh461sflbJzcngbezBdHDUKb8FYPJ94Oa-mYND6n9gQxIu128-Hr0ClIG-AUQFurILrN1OQhb1qqRxcoVmF02UQWlax99wguIsrobSLaj4Ks62_WK4TGGG2mOYy4jbdDES54tUoMYSMD6k7UUpcB2ewgzsGMtEkkwv-SSY6f_vJxLsFu_0t1q1rxgYl/w640-h478/%D0%B6%D0%B8%D0%B2%D0%B0%D1%8F%20%D0%B8%20%D0%BD%D0%B5%D0%B6%D0%B8%D0%B2%D0%B0%D1%8F%20%D0%BF%D1%80%D0%B8%D1%80%D0%BE%D0%B4%D0%B0.jpg">
            <a:extLst>
              <a:ext uri="{FF2B5EF4-FFF2-40B4-BE49-F238E27FC236}">
                <a16:creationId xmlns="" xmlns:a16="http://schemas.microsoft.com/office/drawing/2014/main" id="{C71B1AAF-F87A-43B9-9F96-0E6AA713F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98" y="4153436"/>
            <a:ext cx="2727680" cy="20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E89F305-3284-4468-9F3A-363B281509A1}"/>
              </a:ext>
            </a:extLst>
          </p:cNvPr>
          <p:cNvSpPr/>
          <p:nvPr/>
        </p:nvSpPr>
        <p:spPr>
          <a:xfrm>
            <a:off x="3673140" y="3660240"/>
            <a:ext cx="2563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"Живая и неживая природа"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BFB694-D2F9-43F8-90D0-362409062D92}"/>
              </a:ext>
            </a:extLst>
          </p:cNvPr>
          <p:cNvSpPr/>
          <p:nvPr/>
        </p:nvSpPr>
        <p:spPr>
          <a:xfrm>
            <a:off x="747116" y="3641260"/>
            <a:ext cx="1595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"Цепи питания"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2" descr="https://blogger.googleusercontent.com/img/b/R29vZ2xl/AVvXsEjpPALqQXq35uf0E-Qgunl00_kMBPCMcjU-J1uHjROKkR60BuhMyFF78YwBr2Nlx2VyE6xYcWmKROKqDPytvJgT8drdoYNW7RNx2agoo3uQGadpuGmnqAJ3yTjhfmSHxaeLtIkYKFBdydSkCNP4tZ_8k1Pw0Qc0gYQUaTFSkskKraRnWzU3_gNgSTrd/w640-h478/%D0%BA%D1%82%D0%BE%20%D0%B3%D0%B4%D0%B5%20%D0%B6%D0%B8%D0%B2%D0%B5%D1%82.jpg">
            <a:extLst>
              <a:ext uri="{FF2B5EF4-FFF2-40B4-BE49-F238E27FC236}">
                <a16:creationId xmlns="" xmlns:a16="http://schemas.microsoft.com/office/drawing/2014/main" id="{22A1908E-6F73-459D-B407-3452DC81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52" y="4153434"/>
            <a:ext cx="2727681" cy="20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0D983A9-6D3C-444A-B813-479DFBB7FF42}"/>
              </a:ext>
            </a:extLst>
          </p:cNvPr>
          <p:cNvSpPr/>
          <p:nvPr/>
        </p:nvSpPr>
        <p:spPr>
          <a:xfrm>
            <a:off x="7187903" y="3579705"/>
            <a:ext cx="170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"Кто, где живёт?"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5179B6E-D1CF-477F-A137-7B27E00172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7373" r="14941" b="5725"/>
          <a:stretch/>
        </p:blipFill>
        <p:spPr>
          <a:xfrm>
            <a:off x="3224371" y="1187360"/>
            <a:ext cx="3196738" cy="205929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E293E17-EDAD-4846-9633-F1FC620EF290}"/>
              </a:ext>
            </a:extLst>
          </p:cNvPr>
          <p:cNvSpPr/>
          <p:nvPr/>
        </p:nvSpPr>
        <p:spPr>
          <a:xfrm>
            <a:off x="3508598" y="693400"/>
            <a:ext cx="2628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"Учимся сортировать мусор»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821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blogger.googleusercontent.com/img/b/R29vZ2xl/AVvXsEh_4Gy3pjb8nGButh1k5b_16xs8cfxDYIhajzYiJcxtQEj6Mv-OzCTMTur6SOCPU9uzGi4oC1JclYAhCqtbB5QnScF7dKveTw6Dst41PCXY7TXhAlkdhJMeaQWjMmb8ZR7UpNWlZUjddntMkgEfsRDXi2ezzL3kXqG7Gxf7_SeVBUPw3zBN7efgu0MQ/w640-h478/%D1%87%D1%8C%D0%B8%20%D1%8D%D1%82%D0%BE%20%D1%81%D0%BB%D0%B5%D0%B4%D1%8B.jpg">
            <a:extLst>
              <a:ext uri="{FF2B5EF4-FFF2-40B4-BE49-F238E27FC236}">
                <a16:creationId xmlns="" xmlns:a16="http://schemas.microsoft.com/office/drawing/2014/main" id="{769F2A75-E5F7-4B3C-9108-89719820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4" y="864499"/>
            <a:ext cx="2727680" cy="20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blogger.googleusercontent.com/img/b/R29vZ2xl/AVvXsEhQD4BkF_tspJrebdcvSwfoUVJRyUPS9diuw7_Z51ZbtkrLly5FAncRDS6x0FP-0bqpdvdUe8UdkLm8O8yQHcvnrY591BBCr0EpGhJhUfK1sBIy0KYLgq29nhTEvQmbEccP5LHEJTxkN11xim7ovEFeXPaIEHOcGjLuZqv3bbUotqR2oFTtPRR4Qy9Q/w640-h478/%D1%87%D1%8C%D0%B8%20%D1%81%D0%B5%D0%BC%D0%B5%D0%BD%D0%B0.jpg">
            <a:extLst>
              <a:ext uri="{FF2B5EF4-FFF2-40B4-BE49-F238E27FC236}">
                <a16:creationId xmlns="" xmlns:a16="http://schemas.microsoft.com/office/drawing/2014/main" id="{B4D5B32E-ECEC-4925-880B-113BDA5F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32" y="864499"/>
            <a:ext cx="2727680" cy="20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blogger.googleusercontent.com/img/b/R29vZ2xl/AVvXsEjLRouaADg8TxV79YscMgbiX6YBr7T7Arx8jmQw_7wqWX48aPisviWrhxl1riOfFpEqgLJDD6MycfGWRZXVq78JchzqfNhqc03aaBEYK4FBIuhCy2d5lhaNblY20R_63dVd4e0gpGFSJuPHfg1LpUEACg9TdwWMUNAQ-LjpXQ3xp5kfr8ST_cKCgD0j/w640-h360/IMG_20230110_070932.jpg">
            <a:extLst>
              <a:ext uri="{FF2B5EF4-FFF2-40B4-BE49-F238E27FC236}">
                <a16:creationId xmlns="" xmlns:a16="http://schemas.microsoft.com/office/drawing/2014/main" id="{8C03FA83-546F-41AE-BA89-918B2D3D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86" y="4277034"/>
            <a:ext cx="3874199" cy="21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7C9B289-AD3A-4153-94C3-AFEB765EE7A1}"/>
              </a:ext>
            </a:extLst>
          </p:cNvPr>
          <p:cNvSpPr/>
          <p:nvPr/>
        </p:nvSpPr>
        <p:spPr>
          <a:xfrm>
            <a:off x="7343187" y="360952"/>
            <a:ext cx="146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"Чьи семена?"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913D15B-ADF0-4B27-94B4-1F8C2B438ECA}"/>
              </a:ext>
            </a:extLst>
          </p:cNvPr>
          <p:cNvSpPr/>
          <p:nvPr/>
        </p:nvSpPr>
        <p:spPr>
          <a:xfrm>
            <a:off x="672196" y="360952"/>
            <a:ext cx="185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"Чьи это следы?"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9AE0C47-4DD4-4DF9-99D5-F043E4C1C4F2}"/>
              </a:ext>
            </a:extLst>
          </p:cNvPr>
          <p:cNvSpPr/>
          <p:nvPr/>
        </p:nvSpPr>
        <p:spPr>
          <a:xfrm>
            <a:off x="-164696" y="354222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Домино "Земля - наш общий дом«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(закрепляем правила поведения в природе)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 descr="https://blogger.googleusercontent.com/img/b/R29vZ2xl/AVvXsEinr7l024mGyfOrvvBjOpKT1vqVeFFI_Nttp00W17mI9TpcgplBfcnLF1Bfu0rfRE2ocEfHz87eMd7x9LwtD65sISTa9_iBp7DlvpOL5Zb4zxFFaAvAgs35tlIG83WUul0doVbRDzXInZLdiSn3tNi5kKhoCra9EtGvrRB0sTvLChzQ5U3cTnHsq8LB/w640-h478/%D0%B2%D0%B5%D1%80%D1%88%D0%BA%D0%B8%20%D0%B8%20%D0%BA%D0%BE%D1%80%D0%B5%D1%88%D0%BA%D0%B8.jpg">
            <a:extLst>
              <a:ext uri="{FF2B5EF4-FFF2-40B4-BE49-F238E27FC236}">
                <a16:creationId xmlns="" xmlns:a16="http://schemas.microsoft.com/office/drawing/2014/main" id="{E2F812BD-8EC2-4356-A928-4551D5F5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08" y="860993"/>
            <a:ext cx="2727680" cy="20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C3F6101-D874-4E4A-B5FD-5F957C5201DD}"/>
              </a:ext>
            </a:extLst>
          </p:cNvPr>
          <p:cNvSpPr/>
          <p:nvPr/>
        </p:nvSpPr>
        <p:spPr>
          <a:xfrm>
            <a:off x="3714974" y="360952"/>
            <a:ext cx="4084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"Вершки и корешки"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B3FA87C-28FA-4028-9AFC-8E0BD99E0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5" t="-1065" r="20477"/>
          <a:stretch/>
        </p:blipFill>
        <p:spPr>
          <a:xfrm rot="5400000">
            <a:off x="6052629" y="4213834"/>
            <a:ext cx="2213968" cy="223361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663ED4A-0083-4E39-8995-A1C455912754}"/>
              </a:ext>
            </a:extLst>
          </p:cNvPr>
          <p:cNvSpPr/>
          <p:nvPr/>
        </p:nvSpPr>
        <p:spPr>
          <a:xfrm>
            <a:off x="5757133" y="3542221"/>
            <a:ext cx="2639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Правила поведения в природе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735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1F175E-BC65-4C94-94A6-9AF9A1C0A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" y="279697"/>
            <a:ext cx="3263707" cy="18358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DB6023-5399-44FF-91E3-5F2C705D2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70" y="279696"/>
            <a:ext cx="3263707" cy="18358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33342A4-577E-4825-AA62-2B54AADCC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71" y="2426102"/>
            <a:ext cx="3263706" cy="18358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864C5EE-6BE5-4C8C-BCAC-67BB35301C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3" y="2409711"/>
            <a:ext cx="3263706" cy="18358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3813E81-3653-48F1-8EB0-184A87A3C2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8" y="4667626"/>
            <a:ext cx="3263708" cy="18358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5C3AD92-2DFD-4656-8541-93D9D73765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69" y="4595105"/>
            <a:ext cx="3263707" cy="18358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A5C8A40-DF86-4E7F-A8E8-DECFD281D4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8147" y="962145"/>
            <a:ext cx="2777627" cy="15624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E9C3264-4D4A-468A-83F4-1162A8C3A6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790"/>
          <a:stretch/>
        </p:blipFill>
        <p:spPr>
          <a:xfrm rot="5400000" flipV="1">
            <a:off x="3471227" y="3878688"/>
            <a:ext cx="3111469" cy="21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37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blogger.googleusercontent.com/img/b/R29vZ2xl/AVvXsEhJ3AqrFnsjMjjYXCBRbHRv3IijSkoafXTTnEkMH5e9mFR0hpTVlCtM77SCy6GDDRw9i78iS4DAx67mA4wuY0ed6zX_IyQeEH8TH-E70Rfkqunk15Mb356-DEnKKfCkZFUdePTWcai_J7XYpqsAhN_S42dUrubZBtWhINfp5FZuCHZ-lR2d1k098MZ7/w640-h360/IMG_20221014_152359.jpg">
            <a:extLst>
              <a:ext uri="{FF2B5EF4-FFF2-40B4-BE49-F238E27FC236}">
                <a16:creationId xmlns="" xmlns:a16="http://schemas.microsoft.com/office/drawing/2014/main" id="{86278C78-DAD9-4D83-B544-D49952DE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47" y="3797448"/>
            <a:ext cx="5144545" cy="289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FE38949-0FC9-413A-8864-B108CB438EC2}"/>
              </a:ext>
            </a:extLst>
          </p:cNvPr>
          <p:cNvSpPr/>
          <p:nvPr/>
        </p:nvSpPr>
        <p:spPr>
          <a:xfrm>
            <a:off x="0" y="303732"/>
            <a:ext cx="9486892" cy="462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Конкурс экологических сказок «Наша планета заболела»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Экологические сказки | ВКонтакте">
            <a:extLst>
              <a:ext uri="{FF2B5EF4-FFF2-40B4-BE49-F238E27FC236}">
                <a16:creationId xmlns="" xmlns:a16="http://schemas.microsoft.com/office/drawing/2014/main" id="{73962A3E-E85D-444D-AD80-46D6C98B1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7" y="1343029"/>
            <a:ext cx="3229807" cy="45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3FB35F0-7905-4D2B-B47B-15F9441FA3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2585" r="9112"/>
          <a:stretch/>
        </p:blipFill>
        <p:spPr>
          <a:xfrm rot="60000">
            <a:off x="4765969" y="973553"/>
            <a:ext cx="4090414" cy="26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9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EF56FAE-FA08-49FC-95A3-C25BF9C2F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6306" r="8405"/>
          <a:stretch/>
        </p:blipFill>
        <p:spPr>
          <a:xfrm rot="5400000">
            <a:off x="691007" y="1344847"/>
            <a:ext cx="2063031" cy="16969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B2177A4-1ADA-4786-9612-5A1D404B0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03" y="1473183"/>
            <a:ext cx="2239856" cy="15006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1D72CD-8C73-4411-BBD4-DC6139ECA4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t="7710" r="13209" b="4876"/>
          <a:stretch/>
        </p:blipFill>
        <p:spPr>
          <a:xfrm>
            <a:off x="8068603" y="3335828"/>
            <a:ext cx="2239856" cy="14787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A3219DE-C724-4033-B637-BC53DFE25B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r="4449"/>
          <a:stretch/>
        </p:blipFill>
        <p:spPr>
          <a:xfrm>
            <a:off x="3060092" y="3335827"/>
            <a:ext cx="2359993" cy="15255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C746F7E-5E72-4A51-960A-88B979E1DC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4880" r="16593" b="5393"/>
          <a:stretch/>
        </p:blipFill>
        <p:spPr>
          <a:xfrm>
            <a:off x="615907" y="3335828"/>
            <a:ext cx="2239856" cy="15255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58905C7-4ABA-4F72-B5B7-6F73418E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t="10622" r="15579" b="5350"/>
          <a:stretch/>
        </p:blipFill>
        <p:spPr>
          <a:xfrm>
            <a:off x="615907" y="5061687"/>
            <a:ext cx="2239856" cy="15362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685663F-E078-45B3-8219-05AB91ACCA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7040" r="16567" b="6577"/>
          <a:stretch/>
        </p:blipFill>
        <p:spPr>
          <a:xfrm>
            <a:off x="5644963" y="5061356"/>
            <a:ext cx="2239856" cy="15255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E250B01-2D7F-4A75-B745-9A702B02A6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3007" r="14007" b="8336"/>
          <a:stretch/>
        </p:blipFill>
        <p:spPr>
          <a:xfrm>
            <a:off x="8068603" y="5050699"/>
            <a:ext cx="2239856" cy="15362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6FE0406-E5B5-42E7-9D6D-3268839DD60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10584" r="13796" b="-1"/>
          <a:stretch/>
        </p:blipFill>
        <p:spPr>
          <a:xfrm flipH="1">
            <a:off x="3120160" y="5113435"/>
            <a:ext cx="2239856" cy="15255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A3D6155-27BE-4DEF-9DCE-C33F820DC82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t="5422" r="12825"/>
          <a:stretch/>
        </p:blipFill>
        <p:spPr>
          <a:xfrm>
            <a:off x="5624417" y="3335827"/>
            <a:ext cx="2239856" cy="14787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A9F99E9-66AA-4B08-A188-8D096C02B35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6745" r="16882"/>
          <a:stretch/>
        </p:blipFill>
        <p:spPr>
          <a:xfrm>
            <a:off x="3060091" y="1473183"/>
            <a:ext cx="2359993" cy="14868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FC5019F-2475-4CC5-8CF2-4E0D018B280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843" r="7912"/>
          <a:stretch/>
        </p:blipFill>
        <p:spPr>
          <a:xfrm>
            <a:off x="5644963" y="1473183"/>
            <a:ext cx="2260402" cy="150069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31E600F4-D690-47E6-B2A9-76644BF5726F}"/>
              </a:ext>
            </a:extLst>
          </p:cNvPr>
          <p:cNvSpPr/>
          <p:nvPr/>
        </p:nvSpPr>
        <p:spPr>
          <a:xfrm>
            <a:off x="615907" y="407637"/>
            <a:ext cx="9089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Выставка детских рисунков "Наша планета заболела".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225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Мусорная свалка на территории военной части существовала десять лет |  Момент Истины">
            <a:extLst>
              <a:ext uri="{FF2B5EF4-FFF2-40B4-BE49-F238E27FC236}">
                <a16:creationId xmlns="" xmlns:a16="http://schemas.microsoft.com/office/drawing/2014/main" id="{2D398470-EB44-479F-A84C-49AAE547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87" y="2424622"/>
            <a:ext cx="8137370" cy="418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463D016-F3CA-442F-81B8-C96C34F97659}"/>
              </a:ext>
            </a:extLst>
          </p:cNvPr>
          <p:cNvSpPr/>
          <p:nvPr/>
        </p:nvSpPr>
        <p:spPr>
          <a:xfrm>
            <a:off x="-624990" y="252804"/>
            <a:ext cx="9578147" cy="193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indent="44958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Человечество погибнет не от атомной бомбы, бесконечных войн, оно похоронит себя под горами собственных отходов. </a:t>
            </a:r>
          </a:p>
          <a:p>
            <a:pPr marL="1798320" indent="44958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                                                  (Нильс Бор)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6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647C0BB-C20F-4996-8323-9CD2173E9FD8}"/>
              </a:ext>
            </a:extLst>
          </p:cNvPr>
          <p:cNvSpPr/>
          <p:nvPr/>
        </p:nvSpPr>
        <p:spPr>
          <a:xfrm>
            <a:off x="1757082" y="296792"/>
            <a:ext cx="6096000" cy="12584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Театрализованное представление: показ экологической сказки «Случай на полянке»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92075F6-A9C0-47DF-A1E3-A04315E0B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7" y="1757530"/>
            <a:ext cx="8283388" cy="46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1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CCC0112-3982-4164-A448-41AC6AA5829A}"/>
              </a:ext>
            </a:extLst>
          </p:cNvPr>
          <p:cNvSpPr/>
          <p:nvPr/>
        </p:nvSpPr>
        <p:spPr>
          <a:xfrm>
            <a:off x="1409251" y="226258"/>
            <a:ext cx="7433533" cy="1305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Опытно-экспериментальная деятельность «Закапывание мусора»</a:t>
            </a:r>
          </a:p>
          <a:p>
            <a:pPr algn="ctr">
              <a:lnSpc>
                <a:spcPct val="107000"/>
              </a:lnSpc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6C1A57-8C33-43DD-A0F5-3B7BEEEBF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2" y="4358877"/>
            <a:ext cx="3580447" cy="2014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F9764AC-3B04-4D27-9A76-7574DA40B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5" y="3797522"/>
            <a:ext cx="1628944" cy="28959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29F24F7-F4CB-4887-A62B-DEE3926D97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6" y="3797522"/>
            <a:ext cx="1603011" cy="28497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150728B-5D00-4614-8524-F5CE74AE74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664" y="741911"/>
            <a:ext cx="1603012" cy="28497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B65B238-E14E-4D03-B0A8-0584381876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2" y="799351"/>
            <a:ext cx="1603012" cy="28497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C8D168D-2583-4D10-922C-5DFFBC3156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18" y="1531744"/>
            <a:ext cx="4495374" cy="25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58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30D6757-01F1-453F-82E2-B2F5D838D3D8}"/>
              </a:ext>
            </a:extLst>
          </p:cNvPr>
          <p:cNvSpPr/>
          <p:nvPr/>
        </p:nvSpPr>
        <p:spPr>
          <a:xfrm>
            <a:off x="817418" y="469274"/>
            <a:ext cx="6096000" cy="61986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Заключение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В ходе реализации проекта дети узнали о том, как важен раздельный сбор мусора, какое значение имеет сбор макулатуры и пластиковых крышек для сохранения чистоты природы, что можно сделать много разнообразных и необходимых вещей из предметов на выброс.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Проблему загрязнения окружающей среды бытовыми отходами частично может решить каждая семья. Для этого следует придерживаться трёх правил: уменьшать потребление одноразовых вещей, использовать вещи повторно, а если вещь уже нельзя больше использовать, то ее следует сдать на переработку.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Тем самым мы сможем экономить семейный бюджет, получить удовольствие, создавая различные изделия своими руками и меньше загрязнять окружающую среду.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97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718AE5B-DD9A-4F66-84E7-91F1AD74E9D5}"/>
              </a:ext>
            </a:extLst>
          </p:cNvPr>
          <p:cNvSpPr/>
          <p:nvPr/>
        </p:nvSpPr>
        <p:spPr>
          <a:xfrm>
            <a:off x="402556" y="839837"/>
            <a:ext cx="9052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Давайте спасать планету вместе!</a:t>
            </a:r>
          </a:p>
        </p:txBody>
      </p:sp>
      <p:pic>
        <p:nvPicPr>
          <p:cNvPr id="8194" name="Picture 2" descr="Скачать бесплатно &quot;Планета Земля&quot; картинки для детей - подборка">
            <a:extLst>
              <a:ext uri="{FF2B5EF4-FFF2-40B4-BE49-F238E27FC236}">
                <a16:creationId xmlns="" xmlns:a16="http://schemas.microsoft.com/office/drawing/2014/main" id="{41CFC7BF-E43F-4F8D-AA09-3A8DE806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21" y="1828800"/>
            <a:ext cx="7679588" cy="45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0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1437D58-2596-4983-BF1D-5EA262FAC9E5}"/>
              </a:ext>
            </a:extLst>
          </p:cNvPr>
          <p:cNvSpPr/>
          <p:nvPr/>
        </p:nvSpPr>
        <p:spPr>
          <a:xfrm>
            <a:off x="330881" y="327446"/>
            <a:ext cx="8783781" cy="640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Цель проекта: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Создать систему работы по приобщению дошкольников к проблеме загрязнения окружающей среды мусором, ориентированную на взаимодействие с семьей средствами проектной деятельности – вторично использовать отходы.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1400" u="sng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Задачи, решаемые в ходе реализации проекта: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1. Формировать представления целесообразности вторичного использования бытовых и хозяйственных отходов: дать представление о видах бытовых отходов и их свойствах; об опасности бытовых отходов для жизни человека и живых организмов; привлечь внимание детей к проблеме загрязнения окружающей среды мусором.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2. Учить соблюдать правила осознанного и мотивированного поведения в природе.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3. Учить детей эффективно вторично использовать бытовые отходы.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4. Развивать умения работать с различными материалами, знакомить с их свойствами развивать трудовые навыки и умения.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5. Формировать у родителей представления о целесообразности раздельного сбора твердых бытовых отходов, их переработки и вторичного использования.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2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2CA168-4EB6-4EFB-AB89-4FC3AECC9B46}"/>
              </a:ext>
            </a:extLst>
          </p:cNvPr>
          <p:cNvSpPr/>
          <p:nvPr/>
        </p:nvSpPr>
        <p:spPr>
          <a:xfrm>
            <a:off x="440248" y="-86525"/>
            <a:ext cx="8589818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Вид проекта: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познавательный, творческий, исследовательский.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Сроки реализации проекта: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 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январь2023г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. – май 2023г.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Партнеры-участники проекта: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Воспитатели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Воспитанники старшей группы№11</a:t>
            </a: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Родители.                                                          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       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Kid With Garbage. A Cartoon Vector Illustration Of A Smiling Teen Boy  Throwing Garbage In Trash Bin. Royalty Free SVG, Cliparts, Vectors, And  Stock Illustration. Image 163330800.">
            <a:extLst>
              <a:ext uri="{FF2B5EF4-FFF2-40B4-BE49-F238E27FC236}">
                <a16:creationId xmlns="" xmlns:a16="http://schemas.microsoft.com/office/drawing/2014/main" id="{48BFC304-9907-4DC2-8F1F-A71065AC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4091382"/>
            <a:ext cx="2934066" cy="23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5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41DB911-0868-4A0C-9769-0790FE829FD3}"/>
              </a:ext>
            </a:extLst>
          </p:cNvPr>
          <p:cNvSpPr/>
          <p:nvPr/>
        </p:nvSpPr>
        <p:spPr>
          <a:xfrm>
            <a:off x="555649" y="504663"/>
            <a:ext cx="8437418" cy="524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Этапы проекта: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1.Подготовительный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Разработка плана реализации проекта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.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Подбор иллюстрационного материала–оснащение РППС.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Знакомство родителей с планом проекта.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2.Основной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Проведение бесед, занятий, игр по изучению свойств и качеств материалов: стекло, метал, пластик, бумага. Пополнение экологического центра материалами для экспериментирования, игровой и трудовой деятельности. Создание экологических игр, изготовление атрибутов, наглядного материала. Ознакомление детей с проблемой загрязнения окружающей среды бытовым мусором, а также его влиянием на качество воздуха и воды. Участие в акциях.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3.Заключительный</a:t>
            </a: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Подготовка отчетов и презентаций о проделанной работе за период проведения проекта.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blogger.googleusercontent.com/img/b/R29vZ2xl/AVvXsEjdVhGVn-4eCgp0h2O7XvmQuqbNZSuVk50s8raSZApgSP4ifptsfZcc508GAwWT8KnQPC-_hMJ00QWSXz0Zofi74pFBBSBvjdF97NYMpzOFTHP5DY8Mnhvw6bogjYX8lzaD4SUuuTHw2yM8kDqh63fXoccXmOgyixtaoEU14eKo1AIO8VPNXxDjAmaq/w640-h478/IMG_20230403_100639.jpg">
            <a:extLst>
              <a:ext uri="{FF2B5EF4-FFF2-40B4-BE49-F238E27FC236}">
                <a16:creationId xmlns="" xmlns:a16="http://schemas.microsoft.com/office/drawing/2014/main" id="{6F59F1D6-59A2-4B09-9074-372A135F0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83" y="3686460"/>
            <a:ext cx="3968957" cy="29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6CAF7FF-3D6C-4D88-BDDC-D58290467466}"/>
              </a:ext>
            </a:extLst>
          </p:cNvPr>
          <p:cNvSpPr/>
          <p:nvPr/>
        </p:nvSpPr>
        <p:spPr>
          <a:xfrm>
            <a:off x="207980" y="202586"/>
            <a:ext cx="3707803" cy="484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Беседы с детьми: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«Мусор-это хорошо или плохо»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«Как делают бумагу»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«Вторая жизнь бумаги»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«Прозрачный невидимка»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«Без воды нет жизни на Земле»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«В мире пластика»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«Вторая жизнь пластика»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«В мире стекла»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«В мире металла»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«Зачем нужно сортировать мусор»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«Наша кормилица – земля»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19777B-C734-4CF6-AA62-0DED076B51A7}"/>
              </a:ext>
            </a:extLst>
          </p:cNvPr>
          <p:cNvSpPr/>
          <p:nvPr/>
        </p:nvSpPr>
        <p:spPr>
          <a:xfrm>
            <a:off x="4604887" y="202586"/>
            <a:ext cx="5751755" cy="363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Обучающие видеофильмы: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«Галилео. Бумага»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«Фиксики.Бумага»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«Фиксики. Новенькие-Мусор»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«Фиксики.Пластик.»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«Галилео. Из чего делают стекло?»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«Приключения Нефтяши и ее друзей. Стекло, бумага, пластик»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«Металлургическое производство»-фрагмент из мультфильма «Калейдоскоп профессий»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«Сортировка мусора. Берегите природу»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2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12DF706-D4A2-46D1-834E-7792DC8959B0}"/>
              </a:ext>
            </a:extLst>
          </p:cNvPr>
          <p:cNvSpPr/>
          <p:nvPr/>
        </p:nvSpPr>
        <p:spPr>
          <a:xfrm>
            <a:off x="353146" y="240579"/>
            <a:ext cx="3890809" cy="462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Экологическая акция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024E638-66AF-427B-9101-501FEBF0060B}"/>
              </a:ext>
            </a:extLst>
          </p:cNvPr>
          <p:cNvSpPr/>
          <p:nvPr/>
        </p:nvSpPr>
        <p:spPr>
          <a:xfrm>
            <a:off x="-1" y="708656"/>
            <a:ext cx="6013525" cy="46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«Новогодний подарок для птиц»</a:t>
            </a:r>
          </a:p>
        </p:txBody>
      </p:sp>
      <p:pic>
        <p:nvPicPr>
          <p:cNvPr id="4" name="Picture 6" descr="https://blogger.googleusercontent.com/img/b/R29vZ2xl/AVvXsEjYZXTQ7W1f_MCHRCHc4i139qy-Fvx7M_1A4H2waZQvx6pBjqY-mR5jLHJXO4uj613MdzDcuuKI1GIipm8fSyogFF4g-H-c3STH5gQDCmjIvbKxINYVP8PBt-pZf0GrgKshxcjdmNFbW7-DPfu5dOjheBS0Z2J5x5Y-j_czzdSnpwv6okB2WHycjqiI/w640-h360/IMG_20221213_105548.jpg">
            <a:extLst>
              <a:ext uri="{FF2B5EF4-FFF2-40B4-BE49-F238E27FC236}">
                <a16:creationId xmlns="" xmlns:a16="http://schemas.microsoft.com/office/drawing/2014/main" id="{0562DF13-1C08-478F-AE02-3DB682BB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26" y="3584712"/>
            <a:ext cx="4700384" cy="264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blogger.googleusercontent.com/img/b/R29vZ2xl/AVvXsEhaNo1tyTPdCDv1qNHGcYaoRV0i-_D5wlClYSr6unBJDlmFRrG75joDeN9U9Jt_8N3pN3gcbvTpSEW_rL66RAvb_GAELpSqv_OkcxAeFJUL2JDrYQXv0urdcgmTaW1JalodwOdYOnwMaZJAbrwklJlogTJCn_lX1QeLPVLvzwmYzUNHL_JoJZ0uAPlR/w640-h360/IMG_20221213_105155.jpg">
            <a:extLst>
              <a:ext uri="{FF2B5EF4-FFF2-40B4-BE49-F238E27FC236}">
                <a16:creationId xmlns="" xmlns:a16="http://schemas.microsoft.com/office/drawing/2014/main" id="{43A98E1E-36D1-4038-B6A7-F20CCAE4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8" y="1446868"/>
            <a:ext cx="3898778" cy="21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blogger.googleusercontent.com/img/b/R29vZ2xl/AVvXsEhhPFFP4uvIZuRgQ0UDqrXGi_Gpy9heH-t6lomta9uirWgmJt1N0JoOhBcfUN8Gh2aDEfdhafGq9Mx60CuwY8_VliiGUksnmbrVW376q15QIMTfRRIqle-KOSo6Ri-iJyXHvS5kT5MDtVUxWpj1Jv8O-wb-UItkRHVojuUGST3Btjnj2rrjc1zJ5AF3/w180-h102/IMG_20221213_111002.jpg">
            <a:extLst>
              <a:ext uri="{FF2B5EF4-FFF2-40B4-BE49-F238E27FC236}">
                <a16:creationId xmlns="" xmlns:a16="http://schemas.microsoft.com/office/drawing/2014/main" id="{51BC5D26-AC74-4459-9031-5C477153E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18" y="330744"/>
            <a:ext cx="2171720" cy="12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blogger.googleusercontent.com/img/b/R29vZ2xl/AVvXsEiMvJx7m5nRr8IDlgiLZ23VJhVZyJewMVOh_NkW3K1ifn1-ohyhYsYgwAPOwgdGwaBaAhNCj-izC_mxGzAjaQtpXmzDaw7Q4w4AYHqZvk26wLrxedWKOSUgUxyK0aAW_m7TA6X-SGDq6PbEvoJB11CRtR8XEE6THqoIo0jPUOTpvoVnmlCGD1i1p8Q3/w183-h103/IMG_20221213_111109.jpg">
            <a:extLst>
              <a:ext uri="{FF2B5EF4-FFF2-40B4-BE49-F238E27FC236}">
                <a16:creationId xmlns="" xmlns:a16="http://schemas.microsoft.com/office/drawing/2014/main" id="{AFE27E96-2456-4862-84E9-3D63D7B7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52" y="1898714"/>
            <a:ext cx="2165045" cy="12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blogger.googleusercontent.com/img/b/R29vZ2xl/AVvXsEi_4RPBdwMx80A1KpPYloR-ZhgpEVRqf0BMvrQ5ArH98_4WMJHaX46YRVhNdf1NSme521RCgzSgS1Q1NxZ0p1sYWv4Bnp3932wDABxD3AYzGBLx5rOxwHRGZZ-OPI6r6RxHC8W5-IioUeMAabeJEc8Fs34AcCMvzaOgwuuEx0IpluZab6F3CwXHfpdN/w180-h102/IMG_20221213_111153.jpg">
            <a:extLst>
              <a:ext uri="{FF2B5EF4-FFF2-40B4-BE49-F238E27FC236}">
                <a16:creationId xmlns="" xmlns:a16="http://schemas.microsoft.com/office/drawing/2014/main" id="{4A7BF69A-C2ED-4B2A-8B04-32648E77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8" y="3862217"/>
            <a:ext cx="2145401" cy="12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blogger.googleusercontent.com/img/b/R29vZ2xl/AVvXsEg1fiUcRW6a3bV09pj2H15Wm5yZEFkYS-w0aBuQzeIx3_CmkvVBYndzAmvoUCHdufih_y4eRixQ4zz_0KJEQ02sX9WJzIt1Oj6AoDRBqaiBoFaM8B1p7vb6au1l28W_zSF8G1f98zBNEnQGsieY9MlzUPiAFT5Ia7PV7nj1u5OsDaKxdgZT0Xg4k0iB/w181-h102/IMG_20221213_111142.jpg">
            <a:extLst>
              <a:ext uri="{FF2B5EF4-FFF2-40B4-BE49-F238E27FC236}">
                <a16:creationId xmlns="" xmlns:a16="http://schemas.microsoft.com/office/drawing/2014/main" id="{FF65725B-FE91-4CE7-A38B-FCB8DE06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10" y="5288312"/>
            <a:ext cx="2145401" cy="12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blogger.googleusercontent.com/img/a/AVvXsEi4D6zh6PvFIJqn7x-g0PUkfj0IqAUyINIuDgyxcNnua0vdqLHVfpm0dyB6qw0uoevTPlWySPCeOJODiKsc4M8k_BHiJIO-2zpw7BWbK4V3W_S-YGN2hs6GevsBr-STzLTu3QPsTPlTCNUaSiVDK8gEPjuY6rPdoj5hfWdCFdSUOyDvUQzSlZw3sj8B=w640-h320">
            <a:extLst>
              <a:ext uri="{FF2B5EF4-FFF2-40B4-BE49-F238E27FC236}">
                <a16:creationId xmlns="" xmlns:a16="http://schemas.microsoft.com/office/drawing/2014/main" id="{8A06E2E2-2D48-4D00-A881-65046166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23" y="4076554"/>
            <a:ext cx="4895903" cy="24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blogger.googleusercontent.com/img/b/R29vZ2xl/AVvXsEifcciTPo8-_N_TMYuQdOMUe9aNoNPHrcXEte6qVEx1Ar0EuKVLfHBlK3vb_771c3TD_LxZtNsVqKkr90NdWpYqRoR5XxhIiu0nNNapsH_jdHm41YJRuosFa5EWHECtCdp15eLNYugBMLg75S6koqgQXQpgr2C4nBys2oidoANNCFrcvZUUjlHM0X5U/w360-h640/IMG_20230112_113244.jpg">
            <a:extLst>
              <a:ext uri="{FF2B5EF4-FFF2-40B4-BE49-F238E27FC236}">
                <a16:creationId xmlns="" xmlns:a16="http://schemas.microsoft.com/office/drawing/2014/main" id="{3C60F616-A5D5-49E4-BE87-4A73A092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38" y="1197712"/>
            <a:ext cx="1573552" cy="26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blogger.googleusercontent.com/img/b/R29vZ2xl/AVvXsEhTeol2AFFJbrU4DJf1h3YdMWN-v3_t4vlLTOGEpUhBlBcQThFixA1w83528FMfRDOv67NQ0UMSl06m0V6MEl2OeGv5nonKjKx5m4p_ZnF6VyIogjYbTozd04As4Ohxb8nyqfyjmg-01G-zlmAMl-oV_DlnIgy8C5OWKZO4bn3T3C0jC-nxrnG-1zjE/w360-h640/IMG_20230112_110337.jpg">
            <a:extLst>
              <a:ext uri="{FF2B5EF4-FFF2-40B4-BE49-F238E27FC236}">
                <a16:creationId xmlns="" xmlns:a16="http://schemas.microsoft.com/office/drawing/2014/main" id="{B3FD6234-1DB4-412D-BC1B-873EDE1B5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34" y="1079570"/>
            <a:ext cx="1573553" cy="24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blogger.googleusercontent.com/img/b/R29vZ2xl/AVvXsEiCfMqGp8TZzFQR-ZyjMAqJe7F_siQi3pdhE7CG7ORmkjoHcU_JUiuqjvczO5Zsauth0oF1UrOO0zCNGJWohiVQlcEFc3fZ4CZ7O5Vb8LPiLoR-2bT-jqyd9CiNnUXvljG-3u1Cmftaku3x_tVn6umxOKdyt11DDG9iGVGcoJy7cVGgPVaI35GyUGZi/w640-h360/IMG_20221223_102337.jpg">
            <a:extLst>
              <a:ext uri="{FF2B5EF4-FFF2-40B4-BE49-F238E27FC236}">
                <a16:creationId xmlns="" xmlns:a16="http://schemas.microsoft.com/office/drawing/2014/main" id="{28DFE0AE-AA92-4DE8-85D8-EA90095A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1" y="1647732"/>
            <a:ext cx="3627886" cy="20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5CDADFC-D450-48AB-98B7-10C35F7F0E61}"/>
              </a:ext>
            </a:extLst>
          </p:cNvPr>
          <p:cNvSpPr/>
          <p:nvPr/>
        </p:nvSpPr>
        <p:spPr>
          <a:xfrm>
            <a:off x="2037337" y="683221"/>
            <a:ext cx="5535490" cy="462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1125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«Игрушка на ёлку из вторсырья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A19B274-9013-4B84-A05E-2E9A40C2D8E4}"/>
              </a:ext>
            </a:extLst>
          </p:cNvPr>
          <p:cNvSpPr/>
          <p:nvPr/>
        </p:nvSpPr>
        <p:spPr>
          <a:xfrm>
            <a:off x="2519855" y="223357"/>
            <a:ext cx="3890809" cy="462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Экологическая акция</a:t>
            </a:r>
          </a:p>
        </p:txBody>
      </p:sp>
    </p:spTree>
    <p:extLst>
      <p:ext uri="{BB962C8B-B14F-4D97-AF65-F5344CB8AC3E}">
        <p14:creationId xmlns:p14="http://schemas.microsoft.com/office/powerpoint/2010/main" val="30136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A86AA0-EB38-4A7B-BCE3-76C10AC772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-549" r="12647"/>
          <a:stretch/>
        </p:blipFill>
        <p:spPr>
          <a:xfrm>
            <a:off x="371198" y="999117"/>
            <a:ext cx="3482307" cy="2339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E368C39-9F92-4174-9060-0ED09267DD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7" t="2519"/>
          <a:stretch/>
        </p:blipFill>
        <p:spPr>
          <a:xfrm rot="5400000">
            <a:off x="4419651" y="924943"/>
            <a:ext cx="2339788" cy="24881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C322C92-D986-4052-AE91-49327F330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85" y="3702109"/>
            <a:ext cx="4967065" cy="27939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FB1A6C1-A814-46B5-B07D-E08FA3D84F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8943" y="2217456"/>
            <a:ext cx="4307712" cy="242308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D94D91C-5359-4661-9F17-3236F66A9D64}"/>
              </a:ext>
            </a:extLst>
          </p:cNvPr>
          <p:cNvSpPr/>
          <p:nvPr/>
        </p:nvSpPr>
        <p:spPr>
          <a:xfrm>
            <a:off x="1316670" y="335907"/>
            <a:ext cx="7385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«Музыкальные инструменты из вторсырья»</a:t>
            </a:r>
          </a:p>
        </p:txBody>
      </p:sp>
    </p:spTree>
    <p:extLst>
      <p:ext uri="{BB962C8B-B14F-4D97-AF65-F5344CB8AC3E}">
        <p14:creationId xmlns:p14="http://schemas.microsoft.com/office/powerpoint/2010/main" val="29931254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3608</TotalTime>
  <Words>336</Words>
  <Application>Microsoft Office PowerPoint</Application>
  <PresentationFormat>Произвольный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2023-04-15T07:09:00Z</dcterms:created>
  <dcterms:modified xsi:type="dcterms:W3CDTF">2023-05-23T14:42:24Z</dcterms:modified>
</cp:coreProperties>
</file>