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72" r:id="rId10"/>
    <p:sldId id="276" r:id="rId11"/>
    <p:sldId id="271" r:id="rId12"/>
    <p:sldId id="264" r:id="rId13"/>
    <p:sldId id="279" r:id="rId14"/>
    <p:sldId id="270" r:id="rId15"/>
    <p:sldId id="277" r:id="rId16"/>
    <p:sldId id="273" r:id="rId17"/>
    <p:sldId id="274" r:id="rId18"/>
    <p:sldId id="275" r:id="rId19"/>
    <p:sldId id="278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2" y="-6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1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3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0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1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6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0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6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1DC2-BDCC-49DF-998B-3E0B7758EF1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FA52DD-2307-49B2-842E-9EAF86A3B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ger.googleusercontent.com/img/b/R29vZ2xl/AVvXsEiO5UfrRmDwOXIWmQIqcpXU_J9tdiHV-Nv4JiME60tH-esZe7m5bTD7iLUu2vSrNxj4Af10ug47fNjOVBfzSSKmvm0qDApzG7Epb6jP-D71-SMZtkT4ytPdTNLQJNbTUrrtvaZQYhEUyYfZ-ABIlakRdo4XwH3rhexRQ1Peq70UZellLJkbKQlMQAYPXjA/s1807/IMG_20240223_001623.jpg" TargetMode="External"/><Relationship Id="rId13" Type="http://schemas.openxmlformats.org/officeDocument/2006/relationships/image" Target="../media/image33.jpeg"/><Relationship Id="rId18" Type="http://schemas.openxmlformats.org/officeDocument/2006/relationships/hyperlink" Target="https://blogger.googleusercontent.com/img/b/R29vZ2xl/AVvXsEjgZidncB0v0DtwkhPtj6iTOfUmbRsO3741-LPcT5N2j9SRu-UWQx7Zn9Cgae7CaeseEwC541gnAuVie7Jg4OYKhApgMFdzFyGq3SC5qkAJaEL19rKH0J66tJx2GHpmvFn8w11iZLPryMYt1eeT5Twhh5sBD9W2dfyUZxSwgIilccjJoO80odg6FzMgb8w/s1850/IMG_20240223_001359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hyperlink" Target="https://blogger.googleusercontent.com/img/b/R29vZ2xl/AVvXsEj9W6qDAsqbjXpog3I_uJXZ3xgBLxXlddFh92svtec_sJgKvwfYt3HuX13l1DPxqtdktc8Ivveukub768ihu33Lbcho0lbFIyb9CqfPXkT0BQW_Q62AKEkC-02La4GB2ER8_zyimxT9NjQ3IjMYU-d5SOuLJ-TK1RAsu5xWsm1kqKRJAjStrH1dR2Z_xP4/s1740/IMG_20240223_000934.jpg" TargetMode="External"/><Relationship Id="rId17" Type="http://schemas.openxmlformats.org/officeDocument/2006/relationships/image" Target="../media/image35.jpeg"/><Relationship Id="rId2" Type="http://schemas.openxmlformats.org/officeDocument/2006/relationships/hyperlink" Target="https://blogger.googleusercontent.com/img/b/R29vZ2xl/AVvXsEg338MBCJTEBsqPpkYpB4ookxAK0VJWcsjspBiruj9ZZKYykZY8fGgQKMBUy1tLYxmIEn5gb819eXNF2kpP4NqeRN63cF2x6uSRDQUkY-MHSUEQnCClCECeT__499qNiJerD2aytriGl4r4wGW26PYTlQXlXGHS7T8l-av_87nGZucH7i9Mm41PpZRn1M8/s1830/IMG_20240223_001701.jpg" TargetMode="External"/><Relationship Id="rId16" Type="http://schemas.openxmlformats.org/officeDocument/2006/relationships/hyperlink" Target="https://blogger.googleusercontent.com/img/b/R29vZ2xl/AVvXsEiR1LbouQfrD6nMoXwXP_gDG1cOHhmMHCEGA8MbBj8HwzTSxSYHNCnaRzWNXz9EgfyZlSfEsbeEn_G7s5TVKlAp2qOMNmjzSenK4GH4qEnrHZJ5DqS1L34FXBSIygTwGbQ8_ZJ0KIqK0ulMkx-RmQ04CugIgo73UtKgZs4UqfLw_SKd082NWuWn5q9HHdc/s1815/IMG_20240223_0014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5" Type="http://schemas.openxmlformats.org/officeDocument/2006/relationships/image" Target="../media/image34.jpeg"/><Relationship Id="rId10" Type="http://schemas.openxmlformats.org/officeDocument/2006/relationships/hyperlink" Target="https://blogger.googleusercontent.com/img/b/R29vZ2xl/AVvXsEh07g6s9hkyjJDpkycWqzw_CFpf1uSc4IE3bS3vty_wN-MrISc6yFldMhRTSmWGypG2c2EwziST81fwxkuuFET_0s7h0zVwlIpgiuluXCsVyqS6qsP_vHdlkqYYzuPohehV7ZQLy05rmTJauAFVsfV74XcL4FWKjdz5Ut8t75DLVQEgl-c_bGrT4W6c434/s1777/IMG_20240223_001738.jpg" TargetMode="External"/><Relationship Id="rId19" Type="http://schemas.openxmlformats.org/officeDocument/2006/relationships/image" Target="../media/image36.jpeg"/><Relationship Id="rId4" Type="http://schemas.openxmlformats.org/officeDocument/2006/relationships/hyperlink" Target="https://blogger.googleusercontent.com/img/b/R29vZ2xl/AVvXsEjY2gSc9BHYh_TDK1Xaj14KR3eab8W57Y8S2WY-WhwwQHp4M5zfFBhuSN__IWmMET40XMn09AoP7IQY7noW0X3dW5FeCmLwQRbGcM-Yl45sDILRl8E69FLKWPuA4cQzlxcHNOVo1k0x4oSTPflOZ7bah2Qe-YXQJlK-kIoTF1aFTIOW1V_4NzElgXad5Mo/s1793/IMG_20240223_001537.jpg" TargetMode="External"/><Relationship Id="rId9" Type="http://schemas.openxmlformats.org/officeDocument/2006/relationships/image" Target="../media/image31.jpeg"/><Relationship Id="rId14" Type="http://schemas.openxmlformats.org/officeDocument/2006/relationships/hyperlink" Target="https://blogger.googleusercontent.com/img/b/R29vZ2xl/AVvXsEhe9BS_JBGXZDSyyGIr28KZNOP_2R8rSEtD5iCQ29GYcOuPL2lDAeqjdz-05jVd3nTLAQnm_jpyPDtls3FUYYIpVwySPlfD-LAC1psWWh0IEsGoL6pvftTcZdou8u4Q4RNISqrruhM7oZvFmaahp4zp4YUjQDH2MKBdphG2xdC_vM9B1QIKFaXNAZLkFCs/s1759/IMG_20240223_001309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муха фото | Сказки, Праздник, Раскраски">
            <a:extLst>
              <a:ext uri="{FF2B5EF4-FFF2-40B4-BE49-F238E27FC236}">
                <a16:creationId xmlns:a16="http://schemas.microsoft.com/office/drawing/2014/main" xmlns="" id="{AD43160C-A36F-48BB-AF89-88FE8DB0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05" y="127532"/>
            <a:ext cx="1631472" cy="19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а буратино с монетами - 75 фото">
            <a:extLst>
              <a:ext uri="{FF2B5EF4-FFF2-40B4-BE49-F238E27FC236}">
                <a16:creationId xmlns:a16="http://schemas.microsoft.com/office/drawing/2014/main" xmlns="" id="{B6767AE8-A2E8-4AD4-A7B0-CB43F155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08" y="3302725"/>
            <a:ext cx="4740366" cy="35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EAAEA0-2EC5-4E52-97C5-D43F68D60EF7}"/>
              </a:ext>
            </a:extLst>
          </p:cNvPr>
          <p:cNvSpPr/>
          <p:nvPr/>
        </p:nvSpPr>
        <p:spPr>
          <a:xfrm>
            <a:off x="1792077" y="1484942"/>
            <a:ext cx="7726496" cy="194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финансовой грамотности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детские сказки влияют на финансовую грамотность детей»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06AD3D-1B3B-4A5E-9D0F-59306C556C73}"/>
              </a:ext>
            </a:extLst>
          </p:cNvPr>
          <p:cNvSpPr/>
          <p:nvPr/>
        </p:nvSpPr>
        <p:spPr>
          <a:xfrm>
            <a:off x="5009003" y="4989202"/>
            <a:ext cx="6096000" cy="767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Воспитатели: Мартяшева Лариса Михайловна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Трусова Елена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2997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CA43F3-BF4A-4AD6-85C8-CD5C2AC8C7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150" y="383326"/>
            <a:ext cx="3218874" cy="32358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82D5EF-4963-493F-99CB-1A013118B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391" y="383326"/>
            <a:ext cx="2346594" cy="3128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126ADB-F319-4411-9946-CE67214D2E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00722" y="3239372"/>
            <a:ext cx="2789729" cy="4020925"/>
          </a:xfrm>
          <a:prstGeom prst="rect">
            <a:avLst/>
          </a:prstGeom>
        </p:spPr>
      </p:pic>
      <p:pic>
        <p:nvPicPr>
          <p:cNvPr id="6" name="Picture 2" descr="https://blogger.googleusercontent.com/img/a/AVvXsEhAzv549GKX4DJ4ankAwVUKySGdi2i0ndQ1rqwASmWwbidSe-G9y-4DsdvM372WV8rEJdMI783qEqVaQPVOkXlr7HVd5F6lNAzUq9CJFFC2HkC4MncxHjRwtFSiAhsC15WI5efOOls8mgG9ZlHNf-8cISkeBmts5yFAi0t25b_7DReWTuy5SJlwGoxidi4=w469-h640">
            <a:extLst>
              <a:ext uri="{FF2B5EF4-FFF2-40B4-BE49-F238E27FC236}">
                <a16:creationId xmlns:a16="http://schemas.microsoft.com/office/drawing/2014/main" xmlns="" id="{7A9EDB05-FA9C-44F2-9F8C-88B0886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3" y="383326"/>
            <a:ext cx="2289360" cy="3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8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B4112F-2807-48C9-A454-0FEBFE20F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960" y="1782271"/>
            <a:ext cx="2698977" cy="2024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D10434-028F-4317-8700-A0C1074BF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604" y="1444899"/>
            <a:ext cx="2020020" cy="2693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0731F2-AC03-4F20-B4F5-F9F0DEA65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47342" y="4737526"/>
            <a:ext cx="2058012" cy="15435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05CFCDB-9250-4EDF-AF1B-5DD61199AB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35168" y="1784378"/>
            <a:ext cx="2693358" cy="20200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1A1CB38-E983-43C0-A653-7FAD7F3B8E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57" y="4293147"/>
            <a:ext cx="3243020" cy="24322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CA6C8ED-B981-4D55-B048-4E9360E52013}"/>
              </a:ext>
            </a:extLst>
          </p:cNvPr>
          <p:cNvSpPr/>
          <p:nvPr/>
        </p:nvSpPr>
        <p:spPr>
          <a:xfrm>
            <a:off x="1109645" y="82347"/>
            <a:ext cx="7533409" cy="1213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ФИНАНСОВОЙ ГРАМОТНОСТИ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CAF715-E2BB-4AC6-BFAC-A136031940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8" y="4293147"/>
            <a:ext cx="3243020" cy="24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0DFC13-976F-474A-AC8C-F3A66775D0A3}"/>
              </a:ext>
            </a:extLst>
          </p:cNvPr>
          <p:cNvSpPr/>
          <p:nvPr/>
        </p:nvSpPr>
        <p:spPr>
          <a:xfrm>
            <a:off x="376925" y="337720"/>
            <a:ext cx="8817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экономическому воспитанию начали с  исследования сказочных произведений разных видов: народные сказки, авторские , что позволило отобрать серию сказок, наиболее ценных с точки зрения как экономического содержания, так и решения задач нравственного воспитания. И в народных , и в авторских  сказках экономическое содержание  развёртывается перед детьми в виде проблемных ситуаций, решение которых развивает логику, самостоятельность и нестандартность мышления, коммуникативно-познавательные навыки.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993868-6F35-4D4E-A00C-FEA786A7AFA0}"/>
              </a:ext>
            </a:extLst>
          </p:cNvPr>
          <p:cNvSpPr/>
          <p:nvPr/>
        </p:nvSpPr>
        <p:spPr>
          <a:xfrm>
            <a:off x="376924" y="2369045"/>
            <a:ext cx="8817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  детей со сказкой, старались  вызвать интерес к сказке, эмоциональное отношение к ее героям, подвести к пониманию содержания сказочного произведения. Направить детей  на  «экономическое» содержание сказки, овладеть средствами взаимодействия со сказочными героями, умением высказывать оценочные суждения о поступках героев с «экономических» позиций.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038B8F9-B67C-44D3-96F1-B2A1D2B0424A}"/>
              </a:ext>
            </a:extLst>
          </p:cNvPr>
          <p:cNvSpPr/>
          <p:nvPr/>
        </p:nvSpPr>
        <p:spPr>
          <a:xfrm>
            <a:off x="376922" y="3846373"/>
            <a:ext cx="8299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Углубляясь в сказку, отвечая на вопросы, дошкольник легко усваивает ключевые понятия и приобретает навыки, которые будут базой с целью последующего развития его экономической культуры. Цикл сказок служит для того, чтобы сформировать у ребенка первоначальные навыки обращения с деньгами, научить принимать свои первые экономические решения.</a:t>
            </a:r>
          </a:p>
        </p:txBody>
      </p:sp>
      <p:pic>
        <p:nvPicPr>
          <p:cNvPr id="7" name="Picture 6" descr="Картинки буратино (45 фото)">
            <a:extLst>
              <a:ext uri="{FF2B5EF4-FFF2-40B4-BE49-F238E27FC236}">
                <a16:creationId xmlns:a16="http://schemas.microsoft.com/office/drawing/2014/main" xmlns="" id="{643F59BF-2022-4789-AC54-0045E15C7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9497" y="3599492"/>
            <a:ext cx="2248991" cy="29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97D3BB-D860-4F1A-9135-E95EA5845078}"/>
              </a:ext>
            </a:extLst>
          </p:cNvPr>
          <p:cNvSpPr/>
          <p:nvPr/>
        </p:nvSpPr>
        <p:spPr>
          <a:xfrm>
            <a:off x="388143" y="133999"/>
            <a:ext cx="9027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разные группы сказок, благодаря которым происходит освоение основ финансовой грамотности: </a:t>
            </a:r>
          </a:p>
          <a:p>
            <a:pPr marL="36195" marR="36195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труде  («Госпожа Метелица», «Золушка»,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«Петушок и бобовое зернышко»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потребностях и желаниях («Жадная мельничиха», «Сказка о рыбаке и рыбке», «Золотая антилопа»);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купле - продаже («Чудесная рубашка», «Мальчик - с- пальчик»);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marR="36195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 основных экономических понятиях: «деньги», «доходы», «расходы» («Муха – цокотуха», «Золотой ключик, или приключения Буратино»);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09A5BB8-8C97-4849-A669-632C371A19C2}"/>
              </a:ext>
            </a:extLst>
          </p:cNvPr>
          <p:cNvSpPr/>
          <p:nvPr/>
        </p:nvSpPr>
        <p:spPr>
          <a:xfrm>
            <a:off x="388143" y="3286125"/>
            <a:ext cx="8267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сюжеты известных сказок, создавались проблемные ситуации. Решая их у детей формируется умение выбираться из сложной ситуации самостоятельно, а также умение прогнозировать результат событий и находить безупречный окончательный результат.</a:t>
            </a:r>
          </a:p>
          <a:p>
            <a:r>
              <a:rPr lang="ru-RU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деятельность по развитию и формированию финансовых представлений с помощью сказки формирует умственные способности ребенка, формирует заинтересованность и любопытство. Сказки могут помочь сформировать у ребенка первоначальные способности обращения с деньгами, сопоставлять, формулировать собственные идеи, сопоставлять понятия «хочу» и «могу». Сказки могут помочь детям вместе со взрослыми заинтересованно и активно познавать небольшие финансовые истины.</a:t>
            </a:r>
            <a:endParaRPr lang="ru-RU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4D44FA-04FA-4836-BF0D-6BBBBE017A54}"/>
              </a:ext>
            </a:extLst>
          </p:cNvPr>
          <p:cNvSpPr/>
          <p:nvPr/>
        </p:nvSpPr>
        <p:spPr>
          <a:xfrm>
            <a:off x="388143" y="2442323"/>
            <a:ext cx="9470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сказки, знакомящие с понятиями «реклама» («Лиса и козел», «Как старик корову продавал» ;</a:t>
            </a:r>
          </a:p>
          <a:p>
            <a:r>
              <a:rPr lang="ru-RU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«бартер» («Лисичка со скалочкой»),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B42489-E6A6-4702-A885-5DEC89B0B523}"/>
              </a:ext>
            </a:extLst>
          </p:cNvPr>
          <p:cNvSpPr/>
          <p:nvPr/>
        </p:nvSpPr>
        <p:spPr>
          <a:xfrm>
            <a:off x="3971165" y="2719322"/>
            <a:ext cx="702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«планирование, бюджет» («Дядя Федор, Пес и Кот», «Дюймовочка»)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6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D94003D-975D-41A4-A8B0-051F8BA6C2FB}"/>
              </a:ext>
            </a:extLst>
          </p:cNvPr>
          <p:cNvSpPr/>
          <p:nvPr/>
        </p:nvSpPr>
        <p:spPr>
          <a:xfrm>
            <a:off x="271462" y="444609"/>
            <a:ext cx="94868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со сказкой.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4508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Построить систему применения сказок, позволяющую  вводить детей в новую  - экономическую сферу социальной жизни людей и способствующую формированию нравственных качеств, необходимых в экономической деятельности.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4508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Провести исследование сказочных произведений разных видов (народные сказки, авторские и др.), что позволит отобрать серию сказок,  наиболее ценных  с точки зрения как экономического содержания, так и решение задач нравственного воспитания.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4508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 детальном анализе содержания сказок вычленить в них экономические категории («деньги», « товар», « доход»  и др.)  и нравственные качества личности, проявляющиеся  в разных ситуациях.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45085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Сформулировать проблемную , ситуацию или вопросы, так как в народных и авторских сказках экономическое содержание развертывается перед детьми в виде проблемной ситуации, решение который развивает логику, самостоятельность, нестандартность мышления,  коммуникативно - познавательной навыки.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45085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 по сказкам и  проблемная ситуация развивает у детей умение подмечать простейшие экономические явления,  выделять слова и действия, относящиеся к экономике,  давать нравственную оценку поступкам героев. Дети закрепляют знание о том, что такое потребности, расход, доход, бартер, распределение труда, прибыль, деньги, валюта; учится осознавать на доступном уровне взаимосвязь понятий «труд – продукт – деньги» и «стоимость продукта зависимости от его качества», замечать красоту человеческого творения. Дети также учатся признавать авторитетными качества человека–хозяина:  бережливость, рациональность, расчетливость,  экономичность, трудолюбие.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5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E10A45-3913-4434-8AE6-38A96706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800000">
            <a:off x="352425" y="1190624"/>
            <a:ext cx="5486400" cy="40100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234F12-807A-401B-AA37-AA7C7A98F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800000">
            <a:off x="5057772" y="3014663"/>
            <a:ext cx="5029201" cy="35433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568567-88B1-469E-A53D-9C013EF1E91C}"/>
              </a:ext>
            </a:extLst>
          </p:cNvPr>
          <p:cNvSpPr/>
          <p:nvPr/>
        </p:nvSpPr>
        <p:spPr>
          <a:xfrm>
            <a:off x="2766599" y="183699"/>
            <a:ext cx="4582345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СКАЗОК</a:t>
            </a:r>
          </a:p>
        </p:txBody>
      </p:sp>
    </p:spTree>
    <p:extLst>
      <p:ext uri="{BB962C8B-B14F-4D97-AF65-F5344CB8AC3E}">
        <p14:creationId xmlns:p14="http://schemas.microsoft.com/office/powerpoint/2010/main" val="134882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s://blogger.googleusercontent.com/img/b/R29vZ2xl/AVvXsEg338MBCJTEBsqPpkYpB4ookxAK0VJWcsjspBiruj9ZZKYykZY8fGgQKMBUy1tLYxmIEn5gb819eXNF2kpP4NqeRN63cF2x6uSRDQUkY-MHSUEQnCClCECeT__499qNiJerD2aytriGl4r4wGW26PYTlQXlXGHS7T8l-av_87nGZucH7i9Mm41PpZRn1M8/s320/IMG_20240223_001701.jpg">
            <a:hlinkClick r:id="rId2"/>
            <a:extLst>
              <a:ext uri="{FF2B5EF4-FFF2-40B4-BE49-F238E27FC236}">
                <a16:creationId xmlns:a16="http://schemas.microsoft.com/office/drawing/2014/main" xmlns="" id="{CF5244DA-338F-42F1-9F08-E8AF65BC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408" y="418820"/>
            <a:ext cx="1457508" cy="18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logger.googleusercontent.com/img/b/R29vZ2xl/AVvXsEjY2gSc9BHYh_TDK1Xaj14KR3eab8W57Y8S2WY-WhwwQHp4M5zfFBhuSN__IWmMET40XMn09AoP7IQY7noW0X3dW5FeCmLwQRbGcM-Yl45sDILRl8E69FLKWPuA4cQzlxcHNOVo1k0x4oSTPflOZ7bah2Qe-YXQJlK-kIoTF1aFTIOW1V_4NzElgXad5Mo/s320/IMG_20240223_001537.jpg">
            <a:hlinkClick r:id="rId4"/>
            <a:extLst>
              <a:ext uri="{FF2B5EF4-FFF2-40B4-BE49-F238E27FC236}">
                <a16:creationId xmlns:a16="http://schemas.microsoft.com/office/drawing/2014/main" xmlns="" id="{96ED5C10-0BEE-4942-B2DA-8463691C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389" y="1464048"/>
            <a:ext cx="1522769" cy="1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logger.googleusercontent.com/img/b/R29vZ2xl/AVvXsEiq_KhyphenhyphenGC5V4GBhgyFImk0rmKvEj7v5WRHUmhxZHund4WJWXLb32EgTgAeiKdtQ_zYdBr9bxGYRFrAa79LuShjuR_wDAMxIoBZ_QmEUAm40USY9wwR0MROVWcg3OoKG78Br8w6ih4SOo_mhnlYN8tpexQTqatMHB8d4P13UzWIVqTsPFSFL1_Ap23R6JV8/w640-h478/IMG_20240304_164241.jpg">
            <a:extLst>
              <a:ext uri="{FF2B5EF4-FFF2-40B4-BE49-F238E27FC236}">
                <a16:creationId xmlns:a16="http://schemas.microsoft.com/office/drawing/2014/main" xmlns="" id="{CB259B74-1D74-42B4-BC0D-C7D15282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381" y="2042397"/>
            <a:ext cx="4711485" cy="35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logger.googleusercontent.com/img/b/R29vZ2xl/AVvXsEj9W6qDAsqbjXpog3I_uJXZ3xgBLxXlddFh92svtec_sJgKvwfYt3HuX13l1DPxqtdktc8Ivveukub768ihu33Lbcho0lbFIyb9CqfPXkT0BQW_Q62AKEkC-02La4GB2ER8_zyimxT9NjQ3IjMYU-d5SOuLJ-TK1RAsu5xWsm1kqKRJAjStrH1dR2Z_xP4/s320/IMG_20240223_000934.jpg">
            <a:extLst>
              <a:ext uri="{FF2B5EF4-FFF2-40B4-BE49-F238E27FC236}">
                <a16:creationId xmlns:a16="http://schemas.microsoft.com/office/drawing/2014/main" xmlns="" id="{2F32DC5E-94B8-4986-BA9F-B55EDE5B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84" y="397044"/>
            <a:ext cx="1457508" cy="18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blogger.googleusercontent.com/img/b/R29vZ2xl/AVvXsEiO5UfrRmDwOXIWmQIqcpXU_J9tdiHV-Nv4JiME60tH-esZe7m5bTD7iLUu2vSrNxj4Af10ug47fNjOVBfzSSKmvm0qDApzG7Epb6jP-D71-SMZtkT4ytPdTNLQJNbTUrrtvaZQYhEUyYfZ-ABIlakRdo4XwH3rhexRQ1Peq70UZellLJkbKQlMQAYPXjA/s320/IMG_20240223_001623.jpg">
            <a:hlinkClick r:id="rId8"/>
            <a:extLst>
              <a:ext uri="{FF2B5EF4-FFF2-40B4-BE49-F238E27FC236}">
                <a16:creationId xmlns:a16="http://schemas.microsoft.com/office/drawing/2014/main" xmlns="" id="{4D7A502D-5948-433D-983F-57F194BC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38" y="1470420"/>
            <a:ext cx="1431448" cy="18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ger.googleusercontent.com/img/b/R29vZ2xl/AVvXsEh07g6s9hkyjJDpkycWqzw_CFpf1uSc4IE3bS3vty_wN-MrISc6yFldMhRTSmWGypG2c2EwziST81fwxkuuFET_0s7h0zVwlIpgiuluXCsVyqS6qsP_vHdlkqYYzuPohehV7ZQLy05rmTJauAFVsfV74XcL4FWKjdz5Ut8t75DLVQEgl-c_bGrT4W6c434/s320/IMG_20240223_001738.jpg">
            <a:hlinkClick r:id="rId10"/>
            <a:extLst>
              <a:ext uri="{FF2B5EF4-FFF2-40B4-BE49-F238E27FC236}">
                <a16:creationId xmlns:a16="http://schemas.microsoft.com/office/drawing/2014/main" xmlns="" id="{C1632121-3C9E-4CE3-A73D-E457E7FA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785" y="-5311699"/>
            <a:ext cx="2390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logger.googleusercontent.com/img/b/R29vZ2xl/AVvXsEj9W6qDAsqbjXpog3I_uJXZ3xgBLxXlddFh92svtec_sJgKvwfYt3HuX13l1DPxqtdktc8Ivveukub768ihu33Lbcho0lbFIyb9CqfPXkT0BQW_Q62AKEkC-02La4GB2ER8_zyimxT9NjQ3IjMYU-d5SOuLJ-TK1RAsu5xWsm1kqKRJAjStrH1dR2Z_xP4/s320/IMG_20240223_000934.jpg">
            <a:hlinkClick r:id="rId12"/>
            <a:extLst>
              <a:ext uri="{FF2B5EF4-FFF2-40B4-BE49-F238E27FC236}">
                <a16:creationId xmlns:a16="http://schemas.microsoft.com/office/drawing/2014/main" xmlns="" id="{3988B4EF-B8F6-4F27-82A9-4191CD63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9925" y="2877343"/>
            <a:ext cx="1466220" cy="18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blogger.googleusercontent.com/img/b/R29vZ2xl/AVvXsEhe9BS_JBGXZDSyyGIr28KZNOP_2R8rSEtD5iCQ29GYcOuPL2lDAeqjdz-05jVd3nTLAQnm_jpyPDtls3FUYYIpVwySPlfD-LAC1psWWh0IEsGoL6pvftTcZdou8u4Q4RNISqrruhM7oZvFmaahp4zp4YUjQDH2MKBdphG2xdC_vM9B1QIKFaXNAZLkFCs/s320/IMG_20240223_001309.jpg">
            <a:hlinkClick r:id="rId14"/>
            <a:extLst>
              <a:ext uri="{FF2B5EF4-FFF2-40B4-BE49-F238E27FC236}">
                <a16:creationId xmlns:a16="http://schemas.microsoft.com/office/drawing/2014/main" xmlns="" id="{51738C57-D7D7-4675-B06B-B1D0B20F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38" y="4139136"/>
            <a:ext cx="1516702" cy="19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blogger.googleusercontent.com/img/b/R29vZ2xl/AVvXsEiR1LbouQfrD6nMoXwXP_gDG1cOHhmMHCEGA8MbBj8HwzTSxSYHNCnaRzWNXz9EgfyZlSfEsbeEn_G7s5TVKlAp2qOMNmjzSenK4GH4qEnrHZJ5DqS1L34FXBSIygTwGbQ8_ZJ0KIqK0ulMkx-RmQ04CugIgo73UtKgZs4UqfLw_SKd082NWuWn5q9HHdc/s320/IMG_20240223_001450.jpg">
            <a:hlinkClick r:id="rId16"/>
            <a:extLst>
              <a:ext uri="{FF2B5EF4-FFF2-40B4-BE49-F238E27FC236}">
                <a16:creationId xmlns:a16="http://schemas.microsoft.com/office/drawing/2014/main" xmlns="" id="{E96CE6FD-D8B0-4328-BDFE-8D907658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408" y="2776113"/>
            <a:ext cx="1516702" cy="1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blogger.googleusercontent.com/img/b/R29vZ2xl/AVvXsEjgZidncB0v0DtwkhPtj6iTOfUmbRsO3741-LPcT5N2j9SRu-UWQx7Zn9Cgae7CaeseEwC541gnAuVie7Jg4OYKhApgMFdzFyGq3SC5qkAJaEL19rKH0J66tJx2GHpmvFn8w11iZLPryMYt1eeT5Twhh5sBD9W2dfyUZxSwgIilccjJoO80odg6FzMgb8w/s320/IMG_20240223_001359.jpg">
            <a:hlinkClick r:id="rId18"/>
            <a:extLst>
              <a:ext uri="{FF2B5EF4-FFF2-40B4-BE49-F238E27FC236}">
                <a16:creationId xmlns:a16="http://schemas.microsoft.com/office/drawing/2014/main" xmlns="" id="{C9E4E129-5914-42FC-8122-52897AC9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389" y="4215825"/>
            <a:ext cx="1492435" cy="1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8A1CBF-A9F2-412A-B9FF-193682A902C9}"/>
              </a:ext>
            </a:extLst>
          </p:cNvPr>
          <p:cNvSpPr/>
          <p:nvPr/>
        </p:nvSpPr>
        <p:spPr>
          <a:xfrm>
            <a:off x="2284433" y="231044"/>
            <a:ext cx="5780813" cy="1213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«СОЧИНИ СВОЮ СКАЗКУ»</a:t>
            </a:r>
          </a:p>
        </p:txBody>
      </p:sp>
    </p:spTree>
    <p:extLst>
      <p:ext uri="{BB962C8B-B14F-4D97-AF65-F5344CB8AC3E}">
        <p14:creationId xmlns:p14="http://schemas.microsoft.com/office/powerpoint/2010/main" val="363087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logger.googleusercontent.com/img/b/R29vZ2xl/AVvXsEjWh4Xfuh2G5maoLvJnS-kF1j1fNRnXZPy10vzTXpfhrE21-PdXiXtQyGOt0Wola7aMWDpkjkGsaQbMPVhYFkFpbYJgCt4F5PMwmgiiM_Wy_HSUePIwCfMRY_OQh7VflGugRcbU1sMFIvGiXTz1jJytJMW90LeSV4nPKAA7JnwswP-vPn4EbHNzdn9gVVQ/w640-h478/IMG_20240221_170021_1.jpg">
            <a:extLst>
              <a:ext uri="{FF2B5EF4-FFF2-40B4-BE49-F238E27FC236}">
                <a16:creationId xmlns:a16="http://schemas.microsoft.com/office/drawing/2014/main" xmlns="" id="{6C3A9EF3-7F64-473A-9CAB-287B8739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045" y="1094689"/>
            <a:ext cx="6666217" cy="49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99D5F2-7CFD-4386-B1BB-9E7273E8F1B9}"/>
              </a:ext>
            </a:extLst>
          </p:cNvPr>
          <p:cNvSpPr/>
          <p:nvPr/>
        </p:nvSpPr>
        <p:spPr>
          <a:xfrm>
            <a:off x="2697092" y="342523"/>
            <a:ext cx="453765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«КУБИКИ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ИСТОРИЙ»</a:t>
            </a:r>
          </a:p>
        </p:txBody>
      </p:sp>
    </p:spTree>
    <p:extLst>
      <p:ext uri="{BB962C8B-B14F-4D97-AF65-F5344CB8AC3E}">
        <p14:creationId xmlns:p14="http://schemas.microsoft.com/office/powerpoint/2010/main" val="386019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F022BE5-8B86-4238-9BF9-8FAAA60AF0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112" y="1783138"/>
            <a:ext cx="4573269" cy="37068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38088F-6368-4594-8E26-B880F8285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912" y="1711134"/>
            <a:ext cx="4725441" cy="40979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E07CCAA-11B1-4E20-BB37-2446BA58C274}"/>
              </a:ext>
            </a:extLst>
          </p:cNvPr>
          <p:cNvSpPr/>
          <p:nvPr/>
        </p:nvSpPr>
        <p:spPr>
          <a:xfrm>
            <a:off x="2955912" y="186130"/>
            <a:ext cx="474040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КНИЖКИ-МАЛЫШКИ</a:t>
            </a:r>
          </a:p>
        </p:txBody>
      </p:sp>
    </p:spTree>
    <p:extLst>
      <p:ext uri="{BB962C8B-B14F-4D97-AF65-F5344CB8AC3E}">
        <p14:creationId xmlns:p14="http://schemas.microsoft.com/office/powerpoint/2010/main" val="428969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D05762-2E68-452F-A4E5-88964416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96" y="1524886"/>
            <a:ext cx="6144429" cy="46083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9D744B-C524-432A-8577-80A710013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0"/>
          <a:stretch/>
        </p:blipFill>
        <p:spPr>
          <a:xfrm>
            <a:off x="6729413" y="1893089"/>
            <a:ext cx="3400425" cy="38719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4104B7-F8DC-4A5E-A0C3-BE4237CFE094}"/>
              </a:ext>
            </a:extLst>
          </p:cNvPr>
          <p:cNvSpPr/>
          <p:nvPr/>
        </p:nvSpPr>
        <p:spPr>
          <a:xfrm>
            <a:off x="1036546" y="509244"/>
            <a:ext cx="804399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СПЕКТАКЛЬ «БЕРЕЖЛИВЫЕ ДРУЗЬЯ»</a:t>
            </a:r>
          </a:p>
        </p:txBody>
      </p:sp>
    </p:spTree>
    <p:extLst>
      <p:ext uri="{BB962C8B-B14F-4D97-AF65-F5344CB8AC3E}">
        <p14:creationId xmlns:p14="http://schemas.microsoft.com/office/powerpoint/2010/main" val="49541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ги детям — не игрушка | Банковское обозрение">
            <a:extLst>
              <a:ext uri="{FF2B5EF4-FFF2-40B4-BE49-F238E27FC236}">
                <a16:creationId xmlns:a16="http://schemas.microsoft.com/office/drawing/2014/main" xmlns="" id="{586BF07A-AAB9-4D5C-AD14-10618517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553" y="3774108"/>
            <a:ext cx="2996702" cy="2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C7EF519-4A80-4BEE-9DE5-CF60E7CBA481}"/>
              </a:ext>
            </a:extLst>
          </p:cNvPr>
          <p:cNvSpPr/>
          <p:nvPr/>
        </p:nvSpPr>
        <p:spPr>
          <a:xfrm>
            <a:off x="1006311" y="195568"/>
            <a:ext cx="291701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66436C-511D-408C-9D94-B87042BA870B}"/>
              </a:ext>
            </a:extLst>
          </p:cNvPr>
          <p:cNvSpPr/>
          <p:nvPr/>
        </p:nvSpPr>
        <p:spPr>
          <a:xfrm>
            <a:off x="276224" y="911786"/>
            <a:ext cx="9224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является благоприятным для начала работы по экономическому воспитанию дошкольников, так как именно в этот период дети начинают осознавать и оценивать такие экономические понятия, как «выгодно – невыгодно», «дорого - дешево», «честно – нечестно».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многих экономических явлений, понятий, развитию познавательного интереса к экономике, созданию положительной мотивации к ее изучению в значительной степени способствует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Сказка занимает особое место в жизни ребенка. Сюжеты сказок  и сказочные персонажи привлекают детей. Вживаясь в события сказки ребёнок,  как бы становиться её действующим  лицом.  Потребность в  сказке сохраняется у него на многие годы.</a:t>
            </a:r>
          </a:p>
        </p:txBody>
      </p:sp>
    </p:spTree>
    <p:extLst>
      <p:ext uri="{BB962C8B-B14F-4D97-AF65-F5344CB8AC3E}">
        <p14:creationId xmlns:p14="http://schemas.microsoft.com/office/powerpoint/2010/main" val="47765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E1C6B6-3317-4F8E-AAEE-8E7B520360E6}"/>
              </a:ext>
            </a:extLst>
          </p:cNvPr>
          <p:cNvSpPr/>
          <p:nvPr/>
        </p:nvSpPr>
        <p:spPr>
          <a:xfrm>
            <a:off x="419100" y="264875"/>
            <a:ext cx="8967788" cy="395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дети: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адекватно употребляют в играх, занятиях, общении со сверстниками и взрослыми знакомые экономические понятия;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знают и называют разные места и учреждения торговли: рынок, магазин, ярмарка, супермаркет, интернет-магазин;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знают российские деньги;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знают несколько современных профессий, содержание их деятельности (например, предприниматель, фермер, программист, модельер и др.);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знают и называют разные виды рекламы, ее назначение, способы воздействия;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адекватно ведут себя в окружающем предметном, вещном мире, в природном окружении;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8BA2E7-73EC-4321-8513-7864CB3864BE}"/>
              </a:ext>
            </a:extLst>
          </p:cNvPr>
          <p:cNvSpPr/>
          <p:nvPr/>
        </p:nvSpPr>
        <p:spPr>
          <a:xfrm>
            <a:off x="576263" y="4218137"/>
            <a:ext cx="8439150" cy="176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случаях поломки, порчи вещей, игрушек, игр проявляют заботу, пытаются исправить свою или чужую оплошность;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любят трудиться, делать полезные предметы для себя и радовать других;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бережно, рационально, экономно используют расходные материалы для игр и занятий (бумагу, карандаши, краски, материю и др.);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3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EC8308-8826-4BCC-94FA-BBA74FB3472C}"/>
              </a:ext>
            </a:extLst>
          </p:cNvPr>
          <p:cNvSpPr/>
          <p:nvPr/>
        </p:nvSpPr>
        <p:spPr>
          <a:xfrm>
            <a:off x="461962" y="587095"/>
            <a:ext cx="8939213" cy="464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следуют правилу: ничего не выбрасывай зря, если можно продлить жизнь вещи, лучше отдай, подари, порадуй другого, если она тебе не нужна;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удовольствием делают подарки другим и испытывают от этого радость;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проявляют интерес к экономической деятельности взрослых (кем работают родители, как  ведут хозяйство и т. д.);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замечают и ценят заботу о себе, радуются новым покупкам;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объясняют различие понятий благополучия, счастья и достатка;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проявляют сочувствие к другим в сложных ситуациях; - переживают случаи порчи, ломки вещей, игрушек;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сочувствуют и проявляют жалость к слабым, больным, пожилым людям, ко всем живым существам, бережно относятся к природе;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удовольствием помогают взрослым, объясняют необходимость оказания помощи другим людям.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70F7A2-D8E3-45AC-866E-B2F915BF3DB4}"/>
              </a:ext>
            </a:extLst>
          </p:cNvPr>
          <p:cNvSpPr/>
          <p:nvPr/>
        </p:nvSpPr>
        <p:spPr>
          <a:xfrm>
            <a:off x="487680" y="316699"/>
            <a:ext cx="8782050" cy="99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помочь детям войти в социально-экономическую жизнь, способствовать формированию основ финансовой грамотности у детей старшего возраста.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4D3D4E-4D32-46C2-8FE0-D645C2E041D0}"/>
              </a:ext>
            </a:extLst>
          </p:cNvPr>
          <p:cNvSpPr/>
          <p:nvPr/>
        </p:nvSpPr>
        <p:spPr>
          <a:xfrm>
            <a:off x="487680" y="1383553"/>
            <a:ext cx="8782050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дошкольнику выработать следующие умения, навыки и личностные качества: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82F8B0-9DC7-47CA-B26B-7A65C3194660}"/>
              </a:ext>
            </a:extLst>
          </p:cNvPr>
          <p:cNvSpPr/>
          <p:nvPr/>
        </p:nvSpPr>
        <p:spPr>
          <a:xfrm>
            <a:off x="487680" y="2256636"/>
            <a:ext cx="9102090" cy="176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понимать и ценить окружающий предметный мир (мир вещей как результат труда людей);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уважать людей, умеющих трудиться и честно зарабатывать деньги;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осознавать взаимосвязь понятий «труд — продукт — деньги» и «стоимость продукта в зависимости от его качества», видеть красоту человеческого творения;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E986E7-D217-49AA-AEBC-AC38A0C9160D}"/>
              </a:ext>
            </a:extLst>
          </p:cNvPr>
          <p:cNvSpPr/>
          <p:nvPr/>
        </p:nvSpPr>
        <p:spPr>
          <a:xfrm>
            <a:off x="487680" y="4211281"/>
            <a:ext cx="878205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признавать авторитетными качества человека-хозяина: бережливость, рациональность, экономность, трудолюбие и вместе с тем — щедрость, благородство, честность, отзывчивость, сочувствие (примеры меценатства, материальной взаимопомощи, поддержки и т. п.);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9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BE579D-E4D9-4AD9-99F5-DC0FE9154323}"/>
              </a:ext>
            </a:extLst>
          </p:cNvPr>
          <p:cNvSpPr/>
          <p:nvPr/>
        </p:nvSpPr>
        <p:spPr>
          <a:xfrm>
            <a:off x="670560" y="418485"/>
            <a:ext cx="8862060" cy="314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рационально оценивать способы и средства выполнения желаний, корректировать собственные потребности, выстраивать их иерархию и временную перспективу реализации;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общение со сказкой воспитывать бережное отношение к деньгам, уважение к своему и чужому труду, развивать коммуникативные навыки;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знакомых литературных произведениях замечать проблемные ситуации экономического содержания и нравственного воспитания;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применять полученные умения и навыки в реальных жизненных ситуациях.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тям о финансах">
            <a:extLst>
              <a:ext uri="{FF2B5EF4-FFF2-40B4-BE49-F238E27FC236}">
                <a16:creationId xmlns:a16="http://schemas.microsoft.com/office/drawing/2014/main" xmlns="" id="{3D42ADA8-D28F-4363-8BB4-4AB5969F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373" y="3756752"/>
            <a:ext cx="4398025" cy="29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3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99EFDF-8665-4C1E-8EB9-894EAAFA1B56}"/>
              </a:ext>
            </a:extLst>
          </p:cNvPr>
          <p:cNvSpPr/>
          <p:nvPr/>
        </p:nvSpPr>
        <p:spPr>
          <a:xfrm>
            <a:off x="514119" y="174301"/>
            <a:ext cx="8806151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подготовительной группы;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 группы;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долгосрочный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познавательно-практический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проведения: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подгрупповая;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индивидуальная;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коллективная.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игровой;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практический;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наглядный;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словесный.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Финансовая грамотность для детей">
            <a:extLst>
              <a:ext uri="{FF2B5EF4-FFF2-40B4-BE49-F238E27FC236}">
                <a16:creationId xmlns:a16="http://schemas.microsoft.com/office/drawing/2014/main" xmlns="" id="{97688801-48D6-4120-B8D0-A67722BB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986" y="2859761"/>
            <a:ext cx="4759287" cy="31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FA8EC7-E32D-4536-9204-57C7D5B84E71}"/>
              </a:ext>
            </a:extLst>
          </p:cNvPr>
          <p:cNvSpPr/>
          <p:nvPr/>
        </p:nvSpPr>
        <p:spPr>
          <a:xfrm>
            <a:off x="536153" y="403337"/>
            <a:ext cx="8828183" cy="468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(организационно-теоретический)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изучение возможностей внедрения экономического воспитания в образовательный процесс со старшими дошкольниками: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провести анализ различных источников литературы по формированию элементарной финансовой грамотности детей дошкольного возраста (знакомство и изучение методических материалов, материалов сети интернет);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определить цели, задачи;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подготовить ресурсы для реализации проекта;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тематический план работы с детьми;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план работы с родителями;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настроить детей и их родителей на совместную работу, создать положительный фон.</a:t>
            </a:r>
          </a:p>
        </p:txBody>
      </p:sp>
    </p:spTree>
    <p:extLst>
      <p:ext uri="{BB962C8B-B14F-4D97-AF65-F5344CB8AC3E}">
        <p14:creationId xmlns:p14="http://schemas.microsoft.com/office/powerpoint/2010/main" val="62764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F19B3E-7012-4297-87FE-CBBF37BE6195}"/>
              </a:ext>
            </a:extLst>
          </p:cNvPr>
          <p:cNvSpPr/>
          <p:nvPr/>
        </p:nvSpPr>
        <p:spPr>
          <a:xfrm>
            <a:off x="569204" y="482804"/>
            <a:ext cx="8828183" cy="441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(практический)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практическая реализация проекта: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образовательных технологий, форм работы с детьми в рамках реализации проекта;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активных форм работы с детьми;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активных форм работы с родителями, вовлекающих родителей в образовательный процесс;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практических мероприятий (мастер-классов, практических мероприятий и др.) для педагогов и родителей;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(оценочный)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оценка эффективности, подведение итогов и соотнесение результатов деятельности с целями и задачами по основным направлениям реализации проекта.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F17F40-D60B-4E21-BED9-CD8757A1DAF0}"/>
              </a:ext>
            </a:extLst>
          </p:cNvPr>
          <p:cNvSpPr/>
          <p:nvPr/>
        </p:nvSpPr>
        <p:spPr>
          <a:xfrm>
            <a:off x="569204" y="4805151"/>
            <a:ext cx="6096000" cy="16030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обобщение и анализ результатов работы: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работы по реализации проекта;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методических материалов;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F9956B-D651-4D06-908C-070FB1EB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25" y="1914525"/>
            <a:ext cx="3250821" cy="43304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E28F9B-8DF4-41E2-9178-B8E47DBB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425" y="1820975"/>
            <a:ext cx="3132351" cy="2258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95F09E-B695-4478-8C49-264AA4023B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0676" y="4244750"/>
            <a:ext cx="3184117" cy="2114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7ADF4A-B6D6-4ED8-A730-2DF8708417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206" y="2487117"/>
            <a:ext cx="2871210" cy="28863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585EC2-1481-40CF-AA9A-1281768AB4B2}"/>
              </a:ext>
            </a:extLst>
          </p:cNvPr>
          <p:cNvSpPr/>
          <p:nvPr/>
        </p:nvSpPr>
        <p:spPr>
          <a:xfrm>
            <a:off x="2869339" y="206313"/>
            <a:ext cx="5456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1F43E9-B66E-4B21-80E7-5E72433DE05B}"/>
              </a:ext>
            </a:extLst>
          </p:cNvPr>
          <p:cNvSpPr/>
          <p:nvPr/>
        </p:nvSpPr>
        <p:spPr>
          <a:xfrm>
            <a:off x="619344" y="1174644"/>
            <a:ext cx="280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можно и что нельзя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купить за деньги»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FF0DD93-92DC-4A56-901A-272ABE588FE3}"/>
              </a:ext>
            </a:extLst>
          </p:cNvPr>
          <p:cNvSpPr/>
          <p:nvPr/>
        </p:nvSpPr>
        <p:spPr>
          <a:xfrm>
            <a:off x="7548425" y="1143451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«Доходы и расходы семьи»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0C0847-A84F-4F7D-ADB1-685A54D5FC23}"/>
              </a:ext>
            </a:extLst>
          </p:cNvPr>
          <p:cNvSpPr/>
          <p:nvPr/>
        </p:nvSpPr>
        <p:spPr>
          <a:xfrm>
            <a:off x="4793020" y="1729859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«Без сдачи»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2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logger.googleusercontent.com/img/a/AVvXsEjPOob08CcpvadHBk4mVfzty3fFjScHLiuigXlO2sY8-6OjoKi0pdxckBpF03AILhkaLJEO2Lw9pfxRKEgRIgxwA2toq1JcoMynw02cxs4w2YaQqbvkOEkB594q4UO65NWJNo0_UCcrldPhh4BBgdT3zYAPkzjk8D38YCQflCsnslvq6ks5BmV2_msM-ck=w640-h428">
            <a:extLst>
              <a:ext uri="{FF2B5EF4-FFF2-40B4-BE49-F238E27FC236}">
                <a16:creationId xmlns:a16="http://schemas.microsoft.com/office/drawing/2014/main" xmlns="" id="{AD1AB5EF-2A44-475F-8402-6D824083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087" y="4689394"/>
            <a:ext cx="2882939" cy="19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ger.googleusercontent.com/img/b/R29vZ2xl/AVvXsEgu-j91OALmvnEt-0aNKPZv7PLqDTbobGlvuJHHcRImLbTBPO-TbPECMMUhE7KYPdH643tzeLswgw9rirCOjIv5AmN-9N1EjlCMAq9LHyW_fjQws7uFGYhy5qO9cjvSYi6T4zczqJO753mBJ2qgrWzMbTUiWXu8vf-iSaHEG7Mc_ZeMEc1lf7YvC-Pe1iI/w640-h360/IMG_20231122_165421.jpg">
            <a:extLst>
              <a:ext uri="{FF2B5EF4-FFF2-40B4-BE49-F238E27FC236}">
                <a16:creationId xmlns:a16="http://schemas.microsoft.com/office/drawing/2014/main" xmlns="" id="{44795FE6-4F6A-4927-A65E-355CFD02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38" y="818760"/>
            <a:ext cx="6263268" cy="35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logger.googleusercontent.com/img/b/R29vZ2xl/AVvXsEgutxn_DiSRA20nSF2CWsrPwXcl60Xd52BO32EQEzkm8pF4En7V5Ry9uaStEG8I8Oz9Z_s7urZyUXQowLJfahJ4_9mXvOsE1Rke4hVWg475OO-b9rYi7_SQVLImp6_EU4CIg2Rq3fcWkoAAUMrrmrI4vMA4gekjcFpihrPIqM_4H-F95ZsWOq5GmuUD/w480-h640/SDC11943.JPG">
            <a:extLst>
              <a:ext uri="{FF2B5EF4-FFF2-40B4-BE49-F238E27FC236}">
                <a16:creationId xmlns:a16="http://schemas.microsoft.com/office/drawing/2014/main" xmlns="" id="{95631031-B3E0-4562-939D-B967DDBA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125" y="3585208"/>
            <a:ext cx="2195446" cy="29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blogger.googleusercontent.com/img/b/R29vZ2xl/AVvXsEjLAwO7STqtVSAeJvLpLg-fEBHrx23o7nZ2PvUrm7zrCBP1vdZhUIdHlGjQDW69trxfXTInR8Tj2tKk9_gmf2AALB3IuKQAsRfEQ7hbu9CanO83hveLLkDv-aoRTuyTv24LEwzFVgaJyzqtH2pTsLoJw1Nd7HjkaYi0-5jJvHwknJ9jtfUhc-91ZOSd/w640-h480/SDC11949.JPG">
            <a:extLst>
              <a:ext uri="{FF2B5EF4-FFF2-40B4-BE49-F238E27FC236}">
                <a16:creationId xmlns:a16="http://schemas.microsoft.com/office/drawing/2014/main" xmlns="" id="{E8F437CC-DCF1-4BA7-BB65-9120311D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110" y="878286"/>
            <a:ext cx="3105461" cy="23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FD1A10C-F5D5-4A70-B378-DF6D8D81DC1B}"/>
              </a:ext>
            </a:extLst>
          </p:cNvPr>
          <p:cNvSpPr/>
          <p:nvPr/>
        </p:nvSpPr>
        <p:spPr>
          <a:xfrm>
            <a:off x="3112264" y="102844"/>
            <a:ext cx="5475383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 «ЛАКОМКА»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7B6B80-D5FB-4C46-B16C-E1442EAB9971}"/>
              </a:ext>
            </a:extLst>
          </p:cNvPr>
          <p:cNvSpPr/>
          <p:nvPr/>
        </p:nvSpPr>
        <p:spPr>
          <a:xfrm>
            <a:off x="383527" y="4689394"/>
            <a:ext cx="458556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изготовление продукции (пирожное, печенье) из соленого теста, ценников для продукции кафе, денег, кошельков, составление прейскуранта.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604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</TotalTime>
  <Words>1095</Words>
  <Application>Microsoft Office PowerPoint</Application>
  <PresentationFormat>Произвольный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40</cp:revision>
  <dcterms:created xsi:type="dcterms:W3CDTF">2024-05-17T18:33:23Z</dcterms:created>
  <dcterms:modified xsi:type="dcterms:W3CDTF">2024-07-08T03:38:10Z</dcterms:modified>
</cp:coreProperties>
</file>