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1" r:id="rId2"/>
    <p:sldId id="373" r:id="rId3"/>
    <p:sldId id="374" r:id="rId4"/>
    <p:sldId id="375" r:id="rId5"/>
    <p:sldId id="376" r:id="rId6"/>
    <p:sldId id="37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40FDB-2E38-82F2-2F13-0EAE49AAA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B14C18-7BBF-9B64-A4FA-5395E57D2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AC11C7-2824-9A22-A1BE-9FD1AE48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A8CC56-93A2-4FC1-7687-16FD6E8AA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D56641-8375-BCDA-F0AF-4E0F1B7C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3AC836-EC36-7945-2E60-16D7C2307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EC1314-9EA2-FF4C-CCE9-D1CDDD410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B0F895-B8AB-98CC-965B-9BF4C125E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DF64D2-51E6-EFE1-E3B5-9821466F0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37EB98-77D4-0A1C-B1E9-FD0A06638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21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5E652B1-A9D8-37C6-7388-DF4B636656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4700A9-05FD-F9AE-C21C-F47B7931D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A6612D-7F6B-541B-39FA-4080FF1DB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97CAE4-2802-46D8-58A7-992940C26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AD63DB-9EFE-DD47-8BC4-CDD0CCA5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01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74B89-F48E-49BB-A010-FBF08EE28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047D56-3601-784F-23D2-05629C3EB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F70473-C79C-C5ED-07D7-21C6653BB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56A3DA-D05D-D742-53BE-3EB6FAF5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01ED56-996C-E5EC-5A7D-4552BC10E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35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03B71-8BFD-A40F-AF55-1E06DA767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35BF6C-E58B-93C5-1B80-9F56E366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9E581-D7DD-EFEC-B54F-3563854B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85CDA8-2D89-8C01-8E26-B7F9F4BC1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02EA73-EF0A-CD26-111D-1BD774CC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79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8E9AE-165D-C3CD-333E-F0C1D4508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1AC002-5421-4624-A70C-EDF4B71D6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5EC888-DB07-485A-7F55-A789C38EF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1631AF-9140-C7F1-D34B-40F7805D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4BAE8D-BB5C-BB1E-D683-28E2D139B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6B5956-8B2C-CA00-CD76-BA84F2C6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8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FD946-CF62-B196-74FA-A9AC41DAC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477156-AACD-6B5D-9F4E-E30EB1155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805840-7AD3-2621-DA8B-CEC2F575A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D92B7C2-9352-A969-7CFA-CA732C1943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5EC259-F2E3-8F4D-A20C-FF54A2FB9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3006B7-C3AF-55D3-40C4-4D50A7B0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A0EFCB1-9271-87DC-E1C0-8B438C34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F7D3BBA-295A-0502-FAE0-7BB80033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02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E7F19-FA2A-AA6A-3D10-700499E35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2C84865-F673-C03C-A7D9-E83783C5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F267653-E7F9-F125-1BD4-167D3B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043CC7-1FC3-3645-0530-197E74E9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96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684B13-D890-2A1D-9097-D40D1926B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19B18A-4069-E2D3-9D00-9DE5A58D5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457068-1EB7-047D-410F-72F527A6E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82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BAF33-F484-6D10-D342-0C3B08740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0485E4-F306-31D5-0130-711654D60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0D3057-5DFD-F4CC-F518-5E0CCF8CF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9B4147-A258-CFA7-D86D-5B163653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AA62BB-2AC7-CE2B-6D9E-F1951999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98C83D-FD45-C744-84F9-10223FC6A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63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8C07-8AD0-7AFF-786E-5F9EF1AC2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75FEDB-FC6A-ED5A-CB07-AD6044183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1D0B5C-6C83-8653-399D-660399FAC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C373EA-78A4-5BF0-F9BC-89F9B4D94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40ED3B-8C09-9A9F-9743-5CAB3F632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76D509-66D9-F8C7-F65D-A0979CE7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78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EF77B-309D-76E7-A41A-90F91F0D7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75D639-DEBA-DD33-F3B3-9F47273F4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47E752-E5E6-08AC-31A9-6FEB68307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36F8F-01CF-4549-B57A-3246F1D7019E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C62683-C425-12BB-9BB7-9124140C37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F04A88-3022-FDE7-94EC-FF850C82B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000F8-1774-4EE1-B6F9-887F95343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3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71813" y="692150"/>
            <a:ext cx="6915150" cy="20145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800" dirty="0"/>
              <a:t> </a:t>
            </a:r>
            <a:r>
              <a:rPr lang="ru-RU" sz="3600" dirty="0">
                <a:solidFill>
                  <a:srgbClr val="FF0000"/>
                </a:solidFill>
                <a:latin typeface="+mn-lt"/>
              </a:rPr>
              <a:t>Аттестация педагогических работников организаций, осуществляющих образовательную деятельность</a:t>
            </a:r>
            <a:endParaRPr lang="ru-RU" sz="36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644900"/>
            <a:ext cx="12192000" cy="2209800"/>
          </a:xfrm>
        </p:spPr>
        <p:txBody>
          <a:bodyPr/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i="0" u="none" strike="noStrike" baseline="0" dirty="0">
                <a:latin typeface="Arial" panose="020B0604020202020204" pitchFamily="34" charset="0"/>
              </a:rPr>
              <a:t>Приказ Министерства просвещения Российской Федерации от 24.03.2023 № 196 «Об утверждении порядка проведения аттестации педагогических работников организаций, осуществляющих образовательную деятельность» </a:t>
            </a:r>
            <a:endParaRPr lang="ru-RU" sz="1800" dirty="0"/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013" y="8255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2494" y="-924719"/>
            <a:ext cx="11236806" cy="2014538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И ОСОБЕННОСТИ ПРИМЕНЕНИЯ РАЗДЕЛА II. </a:t>
            </a:r>
            <a:r>
              <a:rPr lang="ru-RU" sz="20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«АТТЕСТАЦИЯ ПЕДАГОГИЧЕСКИХ РАБОТНИКОВ В ЦЕЛЯХ ПОДТВЕРЖДЕНИЯ СООТВЕТСТВИЯ ЗАНИМАЕМОЙ ДОЛЖНОСТИ»</a:t>
            </a:r>
            <a:br>
              <a:rPr lang="ru-RU" sz="20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2700" y="877888"/>
            <a:ext cx="12192000" cy="5980112"/>
          </a:xfrm>
        </p:spPr>
        <p:txBody>
          <a:bodyPr>
            <a:norm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kern="0" dirty="0">
                <a:effectLst/>
                <a:ea typeface="Calibri" panose="020F0502020204030204" pitchFamily="34" charset="0"/>
              </a:rPr>
              <a:t>аттестация проводится </a:t>
            </a:r>
            <a:r>
              <a:rPr lang="ru-RU" sz="2000" kern="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один раз в пять лет </a:t>
            </a:r>
            <a:r>
              <a:rPr lang="ru-RU" sz="2000" kern="0" dirty="0">
                <a:effectLst/>
                <a:ea typeface="Calibri" panose="020F0502020204030204" pitchFamily="34" charset="0"/>
              </a:rPr>
              <a:t>(внеочередной аттестации не предусматривается)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b="1" kern="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kern="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уточнен численный состав аттестационной комиссии (</a:t>
            </a:r>
            <a:r>
              <a:rPr lang="ru-RU" sz="2000" kern="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не менее чем из 5 человек</a:t>
            </a:r>
            <a:r>
              <a:rPr lang="ru-RU" sz="2000" kern="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)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kern="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 состав аттестационной комиссии организации </a:t>
            </a:r>
            <a:r>
              <a:rPr lang="ru-RU" sz="2000" kern="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в обязательном порядке включается представитель выборного органа соответствующей первичной профсоюзной организации</a:t>
            </a:r>
            <a:endParaRPr lang="ru-RU" sz="2000" kern="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kern="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Руководитель организации в состав аттестационной комиссии организации не входит</a:t>
            </a:r>
            <a:r>
              <a:rPr lang="ru-RU" sz="2000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i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поскольку руководитель формирует представление на аттестуемого</a:t>
            </a:r>
          </a:p>
          <a:p>
            <a:pPr algn="l"/>
            <a:r>
              <a:rPr lang="ru-RU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b="0" i="0" u="none" strike="noStrike" baseline="0" dirty="0"/>
              <a:t>внесено уточнение о проведении аттестации каждого педагогического работника </a:t>
            </a:r>
            <a:r>
              <a:rPr lang="ru-RU" sz="2000" b="0" i="0" u="none" strike="noStrike" baseline="0" dirty="0">
                <a:solidFill>
                  <a:srgbClr val="C00000"/>
                </a:solidFill>
              </a:rPr>
              <a:t>на основе представления работодателя </a:t>
            </a:r>
          </a:p>
          <a:p>
            <a:pPr algn="l"/>
            <a:r>
              <a:rPr lang="ru-RU" sz="2000" dirty="0">
                <a:solidFill>
                  <a:srgbClr val="C00000"/>
                </a:solidFill>
              </a:rPr>
              <a:t>-</a:t>
            </a:r>
            <a:r>
              <a:rPr lang="ru-RU" sz="2000" b="0" i="0" u="none" strike="noStrike" baseline="0" dirty="0"/>
              <a:t>в целях аттестации в представлении </a:t>
            </a:r>
            <a:r>
              <a:rPr lang="ru-RU" sz="2000" b="0" i="0" u="none" strike="noStrike" baseline="0" dirty="0">
                <a:solidFill>
                  <a:srgbClr val="C00000"/>
                </a:solidFill>
              </a:rPr>
              <a:t>дается только оценка результатов профессиональной деятельности </a:t>
            </a:r>
            <a:r>
              <a:rPr lang="ru-RU" sz="2000" b="0" i="0" u="none" strike="noStrike" baseline="0" dirty="0">
                <a:solidFill>
                  <a:srgbClr val="000000"/>
                </a:solidFill>
              </a:rPr>
              <a:t>педагогического работника по выполнению трудовых обязанностей, возложенных на него трудовым договором. </a:t>
            </a:r>
            <a:r>
              <a:rPr lang="ru-RU" sz="2000" b="1" i="0" u="none" strike="noStrike" baseline="0" dirty="0">
                <a:solidFill>
                  <a:srgbClr val="C00000"/>
                </a:solidFill>
              </a:rPr>
              <a:t>Оценка деловых качеств исключена</a:t>
            </a:r>
            <a:endParaRPr lang="ru-RU" sz="2000" dirty="0">
              <a:solidFill>
                <a:srgbClr val="000000"/>
              </a:solidFill>
            </a:endParaRPr>
          </a:p>
          <a:p>
            <a:pPr algn="l"/>
            <a:r>
              <a:rPr lang="ru-RU" sz="20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ru-RU" sz="2000" b="0" i="0" u="none" strike="noStrike" baseline="0" dirty="0"/>
              <a:t>уточняется, что сведения об аттестации педагогического работника, проводимой с целью подтверждения соответствия занимаемой должности, </a:t>
            </a:r>
            <a:r>
              <a:rPr lang="ru-RU" sz="2000" b="0" i="0" u="none" strike="noStrike" baseline="0" dirty="0">
                <a:solidFill>
                  <a:srgbClr val="C00000"/>
                </a:solidFill>
              </a:rPr>
              <a:t>в трудовую книжку и (или) в сведения о трудовой деятельности </a:t>
            </a:r>
            <a:r>
              <a:rPr lang="ru-RU" sz="2000" b="1" i="0" u="none" strike="noStrike" baseline="0" dirty="0">
                <a:solidFill>
                  <a:srgbClr val="C00000"/>
                </a:solidFill>
              </a:rPr>
              <a:t>не вносятся </a:t>
            </a:r>
            <a:endParaRPr lang="ru-RU" sz="2000" b="0" i="0" u="none" strike="noStrike" baseline="0" dirty="0">
              <a:solidFill>
                <a:srgbClr val="000000"/>
              </a:solidFill>
            </a:endParaRPr>
          </a:p>
          <a:p>
            <a:pPr algn="l"/>
            <a:endParaRPr lang="ru-RU" sz="2000" b="0" i="0" u="none" strike="noStrike" baseline="0" dirty="0">
              <a:solidFill>
                <a:srgbClr val="000000"/>
              </a:solidFill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" y="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72199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2494" y="-924719"/>
            <a:ext cx="11236806" cy="2014538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И ОСОБЕННОСТИ ПРИМЕНЕНИЯ РАЗДЕЛА III. 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«АТТЕСТАЦИЯ ПЕДАГОГИЧЕСКИХ РАБОТНИКОВ В ЦЕЛЯХ УСТАНОВЛЕНИЯ ПЕРВОЙ И ВЫСШЕЙ КВАЛИФИКАЦИОННОЙ КАТЕГОРИИ </a:t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2700" y="877888"/>
            <a:ext cx="12192000" cy="5980112"/>
          </a:xfrm>
        </p:spPr>
        <p:txBody>
          <a:bodyPr>
            <a:norm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исключен срок, на который устанавливается квалификационная категория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исключен срок, </a:t>
            </a:r>
            <a:r>
              <a:rPr lang="ru-RU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запрещавший проведение аттестации на высшую квалификационную категорию не ранее чем через 2 года после установления 1 квалификационной категории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предусмотрена возможность подавать заявления в аттестационную комиссию о проведении аттестации в целях установления высшей квалификационной категории педагогическим работникам, </a:t>
            </a:r>
            <a:r>
              <a:rPr lang="ru-RU" sz="18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имеющим (имевшим) по одной из должностей первую или высшую квалификационную категорию</a:t>
            </a:r>
            <a:endParaRPr lang="ru-RU" sz="1800" kern="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педагогический работник</a:t>
            </a:r>
            <a:r>
              <a:rPr lang="ru-RU" sz="1800" kern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претендующий на 1 или высшую квалификационную категорию не должен согласовывать </a:t>
            </a:r>
            <a:r>
              <a:rPr lang="ru-RU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 кем-либо свое заявление или получать от кого-либо дополнительные подтверждения для представления их в аттестационную комиссию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sz="1800" i="0" u="none" strike="noStrike" baseline="0" dirty="0">
                <a:latin typeface="Arial" panose="020B0604020202020204" pitchFamily="34" charset="0"/>
              </a:rPr>
              <a:t>-увеличено количество способов и форм подачи заявления в аттестационную комиссию</a:t>
            </a:r>
          </a:p>
          <a:p>
            <a:pPr algn="l"/>
            <a:r>
              <a:rPr lang="ru-RU" sz="1800" b="1" dirty="0">
                <a:latin typeface="Arial" panose="020B0604020202020204" pitchFamily="34" charset="0"/>
              </a:rPr>
              <a:t>-</a:t>
            </a:r>
            <a:r>
              <a:rPr lang="ru-RU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установлена обязанность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аттестационной комиссии уведомлять педагогических работников не только о конкретном сроке, но и о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формах и способах проведения аттестации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(к примеру, в очной, заочной форме, в очной форме в режиме онлайн) </a:t>
            </a:r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i="1" kern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" y="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48451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2494" y="-924719"/>
            <a:ext cx="11236806" cy="2014538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И ОСОБЕННОСТИ ПРИМЕНЕНИЯ РАЗДЕЛА III. 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«АТТЕСТАЦИЯ ПЕДАГОГИЧЕСКИХ РАБОТНИКОВ В ЦЕЛЯХ УСТАНОВЛЕНИЯ ПЕРВОЙ И ВЫСШЕЙ КВАЛИФИКАЦИОННОЙ КАТЕГОРИИ </a:t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2700" y="877888"/>
            <a:ext cx="12192000" cy="5980112"/>
          </a:xfrm>
        </p:spPr>
        <p:txBody>
          <a:bodyPr>
            <a:norm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ru-RU" sz="1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установлены  ограничения для подачи педагогическими работниками (по их желанию) дополнительных сведений </a:t>
            </a:r>
            <a:r>
              <a:rPr lang="ru-RU" sz="1800" b="0" i="1" u="none" strike="noStrike" baseline="0" dirty="0">
                <a:latin typeface="Arial" panose="020B0604020202020204" pitchFamily="34" charset="0"/>
              </a:rPr>
              <a:t>(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не позднее чем за 5 рабочих дней до проведения заседания аттестационной комиссии</a:t>
            </a:r>
            <a:r>
              <a:rPr lang="ru-RU" sz="1800" b="0" i="1" u="none" strike="noStrike" baseline="0" dirty="0">
                <a:latin typeface="Arial" panose="020B0604020202020204" pitchFamily="34" charset="0"/>
              </a:rPr>
              <a:t>) </a:t>
            </a:r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ru-RU" sz="1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без участия закрепляемых специалистов 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проводится аттестация педагогических работников, имеющих государственные награды, почетные звания, ведомственные знаки отличия и иные награды, полученные за достижения в педагогической деятельности, либо являющихся призерами конкурсов профессионального мастерства </a:t>
            </a:r>
          </a:p>
          <a:p>
            <a:pPr algn="l"/>
            <a:r>
              <a:rPr lang="ru-RU" sz="1800" b="0" i="0" u="none" strike="noStrike" baseline="0" dirty="0">
                <a:latin typeface="Arial" panose="020B0604020202020204" pitchFamily="34" charset="0"/>
              </a:rPr>
              <a:t>-Порядком аттестации </a:t>
            </a:r>
            <a:r>
              <a:rPr lang="ru-RU" sz="1800" b="1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не предусматривается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: </a:t>
            </a:r>
          </a:p>
          <a:p>
            <a:pPr algn="l"/>
            <a:r>
              <a:rPr lang="ru-RU" sz="1800" b="0" i="0" u="none" strike="noStrike" baseline="0" dirty="0">
                <a:latin typeface="Arial" panose="020B0604020202020204" pitchFamily="34" charset="0"/>
              </a:rPr>
              <a:t>-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конкретный перечень 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государственных наград, почетных званий, ведомственных знаков отличия и иных наград, полученных за достижения в педагогической деятельности, </a:t>
            </a:r>
          </a:p>
          <a:p>
            <a:pPr algn="l"/>
            <a:r>
              <a:rPr lang="ru-RU" sz="1800" b="0" i="0" u="none" strike="noStrike" baseline="0" dirty="0">
                <a:latin typeface="Arial" panose="020B0604020202020204" pitchFamily="34" charset="0"/>
              </a:rPr>
              <a:t>-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перечень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 профессиональных конкурсов по значимости и по направлению их проведения (то есть на каком уровне проводился конкурс, призером которого стал педагогический работник: на уровне организации, на муниципальном, региональном или федеральном уровне).</a:t>
            </a:r>
          </a:p>
          <a:p>
            <a:pPr algn="l"/>
            <a:r>
              <a:rPr lang="ru-RU" sz="1800" b="0" i="0" u="none" strike="noStrike" baseline="0" dirty="0">
                <a:latin typeface="Arial" panose="020B0604020202020204" pitchFamily="34" charset="0"/>
              </a:rPr>
              <a:t>-проведение аттестации педагогических работников осуществляется на основе сведений, подтверждающих наличие у них наград, званий, знаков отличия, сведений о награждениях за участие в профессиональных конкурсах </a:t>
            </a:r>
          </a:p>
          <a:p>
            <a:pPr algn="l"/>
            <a:r>
              <a:rPr lang="ru-RU" sz="1800" dirty="0">
                <a:latin typeface="Arial" panose="020B0604020202020204" pitchFamily="34" charset="0"/>
              </a:rPr>
              <a:t>-</a:t>
            </a:r>
            <a:r>
              <a:rPr lang="ru-RU" sz="1800" b="0" i="1" u="none" strike="noStrike" baseline="0" dirty="0">
                <a:latin typeface="Arial" panose="020B0604020202020204" pitchFamily="34" charset="0"/>
              </a:rPr>
              <a:t>педагогические работники в заявлении в аттестационную комиссию 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ОБЯЗАНЫ СООБЩАТЬ СВЕДЕНИЯ О РЕЗУЛЬТАТАХ СВОЕЙ ПРОФЕССИОНАЛЬНОЙ ДЕЯТЕЛЬНОСТИ В ОРГАНИЗАЦИЯХ </a:t>
            </a:r>
            <a:endParaRPr lang="ru-RU" sz="1800" b="0" i="0" u="none" strike="noStrike" baseline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i="1" kern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" y="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265397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2494" y="-924719"/>
            <a:ext cx="11236806" cy="2014538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И ОСОБЕННОСТИ ПРИМЕНЕНИЯ РАЗДЕЛА III. </a:t>
            </a:r>
            <a:r>
              <a:rPr lang="ru-RU" sz="18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«АТТЕСТАЦИЯ ПЕДАГОГИЧЕСКИХ РАБОТНИКОВ В ЦЕЛЯХ УСТАНОВЛЕНИЯ ПЕРВОЙ И ВЫСШЕЙ КВАЛИФИКАЦИОННОЙ КАТЕГОРИИ </a:t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2700" y="877888"/>
            <a:ext cx="12192000" cy="5980112"/>
          </a:xfrm>
        </p:spPr>
        <p:txBody>
          <a:bodyPr>
            <a:norm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ru-RU" sz="1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педагогические работники, которым отказано в установлении квалификационной категории, обращаются по их желанию в аттестационную комиссию с заявлением о проведении аттестации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на ту же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квалификационную категорию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не ранее чем через год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со дня принятия аттестационной комиссией соответствующего решения </a:t>
            </a:r>
          </a:p>
          <a:p>
            <a:pPr algn="l"/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квалификационные категории (первая, высшая), установленные педагогическим работникам,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сохраняются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 при переходе в другую организацию, в том числе расположенную в другом субъекте Российской Федерации, </a:t>
            </a:r>
            <a:r>
              <a:rPr lang="ru-RU" sz="1800" b="1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а также являются основанием для дифференциации оплаты труда педагогических работников. </a:t>
            </a:r>
            <a:endParaRPr lang="ru-RU" sz="1800" b="0" i="0" u="none" strike="noStrike" baseline="0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i="1" kern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" y="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099734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2494" y="-924719"/>
            <a:ext cx="11236806" cy="2014538"/>
          </a:xfrm>
        </p:spPr>
        <p:txBody>
          <a:bodyPr>
            <a:normAutofit fontScale="90000"/>
          </a:bodyPr>
          <a:lstStyle/>
          <a:p>
            <a:pPr algn="l"/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ИЗМЕНЕНИЯ И ОСОБЕННОСТИ ПРИМЕНЕНИЯ РАЗДЕЛА </a:t>
            </a:r>
            <a:r>
              <a:rPr lang="ru-RU" sz="1800" dirty="0"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IV.</a:t>
            </a:r>
            <a:r>
              <a:rPr lang="ru-RU" sz="18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 «АТТЕСТАЦИЯ ПЕДАГОГИЧЕСКИХ РАБОТНИКОВ В ЦЕЛЯХ УСТАНОВЛЕНИЯ КВАЛИФИКАЦИОННОЙ КАТЕГОРИИ «ПЕДАГОГ-МЕТОДИСТ» ИЛИ «ПЕДАГОГ-НАСТАВНИК» </a:t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2700" y="877888"/>
            <a:ext cx="12192000" cy="5980112"/>
          </a:xfrm>
        </p:spPr>
        <p:txBody>
          <a:bodyPr>
            <a:normAutofit/>
          </a:bodyPr>
          <a:lstStyle/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ru-RU" sz="18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8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при аттестации в целях установления 1 или высшей квалификационной категории оценивается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профессиональная деятельность по должности педагогического работника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то при аттестации в целях установления квалификационных категорий «педагог-методист» или «педагог-наставник»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оценивается дополнительная работа, не входящая в должностные обязанности педагогического работника </a:t>
            </a:r>
          </a:p>
          <a:p>
            <a:pPr algn="l"/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к заявлению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о проведении аттестации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в целях установления квалификационных категорий «педагог-методист» или «педагог-наставник» должно быть приложено ходатайство работодателя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характеризующее деятельность педагогического работника, направленную на совершенствование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методической работы или наставничества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непосредственно в образовательной организации, сформированное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на основе решения педагогического совета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образовательной организации (иного коллегиального органа),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согласованного с выборным органом соответствующей первичной профсоюзной организации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-если</a:t>
            </a:r>
            <a:r>
              <a:rPr lang="ru-RU" sz="1800" b="0" i="0" u="none" strike="noStrike" baseline="0" dirty="0">
                <a:latin typeface="Arial" panose="020B0604020202020204" pitchFamily="34" charset="0"/>
              </a:rPr>
              <a:t> при обеспечении дифференциации по оплате труда за наличие 1 или высшей квалификационной категории </a:t>
            </a:r>
            <a:r>
              <a:rPr lang="ru-RU" sz="1800" b="0" i="0" u="none" strike="noStrike" baseline="0" dirty="0">
                <a:solidFill>
                  <a:srgbClr val="C00000"/>
                </a:solidFill>
                <a:latin typeface="Arial" panose="020B0604020202020204" pitchFamily="34" charset="0"/>
              </a:rPr>
              <a:t>от педагогического работника не требуется выполнение какой-либо дополнительной работы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то наличие квалификационных категорий «педагог-методист» или «педагог-наставник» будет являться основанием для дифференциации в оплате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труда только в случае выполнения работы, связанной с методической деятельностью или наставничеством </a:t>
            </a:r>
          </a:p>
          <a:p>
            <a:pPr algn="l"/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квалификационные категории «педагог-методист» или «педагог-наставник» устанавливаются работникам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только при наличии высшей квалификационной категории</a:t>
            </a: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b="0" i="0" u="none" strike="noStrike" baseline="0" dirty="0"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i="1" kern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ru-RU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мблем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700" y="0"/>
            <a:ext cx="839181" cy="87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98805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876</Words>
  <Application>Microsoft Office PowerPoint</Application>
  <PresentationFormat>Широкоэкранный</PresentationFormat>
  <Paragraphs>65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 Аттестация педагогических работников организаций, осуществляющих образовательную деятельность</vt:lpstr>
      <vt:lpstr>    ИЗМЕНЕНИЯ И ОСОБЕННОСТИ ПРИМЕНЕНИЯ РАЗДЕЛА II. «АТТЕСТАЦИЯ ПЕДАГОГИЧЕСКИХ РАБОТНИКОВ В ЦЕЛЯХ ПОДТВЕРЖДЕНИЯ СООТВЕТСТВИЯ ЗАНИМАЕМОЙ ДОЛЖНОСТИ» </vt:lpstr>
      <vt:lpstr>    ИЗМЕНЕНИЯ И ОСОБЕННОСТИ ПРИМЕНЕНИЯ РАЗДЕЛА III. «АТТЕСТАЦИЯ ПЕДАГОГИЧЕСКИХ РАБОТНИКОВ В ЦЕЛЯХ УСТАНОВЛЕНИЯ ПЕРВОЙ И ВЫСШЕЙ КВАЛИФИКАЦИОННОЙ КАТЕГОРИИ  </vt:lpstr>
      <vt:lpstr>    ИЗМЕНЕНИЯ И ОСОБЕННОСТИ ПРИМЕНЕНИЯ РАЗДЕЛА III. «АТТЕСТАЦИЯ ПЕДАГОГИЧЕСКИХ РАБОТНИКОВ В ЦЕЛЯХ УСТАНОВЛЕНИЯ ПЕРВОЙ И ВЫСШЕЙ КВАЛИФИКАЦИОННОЙ КАТЕГОРИИ  </vt:lpstr>
      <vt:lpstr>    ИЗМЕНЕНИЯ И ОСОБЕННОСТИ ПРИМЕНЕНИЯ РАЗДЕЛА III. «АТТЕСТАЦИЯ ПЕДАГОГИЧЕСКИХ РАБОТНИКОВ В ЦЕЛЯХ УСТАНОВЛЕНИЯ ПЕРВОЙ И ВЫСШЕЙ КВАЛИФИКАЦИОННОЙ КАТЕГОРИИ  </vt:lpstr>
      <vt:lpstr>     ИЗМЕНЕНИЯ И ОСОБЕННОСТИ ПРИМЕНЕНИЯ РАЗДЕЛА  IV. «АТТЕСТАЦИЯ ПЕДАГОГИЧЕСКИХ РАБОТНИКОВ В ЦЕЛЯХ УСТАНОВЛЕНИЯ КВАЛИФИКАЦИОННОЙ КАТЕГОРИИ «ПЕДАГОГ-МЕТОДИСТ» ИЛИ «ПЕДАГОГ-НАСТАВНИК»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Аттестация педагогических работников организаций, осуществляющих образовательную деятельность</dc:title>
  <dc:creator>Владимир Конников</dc:creator>
  <cp:lastModifiedBy>Владимир Конников</cp:lastModifiedBy>
  <cp:revision>1</cp:revision>
  <dcterms:created xsi:type="dcterms:W3CDTF">2023-10-24T02:56:46Z</dcterms:created>
  <dcterms:modified xsi:type="dcterms:W3CDTF">2023-10-24T04:24:12Z</dcterms:modified>
</cp:coreProperties>
</file>