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06" r:id="rId3"/>
    <p:sldId id="830" r:id="rId4"/>
    <p:sldId id="831" r:id="rId5"/>
    <p:sldId id="832" r:id="rId6"/>
    <p:sldId id="833" r:id="rId7"/>
    <p:sldId id="834" r:id="rId8"/>
    <p:sldId id="309" r:id="rId9"/>
    <p:sldId id="815" r:id="rId10"/>
    <p:sldId id="816" r:id="rId11"/>
    <p:sldId id="829" r:id="rId12"/>
    <p:sldId id="835" r:id="rId13"/>
    <p:sldId id="836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8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mdou245.nubex.ru/625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/>
                <a:ea typeface="Times New Roman"/>
                <a:cs typeface="Times New Roman"/>
              </a:rPr>
              <a:t>Заведующий:</a:t>
            </a:r>
            <a:endParaRPr lang="ru-RU" dirty="0"/>
          </a:p>
          <a:p>
            <a:pPr algn="r"/>
            <a:r>
              <a:rPr lang="ru-RU" dirty="0" err="1" smtClean="0">
                <a:latin typeface="Times New Roman"/>
                <a:cs typeface="Times New Roman"/>
              </a:rPr>
              <a:t>Ахапкина</a:t>
            </a:r>
            <a:r>
              <a:rPr lang="ru-RU" dirty="0" smtClean="0">
                <a:latin typeface="Times New Roman"/>
                <a:cs typeface="Times New Roman"/>
              </a:rPr>
              <a:t> Наталья Леонидовна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483844" y="3314548"/>
            <a:ext cx="813641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подготовки воспитателя к проведению родительского собрания в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 №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Челябинска»»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sp>
        <p:nvSpPr>
          <p:cNvPr id="15" name="Shape 81"/>
          <p:cNvSpPr txBox="1"/>
          <p:nvPr/>
        </p:nvSpPr>
        <p:spPr>
          <a:xfrm>
            <a:off x="996244" y="1129713"/>
            <a:ext cx="762401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Муниципальное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бюджетное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образовательное учреждение 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«Детский сад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245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Перечень разработанных нормативных правовых или иных актов (скриншот);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Значение целевых и фактических показателей в ходе реализации проекта;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Полученный эффект (диаграммы, отражающие оптимизацию ресурсов в ходе реализации Проекта);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Примеры внедренных изменений в процессы: приобретение оборудования, программного обеспечения с указанием затрат, оптимизация ведомственного процесса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BF29339-E006-4902-8017-CC0490F48467}"/>
              </a:ext>
            </a:extLst>
          </p:cNvPr>
          <p:cNvSpPr/>
          <p:nvPr/>
        </p:nvSpPr>
        <p:spPr>
          <a:xfrm>
            <a:off x="4139952" y="3819872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30672" y="1332744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ДО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B47E8FE-4A20-4883-B30B-C5AB45F41B91}"/>
              </a:ext>
            </a:extLst>
          </p:cNvPr>
          <p:cNvSpPr/>
          <p:nvPr/>
        </p:nvSpPr>
        <p:spPr>
          <a:xfrm>
            <a:off x="1707751" y="3768450"/>
            <a:ext cx="20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ФОТО </a:t>
            </a:r>
            <a:r>
              <a:rPr lang="ru-RU" dirty="0" err="1">
                <a:solidFill>
                  <a:srgbClr val="FF0000"/>
                </a:solidFill>
              </a:rPr>
              <a:t>Обея</a:t>
            </a:r>
            <a:r>
              <a:rPr lang="ru-RU" dirty="0">
                <a:solidFill>
                  <a:srgbClr val="FF0000"/>
                </a:solidFill>
              </a:rPr>
              <a:t> (стенд)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5581092" y="1268760"/>
            <a:ext cx="1944216" cy="626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ПОСЛЕ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7C11CA5-1A11-435A-907F-3F8DD658125F}"/>
              </a:ext>
            </a:extLst>
          </p:cNvPr>
          <p:cNvSpPr/>
          <p:nvPr/>
        </p:nvSpPr>
        <p:spPr>
          <a:xfrm>
            <a:off x="4781977" y="3760541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1026" name="Picture 2" descr="C:\Users\педагоги\Desktop\БЕРЕЖЛИВЫЕ ТЕХНОЛОГИИ\2025\20250421_0935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3500" y="-3857625"/>
            <a:ext cx="2150400" cy="16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2058961"/>
            <a:ext cx="1691680" cy="12687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5757" y="2077080"/>
            <a:ext cx="1568210" cy="11761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 t="-22603" r="20894" b="56589"/>
          <a:stretch/>
        </p:blipFill>
        <p:spPr>
          <a:xfrm>
            <a:off x="6943602" y="1993862"/>
            <a:ext cx="1598194" cy="10127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7" r="27145" b="42516"/>
          <a:stretch/>
        </p:blipFill>
        <p:spPr>
          <a:xfrm>
            <a:off x="4741604" y="2077080"/>
            <a:ext cx="2017878" cy="12866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2" y="4343184"/>
            <a:ext cx="2277404" cy="17080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90" y="4509449"/>
            <a:ext cx="2122973" cy="15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684213" y="333375"/>
            <a:ext cx="8002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 процесса подготовки воспитателя к родительскому собранию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5AD97AEC-75A1-464A-B045-C68FA7F0C685}"/>
              </a:ext>
            </a:extLst>
          </p:cNvPr>
          <p:cNvSpPr>
            <a:spLocks/>
          </p:cNvSpPr>
          <p:nvPr/>
        </p:nvSpPr>
        <p:spPr bwMode="auto">
          <a:xfrm>
            <a:off x="323528" y="6148290"/>
            <a:ext cx="3816424" cy="3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64733C8E-CC11-4F36-AE5B-88ABE0ADBE17}"/>
              </a:ext>
            </a:extLst>
          </p:cNvPr>
          <p:cNvSpPr txBox="1">
            <a:spLocks/>
          </p:cNvSpPr>
          <p:nvPr/>
        </p:nvSpPr>
        <p:spPr bwMode="auto">
          <a:xfrm>
            <a:off x="337159" y="3236963"/>
            <a:ext cx="3377193" cy="53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Циклограмма проведения родительских собраний (определение темы родительского собрания) 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D1CA2842-D148-42AA-A0F6-95026F1D0056}"/>
              </a:ext>
            </a:extLst>
          </p:cNvPr>
          <p:cNvSpPr txBox="1">
            <a:spLocks/>
          </p:cNvSpPr>
          <p:nvPr/>
        </p:nvSpPr>
        <p:spPr bwMode="auto">
          <a:xfrm>
            <a:off x="249513" y="5751912"/>
            <a:ext cx="3251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Чек-лист подготовки к тематическому родительскому собранию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4816D74C-01EB-4DDE-88F1-590D6ED88AF4}"/>
              </a:ext>
            </a:extLst>
          </p:cNvPr>
          <p:cNvSpPr txBox="1">
            <a:spLocks/>
          </p:cNvSpPr>
          <p:nvPr/>
        </p:nvSpPr>
        <p:spPr bwMode="auto">
          <a:xfrm>
            <a:off x="5508104" y="5934884"/>
            <a:ext cx="2616566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ВМК  и распечатка необходимого материала </a:t>
            </a:r>
          </a:p>
        </p:txBody>
      </p:sp>
      <p:pic>
        <p:nvPicPr>
          <p:cNvPr id="16" name="Рисунок 4">
            <a:extLst>
              <a:ext uri="{FF2B5EF4-FFF2-40B4-BE49-F238E27FC236}">
                <a16:creationId xmlns:a16="http://schemas.microsoft.com/office/drawing/2014/main" xmlns="" id="{C0DB2968-23B2-4790-8165-09093867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7058" b="32184"/>
          <a:stretch>
            <a:fillRect/>
          </a:stretch>
        </p:blipFill>
        <p:spPr bwMode="auto">
          <a:xfrm>
            <a:off x="179388" y="14288"/>
            <a:ext cx="23764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F27BD44E-9035-4923-A899-89C773ED7E75}"/>
              </a:ext>
            </a:extLst>
          </p:cNvPr>
          <p:cNvSpPr/>
          <p:nvPr/>
        </p:nvSpPr>
        <p:spPr>
          <a:xfrm rot="16200000">
            <a:off x="7484217" y="3313227"/>
            <a:ext cx="6326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0D4890D0-F8C6-4A66-A7B4-F1F5B7A5A4B0}"/>
              </a:ext>
            </a:extLst>
          </p:cNvPr>
          <p:cNvSpPr/>
          <p:nvPr/>
        </p:nvSpPr>
        <p:spPr>
          <a:xfrm>
            <a:off x="3963684" y="4469724"/>
            <a:ext cx="7269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низ 32">
            <a:extLst>
              <a:ext uri="{FF2B5EF4-FFF2-40B4-BE49-F238E27FC236}">
                <a16:creationId xmlns:a16="http://schemas.microsoft.com/office/drawing/2014/main" xmlns="" id="{FA6E7455-5353-4C00-826D-FFE44A0EE8E2}"/>
              </a:ext>
            </a:extLst>
          </p:cNvPr>
          <p:cNvSpPr/>
          <p:nvPr/>
        </p:nvSpPr>
        <p:spPr>
          <a:xfrm>
            <a:off x="108541" y="3342489"/>
            <a:ext cx="464166" cy="69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Заголовок 1">
            <a:extLst>
              <a:ext uri="{FF2B5EF4-FFF2-40B4-BE49-F238E27FC236}">
                <a16:creationId xmlns:a16="http://schemas.microsoft.com/office/drawing/2014/main" xmlns="" id="{FBB2F24F-59C2-43F4-8FDC-F9E4F4C9F3C0}"/>
              </a:ext>
            </a:extLst>
          </p:cNvPr>
          <p:cNvSpPr txBox="1">
            <a:spLocks/>
          </p:cNvSpPr>
          <p:nvPr/>
        </p:nvSpPr>
        <p:spPr bwMode="auto">
          <a:xfrm>
            <a:off x="6516215" y="1525233"/>
            <a:ext cx="2448273" cy="17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протокола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родительского </a:t>
            </a:r>
          </a:p>
          <a:p>
            <a:pPr lvl="0"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</a:p>
        </p:txBody>
      </p:sp>
      <p:pic>
        <p:nvPicPr>
          <p:cNvPr id="2050" name="Picture 2" descr="C:\Users\педагоги\Desktop\БЕРЕЖЛИВЫЕ ТЕХНОЛОГИИ\2025\циклограмм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t="26819" r="18374"/>
          <a:stretch/>
        </p:blipFill>
        <p:spPr bwMode="auto">
          <a:xfrm>
            <a:off x="566165" y="1196752"/>
            <a:ext cx="2815277" cy="1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едагоги\Desktop\БЕРЕЖЛИВЫЕ ТЕХНОЛОГИИ\2025\чек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23944" r="20211" b="6149"/>
          <a:stretch/>
        </p:blipFill>
        <p:spPr bwMode="auto">
          <a:xfrm>
            <a:off x="551160" y="4097991"/>
            <a:ext cx="1321401" cy="8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едагоги\Desktop\БЕРЕЖЛИВЫЕ ТЕХНОЛОГИИ\2025\чек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22966" r="20212" b="6755"/>
          <a:stretch/>
        </p:blipFill>
        <p:spPr bwMode="auto">
          <a:xfrm>
            <a:off x="1973803" y="4368193"/>
            <a:ext cx="1693638" cy="11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едагоги\Desktop\БЕРЕЖЛИВЫЕ ТЕХНОЛОГИИ\2025\протокол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4" t="23975" r="5679" b="5746"/>
          <a:stretch/>
        </p:blipFill>
        <p:spPr bwMode="auto">
          <a:xfrm>
            <a:off x="3756066" y="1436730"/>
            <a:ext cx="2958404" cy="19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едагоги\Desktop\БЕРЕЖЛИВЫЕ ТЕХНОЛОГИИ\2025\папки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0" t="16633" r="19621" b="48991"/>
          <a:stretch/>
        </p:blipFill>
        <p:spPr bwMode="auto">
          <a:xfrm>
            <a:off x="4983582" y="3979406"/>
            <a:ext cx="3716292" cy="11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едагоги\Desktop\БЕРЕЖЛИВЫЕ ТЕХНОЛОГИИ\2025\темы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t="17238" r="20075" b="55124"/>
          <a:stretch/>
        </p:blipFill>
        <p:spPr bwMode="auto">
          <a:xfrm>
            <a:off x="5270863" y="4908065"/>
            <a:ext cx="3481992" cy="9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pic>
        <p:nvPicPr>
          <p:cNvPr id="161" name="Picture 161"/>
          <p:cNvPicPr/>
          <p:nvPr/>
        </p:nvPicPr>
        <p:blipFill>
          <a:blip r:embed="rId2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162" name="Shape 162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164" name="Picture 164"/>
          <p:cNvPicPr/>
          <p:nvPr/>
        </p:nvPicPr>
        <p:blipFill>
          <a:blip r:embed="rId3"/>
          <a:stretch/>
        </p:blipFill>
        <p:spPr>
          <a:xfrm>
            <a:off x="1227066" y="497018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167" name="Picture 167"/>
          <p:cNvPicPr/>
          <p:nvPr/>
        </p:nvPicPr>
        <p:blipFill>
          <a:blip r:embed="rId3"/>
          <a:stretch/>
        </p:blipFill>
        <p:spPr>
          <a:xfrm>
            <a:off x="1107094" y="6418619"/>
            <a:ext cx="6957846" cy="285337"/>
          </a:xfrm>
          <a:prstGeom prst="rect">
            <a:avLst/>
          </a:prstGeom>
          <a:ln>
            <a:noFill/>
          </a:ln>
        </p:spPr>
      </p:pic>
      <p:sp>
        <p:nvSpPr>
          <p:cNvPr id="2" name="Shape 157">
            <a:extLst>
              <a:ext uri="{FF2B5EF4-FFF2-40B4-BE49-F238E27FC236}">
                <a16:creationId xmlns:a16="http://schemas.microsoft.com/office/drawing/2014/main" xmlns="" id="{2CC08CCF-313E-A583-F9C9-2C4C8904BFA4}"/>
              </a:ext>
            </a:extLst>
          </p:cNvPr>
          <p:cNvSpPr/>
          <p:nvPr/>
        </p:nvSpPr>
        <p:spPr>
          <a:xfrm rot="19117829">
            <a:off x="1657360" y="3167262"/>
            <a:ext cx="6005563" cy="51479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sz="36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6760" y="685278"/>
            <a:ext cx="6571992" cy="67710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Бережливое образование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МБДОУ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«ДС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№ 245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г. Челябинска»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https://mdou245.nubex.ru/6250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едагоги\Desktop\БЕРЕЖЛИВЫЕ ТЕХНОЛОГИИ\2025\сайт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" t="13820" r="5226" b="3125"/>
          <a:stretch/>
        </p:blipFill>
        <p:spPr bwMode="auto">
          <a:xfrm>
            <a:off x="1227066" y="1917919"/>
            <a:ext cx="72544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9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23750" r="20000" b="6822"/>
          <a:stretch/>
        </p:blipFill>
        <p:spPr>
          <a:xfrm>
            <a:off x="732220" y="959978"/>
            <a:ext cx="8016244" cy="527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1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8643938" y="6500813"/>
            <a:ext cx="347661" cy="28574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56" name="Shape 156"/>
          <p:cNvSpPr/>
          <p:nvPr/>
        </p:nvSpPr>
        <p:spPr>
          <a:xfrm>
            <a:off x="2246230" y="4577829"/>
            <a:ext cx="342621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77860" y="5658862"/>
            <a:ext cx="4608513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60</a:t>
            </a:r>
            <a:r>
              <a:rPr sz="16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мин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8" name="Table 158"/>
          <p:cNvGraphicFramePr/>
          <p:nvPr>
            <p:extLst>
              <p:ext uri="{D42A27DB-BD31-4B8C-83A1-F6EECF244321}">
                <p14:modId xmlns:p14="http://schemas.microsoft.com/office/powerpoint/2010/main" val="2188664387"/>
              </p:ext>
            </p:extLst>
          </p:nvPr>
        </p:nvGraphicFramePr>
        <p:xfrm>
          <a:off x="409988" y="1574957"/>
          <a:ext cx="1987989" cy="1593756"/>
        </p:xfrm>
        <a:graphic>
          <a:graphicData uri="http://schemas.openxmlformats.org/drawingml/2006/table">
            <a:tbl>
              <a:tblPr firstRow="1" bandRow="1"/>
              <a:tblGrid>
                <a:gridCol w="1987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550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 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473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тематическим  планированием  в графике образовательных мероприятий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7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60" name="Shape 160"/>
          <p:cNvSpPr/>
          <p:nvPr/>
        </p:nvSpPr>
        <p:spPr>
          <a:xfrm>
            <a:off x="123844" y="1513602"/>
            <a:ext cx="231793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4747134" y="4021649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6171882" y="3592136"/>
            <a:ext cx="3457575" cy="30797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ПРОБЛЕМЫ: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590964" y="1011814"/>
            <a:ext cx="646112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6219830" y="1029472"/>
            <a:ext cx="646113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3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8303434" y="1070133"/>
            <a:ext cx="644525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994388" y="1071072"/>
            <a:ext cx="646112" cy="504825"/>
          </a:xfrm>
          <a:prstGeom prst="irregularSeal1">
            <a:avLst/>
          </a:prstGeom>
          <a:solidFill>
            <a:srgbClr val="FF0000"/>
          </a:solidFill>
          <a:ln w="25400">
            <a:solidFill>
              <a:srgbClr val="C00000"/>
            </a:solidFill>
            <a:prstDash val="solid"/>
          </a:ln>
        </p:spPr>
        <p:txBody>
          <a:bodyPr lIns="91440" tIns="45720" rIns="91440" bIns="45720"/>
          <a:lstStyle/>
          <a:p>
            <a:pPr marL="0" indent="0" algn="ctr"/>
            <a:r>
              <a:rPr sz="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9" name="Picture 169"/>
          <p:cNvPicPr/>
          <p:nvPr/>
        </p:nvPicPr>
        <p:blipFill>
          <a:blip r:embed="rId2"/>
          <a:stretch/>
        </p:blipFill>
        <p:spPr>
          <a:xfrm>
            <a:off x="1990113" y="283198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171" name="Picture 171"/>
          <p:cNvPicPr/>
          <p:nvPr/>
        </p:nvPicPr>
        <p:blipFill>
          <a:blip r:embed="rId3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172" name="Shape 172"/>
          <p:cNvSpPr txBox="1"/>
          <p:nvPr/>
        </p:nvSpPr>
        <p:spPr>
          <a:xfrm>
            <a:off x="1031459" y="63171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 dirty="0" err="1">
                <a:latin typeface="Times New Roman"/>
                <a:ea typeface="Times New Roman"/>
                <a:cs typeface="Times New Roman"/>
              </a:rPr>
              <a:t>Челябинская</a:t>
            </a:r>
            <a:r>
              <a:rPr sz="16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latin typeface="Times New Roman"/>
                <a:ea typeface="Times New Roman"/>
                <a:cs typeface="Times New Roman"/>
              </a:rPr>
              <a:t>область</a:t>
            </a:r>
            <a:endParaRPr sz="16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889166" y="465221"/>
            <a:ext cx="8202222" cy="646331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Карта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текущего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Оптимизация процесса подготовки воспитателя к проведению родительского собрания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4" name="Table 174"/>
          <p:cNvGraphicFramePr/>
          <p:nvPr>
            <p:extLst>
              <p:ext uri="{D42A27DB-BD31-4B8C-83A1-F6EECF244321}">
                <p14:modId xmlns:p14="http://schemas.microsoft.com/office/powerpoint/2010/main" val="2141660270"/>
              </p:ext>
            </p:extLst>
          </p:nvPr>
        </p:nvGraphicFramePr>
        <p:xfrm>
          <a:off x="2740598" y="1603535"/>
          <a:ext cx="1751856" cy="1577324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86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33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для тематического родительского собрания  в сети Интернет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40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5" name="Table 175"/>
          <p:cNvGraphicFramePr/>
          <p:nvPr>
            <p:extLst>
              <p:ext uri="{D42A27DB-BD31-4B8C-83A1-F6EECF244321}">
                <p14:modId xmlns:p14="http://schemas.microsoft.com/office/powerpoint/2010/main" val="3230961830"/>
              </p:ext>
            </p:extLst>
          </p:nvPr>
        </p:nvGraphicFramePr>
        <p:xfrm>
          <a:off x="4889426" y="1603533"/>
          <a:ext cx="1751856" cy="1556125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447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651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подготовленного  материала на проверку старшему воспитателю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5138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6" name="Table 176"/>
          <p:cNvGraphicFramePr/>
          <p:nvPr>
            <p:extLst>
              <p:ext uri="{D42A27DB-BD31-4B8C-83A1-F6EECF244321}">
                <p14:modId xmlns:p14="http://schemas.microsoft.com/office/powerpoint/2010/main" val="2695606250"/>
              </p:ext>
            </p:extLst>
          </p:nvPr>
        </p:nvGraphicFramePr>
        <p:xfrm>
          <a:off x="7072076" y="1646379"/>
          <a:ext cx="1850876" cy="1540440"/>
        </p:xfrm>
        <a:graphic>
          <a:graphicData uri="http://schemas.openxmlformats.org/drawingml/2006/table">
            <a:tbl>
              <a:tblPr firstRow="1" bandRow="1"/>
              <a:tblGrid>
                <a:gridCol w="1850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150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76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предоставленной информации для корректировки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25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7" name="Table 177"/>
          <p:cNvGraphicFramePr/>
          <p:nvPr>
            <p:extLst>
              <p:ext uri="{D42A27DB-BD31-4B8C-83A1-F6EECF244321}">
                <p14:modId xmlns:p14="http://schemas.microsoft.com/office/powerpoint/2010/main" val="3279480068"/>
              </p:ext>
            </p:extLst>
          </p:nvPr>
        </p:nvGraphicFramePr>
        <p:xfrm>
          <a:off x="374668" y="4198989"/>
          <a:ext cx="1751856" cy="1461046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Вносит корректировки в  материал для родительского собрания 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8" name="Table 178"/>
          <p:cNvGraphicFramePr/>
          <p:nvPr>
            <p:extLst>
              <p:ext uri="{D42A27DB-BD31-4B8C-83A1-F6EECF244321}">
                <p14:modId xmlns:p14="http://schemas.microsoft.com/office/powerpoint/2010/main" val="3429129090"/>
              </p:ext>
            </p:extLst>
          </p:nvPr>
        </p:nvGraphicFramePr>
        <p:xfrm>
          <a:off x="2796672" y="4181204"/>
          <a:ext cx="1751856" cy="1477658"/>
        </p:xfrm>
        <a:graphic>
          <a:graphicData uri="http://schemas.openxmlformats.org/drawingml/2006/table">
            <a:tbl>
              <a:tblPr firstRow="1" bandRow="1"/>
              <a:tblGrid>
                <a:gridCol w="175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963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9982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материала  родительского собрания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04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79" name="Table 179"/>
          <p:cNvGraphicFramePr/>
          <p:nvPr/>
        </p:nvGraphicFramePr>
        <p:xfrm>
          <a:off x="8987248" y="7533065"/>
          <a:ext cx="208280" cy="2764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0" name="Table 180"/>
          <p:cNvGraphicFramePr/>
          <p:nvPr/>
        </p:nvGraphicFramePr>
        <p:xfrm>
          <a:off x="8991599" y="7386899"/>
          <a:ext cx="208280" cy="2590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1" name="Table 181"/>
          <p:cNvGraphicFramePr/>
          <p:nvPr/>
        </p:nvGraphicFramePr>
        <p:xfrm>
          <a:off x="8991599" y="7226514"/>
          <a:ext cx="208280" cy="259080"/>
        </p:xfrm>
        <a:graphic>
          <a:graphicData uri="http://schemas.openxmlformats.org/drawingml/2006/table">
            <a:tbl>
              <a:tblPr firstRow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834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3" name="Shape 183"/>
          <p:cNvSpPr/>
          <p:nvPr/>
        </p:nvSpPr>
        <p:spPr>
          <a:xfrm>
            <a:off x="3275855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2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3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7520769" y="1134413"/>
            <a:ext cx="642936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ШАГ4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824792" y="3653755"/>
            <a:ext cx="642937" cy="36036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5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3307632" y="365375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6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6679001" y="1999692"/>
            <a:ext cx="34262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2397977" y="1989682"/>
            <a:ext cx="342621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080" y="3585295"/>
            <a:ext cx="670618" cy="53039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5066B91-D393-4B97-AD66-4099774AB1D2}"/>
              </a:ext>
            </a:extLst>
          </p:cNvPr>
          <p:cNvGraphicFramePr>
            <a:graphicFrameLocks noGrp="1"/>
          </p:cNvGraphicFramePr>
          <p:nvPr/>
        </p:nvGraphicFramePr>
        <p:xfrm>
          <a:off x="5165517" y="3961409"/>
          <a:ext cx="3662645" cy="19659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62645">
                  <a:extLst>
                    <a:ext uri="{9D8B030D-6E8A-4147-A177-3AD203B41FA5}">
                      <a16:colId xmlns:a16="http://schemas.microsoft.com/office/drawing/2014/main" xmlns="" val="982791332"/>
                    </a:ext>
                  </a:extLst>
                </a:gridCol>
              </a:tblGrid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1. Поиск темы родительского собрания в календарно-тематическом плане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616677165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 Обработка большого количества материала  для подготовке к тематическому родительскому собранию 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2438888058"/>
                  </a:ext>
                </a:extLst>
              </a:tr>
              <a:tr h="240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 Лишняя транспортировка  материала на проверку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972797944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  Временные затраты на корректировку представленного материала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2028862019"/>
                  </a:ext>
                </a:extLst>
              </a:tr>
              <a:tr h="39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5. Избыточная обработка материала в</a:t>
                      </a:r>
                      <a:r>
                        <a:rPr lang="ru-RU" alt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подготовке к родительскому собранию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57320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09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643938" y="6429375"/>
            <a:ext cx="347661" cy="2857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211" name="Shape 211"/>
          <p:cNvSpPr/>
          <p:nvPr/>
        </p:nvSpPr>
        <p:spPr>
          <a:xfrm>
            <a:off x="4834933" y="1500188"/>
            <a:ext cx="3952201" cy="7143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федеральном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уровне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ОТСУТСТВУЮТ</a:t>
            </a:r>
            <a:endParaRPr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57749" y="2903826"/>
            <a:ext cx="3915145" cy="714374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Проблемы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решение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которых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требуется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региональном</a:t>
            </a:r>
            <a:r>
              <a:rPr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2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уровне</a:t>
            </a:r>
            <a:r>
              <a:rPr lang="ru-RU" sz="1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ОТСУТСТВУЮТ</a:t>
            </a:r>
            <a:endParaRPr sz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871989" y="4056845"/>
            <a:ext cx="3915145" cy="22524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91440" tIns="45720" rIns="91440" bIns="45720" anchor="ctr"/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Поиск темы родительского собрания в календарно-тематическом плане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Обработка большого количества материала  для подготовке к тематическому родительскому собранию 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Лишняя транспортировка  материала на проверку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Временные затраты на корректировку представленного материала</a:t>
            </a:r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Избыточная обработка материала в подготовке к родительскому собранию</a:t>
            </a:r>
            <a:endParaRPr lang="ru-RU" sz="12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218" name="Picture 218"/>
          <p:cNvPicPr/>
          <p:nvPr/>
        </p:nvPicPr>
        <p:blipFill>
          <a:blip r:embed="rId2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19" name="Shape 219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221" name="Picture 221"/>
          <p:cNvPicPr/>
          <p:nvPr/>
        </p:nvPicPr>
        <p:blipFill>
          <a:blip r:embed="rId3"/>
          <a:stretch/>
        </p:blipFill>
        <p:spPr>
          <a:xfrm>
            <a:off x="1171443" y="522303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23" name="Picture 223"/>
          <p:cNvPicPr/>
          <p:nvPr/>
        </p:nvPicPr>
        <p:blipFill>
          <a:blip r:embed="rId3"/>
          <a:stretch/>
        </p:blipFill>
        <p:spPr>
          <a:xfrm>
            <a:off x="1192373" y="6309320"/>
            <a:ext cx="6957846" cy="285338"/>
          </a:xfrm>
          <a:prstGeom prst="rect">
            <a:avLst/>
          </a:prstGeom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2458318" y="797801"/>
            <a:ext cx="4798863" cy="46166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Пирамида  проблем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210" y="986828"/>
            <a:ext cx="1505843" cy="1731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44" y="2718242"/>
            <a:ext cx="3005588" cy="1731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1" y="4476506"/>
            <a:ext cx="4505334" cy="1731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06" y="4708566"/>
            <a:ext cx="670618" cy="524301"/>
          </a:xfrm>
          <a:prstGeom prst="rect">
            <a:avLst/>
          </a:prstGeom>
        </p:spPr>
      </p:pic>
      <p:sp>
        <p:nvSpPr>
          <p:cNvPr id="28" name="Пятно 1 60"/>
          <p:cNvSpPr/>
          <p:nvPr/>
        </p:nvSpPr>
        <p:spPr>
          <a:xfrm>
            <a:off x="761358" y="560508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29" name="Пятно 1 60"/>
          <p:cNvSpPr/>
          <p:nvPr/>
        </p:nvSpPr>
        <p:spPr>
          <a:xfrm>
            <a:off x="2544252" y="460017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0" name="Пятно 1 60"/>
          <p:cNvSpPr/>
          <p:nvPr/>
        </p:nvSpPr>
        <p:spPr>
          <a:xfrm>
            <a:off x="1907337" y="55650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0364" y="5552215"/>
            <a:ext cx="670618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6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Table 199"/>
          <p:cNvGraphicFramePr>
            <a:graphicFrameLocks noGrp="1"/>
          </p:cNvGraphicFramePr>
          <p:nvPr>
            <p:ph type="body" idx="1"/>
          </p:nvPr>
        </p:nvGraphicFramePr>
        <p:xfrm>
          <a:off x="361949" y="1000369"/>
          <a:ext cx="8324851" cy="472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7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5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2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Проблема</a:t>
                      </a: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Коренная</a:t>
                      </a:r>
                      <a:r>
                        <a:rPr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причина</a:t>
                      </a:r>
                      <a:endParaRPr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</a:rPr>
                        <a:t>Способ</a:t>
                      </a:r>
                      <a:r>
                        <a:rPr sz="1400" baseline="0">
                          <a:latin typeface="Times New Roman"/>
                          <a:ea typeface="Times New Roman"/>
                          <a:cs typeface="Times New Roman"/>
                        </a:rPr>
                        <a:t> решения</a:t>
                      </a:r>
                      <a:endParaRPr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6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400" b="0" dirty="0">
                          <a:latin typeface="Times New Roman"/>
                          <a:ea typeface="Times New Roman"/>
                          <a:cs typeface="Times New Roman"/>
                        </a:rPr>
                        <a:t>Поиск темы родительского собрания</a:t>
                      </a:r>
                      <a:endParaRPr sz="14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</a:t>
                      </a:r>
                      <a:r>
                        <a:rPr lang="ru-RU" sz="14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графика проведения образовательных мероприятий</a:t>
                      </a:r>
                    </a:p>
                    <a:p>
                      <a:pPr algn="just"/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Составления графика образовательных мероприятий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610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Обработка большого количества материала  для подготовке к тематическому родительскому собранию </a:t>
                      </a:r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банка данных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Систематизация виртуального методического кабинета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3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Лишняя транспортировка  материала на проверку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Временные затраты на корректировку представленного материала</a:t>
                      </a:r>
                    </a:p>
                    <a:p>
                      <a:pPr algn="just"/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Чек-листа по темам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Чек-листа по темам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91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Избыточная обработка материала в подготовке к родительскому собранию</a:t>
                      </a:r>
                    </a:p>
                    <a:p>
                      <a:pPr algn="just"/>
                      <a:endParaRPr sz="1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проекта протокола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проекта протокола родительского собрания</a:t>
                      </a:r>
                      <a:endParaRPr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7</a:t>
            </a:r>
          </a:p>
        </p:txBody>
      </p:sp>
      <p:sp>
        <p:nvSpPr>
          <p:cNvPr id="201" name="Shape 201"/>
          <p:cNvSpPr/>
          <p:nvPr/>
        </p:nvSpPr>
        <p:spPr>
          <a:xfrm>
            <a:off x="1997351" y="539649"/>
            <a:ext cx="4798864" cy="46166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проблем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3" name="Picture 203"/>
          <p:cNvPicPr/>
          <p:nvPr/>
        </p:nvPicPr>
        <p:blipFill>
          <a:blip r:embed="rId2"/>
          <a:stretch/>
        </p:blipFill>
        <p:spPr>
          <a:xfrm>
            <a:off x="1165082" y="384436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05" name="Picture 205"/>
          <p:cNvPicPr/>
          <p:nvPr/>
        </p:nvPicPr>
        <p:blipFill>
          <a:blip r:embed="rId2"/>
          <a:stretch/>
        </p:blipFill>
        <p:spPr>
          <a:xfrm>
            <a:off x="1203407" y="6309320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07" name="Picture 207"/>
          <p:cNvPicPr/>
          <p:nvPr/>
        </p:nvPicPr>
        <p:blipFill>
          <a:blip r:embed="rId3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just">
              <a:spcAft>
                <a:spcPts val="0"/>
              </a:spcAft>
            </a:pPr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54901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643938" y="6429375"/>
            <a:ext cx="347661" cy="28575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/>
            <a:r>
              <a:rPr b="1">
                <a:solidFill>
                  <a:schemeClr val="accent5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674789" y="5745101"/>
            <a:ext cx="4714875" cy="338554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Время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протекания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–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21 мин.</a:t>
            </a:r>
            <a:endParaRPr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796793" y="4028715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ВЫХОД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8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ВХОД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3" name="Picture 233"/>
          <p:cNvPicPr/>
          <p:nvPr/>
        </p:nvPicPr>
        <p:blipFill>
          <a:blip r:embed="rId2"/>
          <a:stretch/>
        </p:blipFill>
        <p:spPr>
          <a:xfrm>
            <a:off x="123844" y="34058"/>
            <a:ext cx="720000" cy="925920"/>
          </a:xfrm>
          <a:prstGeom prst="rect">
            <a:avLst/>
          </a:prstGeom>
        </p:spPr>
      </p:pic>
      <p:sp>
        <p:nvSpPr>
          <p:cNvPr id="234" name="Shape 234"/>
          <p:cNvSpPr txBox="1"/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sz="1600" b="1">
                <a:latin typeface="Times New Roman"/>
                <a:ea typeface="Times New Roman"/>
                <a:cs typeface="Times New Roman"/>
              </a:rPr>
              <a:t>Челябинская область</a:t>
            </a:r>
          </a:p>
        </p:txBody>
      </p:sp>
      <p:pic>
        <p:nvPicPr>
          <p:cNvPr id="236" name="Picture 236"/>
          <p:cNvPicPr/>
          <p:nvPr/>
        </p:nvPicPr>
        <p:blipFill>
          <a:blip r:embed="rId3"/>
          <a:stretch/>
        </p:blipFill>
        <p:spPr>
          <a:xfrm>
            <a:off x="1246842" y="559501"/>
            <a:ext cx="6957846" cy="285338"/>
          </a:xfrm>
          <a:prstGeom prst="rect">
            <a:avLst/>
          </a:prstGeom>
          <a:ln>
            <a:noFill/>
          </a:ln>
        </p:spPr>
      </p:pic>
      <p:pic>
        <p:nvPicPr>
          <p:cNvPr id="238" name="Picture 238"/>
          <p:cNvPicPr/>
          <p:nvPr/>
        </p:nvPicPr>
        <p:blipFill>
          <a:blip r:embed="rId3"/>
          <a:stretch/>
        </p:blipFill>
        <p:spPr>
          <a:xfrm>
            <a:off x="1246842" y="6447771"/>
            <a:ext cx="6957846" cy="285338"/>
          </a:xfrm>
          <a:prstGeom prst="rect">
            <a:avLst/>
          </a:prstGeom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18186" y="580471"/>
            <a:ext cx="8757634" cy="1015663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Карта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целевого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состояния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птимизации процесса подготовки воспитателя к проведению родительского   собрания в МАДОУ «ДС №23 г. Челябинска»</a:t>
            </a:r>
            <a:r>
              <a:rPr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0" name="Table 240"/>
          <p:cNvGraphicFramePr/>
          <p:nvPr/>
        </p:nvGraphicFramePr>
        <p:xfrm>
          <a:off x="808520" y="2333055"/>
          <a:ext cx="2114852" cy="1400086"/>
        </p:xfrm>
        <a:graphic>
          <a:graphicData uri="http://schemas.openxmlformats.org/drawingml/2006/table">
            <a:tbl>
              <a:tblPr firstRow="1" bandRow="1"/>
              <a:tblGrid>
                <a:gridCol w="2114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648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8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 темы родительского собрания из графика образовательных мероприятий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60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1" name="Shape 241"/>
          <p:cNvSpPr/>
          <p:nvPr/>
        </p:nvSpPr>
        <p:spPr>
          <a:xfrm>
            <a:off x="1601337" y="185919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1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979882" y="2935309"/>
            <a:ext cx="471656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3" name="Table 243"/>
          <p:cNvGraphicFramePr/>
          <p:nvPr>
            <p:extLst>
              <p:ext uri="{D42A27DB-BD31-4B8C-83A1-F6EECF244321}">
                <p14:modId xmlns:p14="http://schemas.microsoft.com/office/powerpoint/2010/main" val="1181576134"/>
              </p:ext>
            </p:extLst>
          </p:nvPr>
        </p:nvGraphicFramePr>
        <p:xfrm>
          <a:off x="3542843" y="2312890"/>
          <a:ext cx="2036003" cy="1411362"/>
        </p:xfrm>
        <a:graphic>
          <a:graphicData uri="http://schemas.openxmlformats.org/drawingml/2006/table">
            <a:tbl>
              <a:tblPr firstRow="1" bandRow="1"/>
              <a:tblGrid>
                <a:gridCol w="2036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365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53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Распечатка Чек-листа родительского собрания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17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мин</a:t>
                      </a:r>
                      <a:endParaRPr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44" name="Table 244"/>
          <p:cNvGraphicFramePr/>
          <p:nvPr/>
        </p:nvGraphicFramePr>
        <p:xfrm>
          <a:off x="6175956" y="2262176"/>
          <a:ext cx="2159524" cy="1433232"/>
        </p:xfrm>
        <a:graphic>
          <a:graphicData uri="http://schemas.openxmlformats.org/drawingml/2006/table">
            <a:tbl>
              <a:tblPr firstRow="1" bandRow="1"/>
              <a:tblGrid>
                <a:gridCol w="2159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82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2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Берет информацию из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виртуального методического кабинета кабинета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58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45" name="Table 245"/>
          <p:cNvGraphicFramePr/>
          <p:nvPr/>
        </p:nvGraphicFramePr>
        <p:xfrm>
          <a:off x="1384547" y="4176382"/>
          <a:ext cx="2066991" cy="1264255"/>
        </p:xfrm>
        <a:graphic>
          <a:graphicData uri="http://schemas.openxmlformats.org/drawingml/2006/table">
            <a:tbl>
              <a:tblPr firstRow="1" bandRow="1"/>
              <a:tblGrid>
                <a:gridCol w="2066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361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7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Распечатывает протокол родительского собрания и 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 проект протокола </a:t>
                      </a:r>
                      <a:endParaRPr sz="12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3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sz="1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</a:t>
                      </a:r>
                      <a:r>
                        <a:rPr sz="1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7" name="Shape 247"/>
          <p:cNvSpPr/>
          <p:nvPr/>
        </p:nvSpPr>
        <p:spPr>
          <a:xfrm>
            <a:off x="5678760" y="2935308"/>
            <a:ext cx="474944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8407695" y="2927989"/>
            <a:ext cx="410074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43844" y="4509120"/>
            <a:ext cx="519352" cy="377211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4108895" y="184388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2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6894805" y="184388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3</a:t>
            </a:r>
            <a:r>
              <a:rPr sz="12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934046" y="3769004"/>
            <a:ext cx="642936" cy="360362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12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ШАГ 4</a:t>
            </a:r>
            <a:r>
              <a:rPr sz="1200" b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2267744" y="1958448"/>
            <a:ext cx="677992" cy="32883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56" name="Shape 256"/>
          <p:cNvSpPr/>
          <p:nvPr/>
        </p:nvSpPr>
        <p:spPr>
          <a:xfrm>
            <a:off x="5578847" y="1993575"/>
            <a:ext cx="674770" cy="31872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7" name="Shape 257"/>
          <p:cNvSpPr/>
          <p:nvPr/>
        </p:nvSpPr>
        <p:spPr>
          <a:xfrm>
            <a:off x="7862963" y="1697715"/>
            <a:ext cx="631934" cy="351614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5452531" y="3900371"/>
            <a:ext cx="316020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2864851" y="3724252"/>
            <a:ext cx="677993" cy="328830"/>
          </a:xfrm>
          <a:prstGeom prst="cloud">
            <a:avLst/>
          </a:prstGeom>
          <a:ln w="25400">
            <a:solidFill>
              <a:srgbClr val="00B050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sz="18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xmlns="" id="{7E32699D-4FA6-4A0A-B575-E6FD14214AEF}"/>
              </a:ext>
            </a:extLst>
          </p:cNvPr>
          <p:cNvGraphicFramePr>
            <a:graphicFrameLocks noGrp="1"/>
          </p:cNvGraphicFramePr>
          <p:nvPr/>
        </p:nvGraphicFramePr>
        <p:xfrm>
          <a:off x="5063482" y="4441008"/>
          <a:ext cx="3831943" cy="19283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31943">
                  <a:extLst>
                    <a:ext uri="{9D8B030D-6E8A-4147-A177-3AD203B41FA5}">
                      <a16:colId xmlns:a16="http://schemas.microsoft.com/office/drawing/2014/main" xmlns="" val="982791332"/>
                    </a:ext>
                  </a:extLst>
                </a:gridCol>
              </a:tblGrid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Составления графика образовательных мероприятий (родительских собраний)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616677165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чек-листа подготовки к тематическому  родительскому собранию 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2438888058"/>
                  </a:ext>
                </a:extLst>
              </a:tr>
              <a:tr h="349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виртуального методического кабинета с материалами по тематике родительского собрания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972797944"/>
                  </a:ext>
                </a:extLst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шаблона протокола родительского собрания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2028862019"/>
                  </a:ext>
                </a:extLst>
              </a:tr>
              <a:tr h="324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xmlns="" val="157320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36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90" y="702869"/>
            <a:ext cx="6962235" cy="286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06" y="256547"/>
            <a:ext cx="3346994" cy="4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5" y="92076"/>
            <a:ext cx="719390" cy="920576"/>
          </a:xfrm>
          <a:prstGeom prst="rect">
            <a:avLst/>
          </a:prstGeom>
        </p:spPr>
      </p:pic>
      <p:sp>
        <p:nvSpPr>
          <p:cNvPr id="9" name="Shape 272"/>
          <p:cNvSpPr/>
          <p:nvPr/>
        </p:nvSpPr>
        <p:spPr>
          <a:xfrm>
            <a:off x="1494851" y="886556"/>
            <a:ext cx="6311032" cy="461665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реализации</a:t>
            </a:r>
            <a:r>
              <a:rPr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 271"/>
          <p:cNvGraphicFramePr>
            <a:graphicFrameLocks noGrp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41411587"/>
              </p:ext>
            </p:extLst>
          </p:nvPr>
        </p:nvGraphicFramePr>
        <p:xfrm>
          <a:off x="136141" y="1527718"/>
          <a:ext cx="8871717" cy="5298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0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15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22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2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130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 dirty="0"/>
                        <a:t> </a:t>
                      </a:r>
                      <a:r>
                        <a:rPr sz="1300" dirty="0" err="1"/>
                        <a:t>Проблема</a:t>
                      </a:r>
                      <a:endParaRPr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Ответственный</a:t>
                      </a:r>
                      <a:r>
                        <a:rPr sz="1300" baseline="0"/>
                        <a:t> </a:t>
                      </a:r>
                      <a:endParaRPr sz="130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 dirty="0" err="1"/>
                        <a:t>срок</a:t>
                      </a:r>
                      <a:endParaRPr sz="13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ctr"/>
                      <a:r>
                        <a:rPr sz="1300"/>
                        <a:t>Ожидаемый результат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668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Поиск темы родительского собрания</a:t>
                      </a:r>
                    </a:p>
                    <a:p>
                      <a:endParaRPr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Составления графика образовательных мероприятий (родительских собраний)</a:t>
                      </a:r>
                    </a:p>
                    <a:p>
                      <a:pPr algn="just"/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Зам. зав.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ВМР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Старший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График образовательных мероприятий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27089"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Обработка большого количества материала  для подготовке к тематическому родительскому собранию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Систематизация виртуального методического кабинета</a:t>
                      </a:r>
                    </a:p>
                    <a:p>
                      <a:pPr algn="just"/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1" i="0" u="none" strike="noStrike" cap="none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i="0" u="none" strike="noStrike" cap="non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Чек-лист</a:t>
                      </a:r>
                      <a:endParaRPr sz="1200" b="1" i="0" u="none" strike="noStrike" cap="none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145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Лишняя транспортировка  материала на проверку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Временные затраты на корректировку представленного материала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Создание Чек-листа по темам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на платформе</a:t>
                      </a: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baseline="0">
                          <a:latin typeface="Times New Roman"/>
                          <a:ea typeface="Times New Roman"/>
                          <a:cs typeface="Times New Roman"/>
                        </a:rPr>
                        <a:t>Облако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(алгоритм)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972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Избыточная обработка материала в подготовке к родительскому собранию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2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Составление проекта протокола родительского собрания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algn="just"/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Протоколы</a:t>
                      </a:r>
                      <a:r>
                        <a:rPr lang="ru-RU" sz="1200" b="1" baseline="0" dirty="0">
                          <a:latin typeface="Times New Roman"/>
                          <a:ea typeface="Times New Roman"/>
                          <a:cs typeface="Times New Roman"/>
                        </a:rPr>
                        <a:t> родительских собраний</a:t>
                      </a:r>
                      <a:endParaRPr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690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60 минут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1409" y="2513452"/>
            <a:ext cx="37924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минута</a:t>
            </a:r>
            <a:endParaRPr lang="ru-RU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или  других ресурсов:  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времени–единицы измерения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6</a:t>
            </a:r>
            <a:r>
              <a:rPr lang="ru-RU" altLang="ru-RU" b="1" dirty="0" smtClean="0">
                <a:solidFill>
                  <a:srgbClr val="002060"/>
                </a:solidFill>
              </a:rPr>
              <a:t>5 </a:t>
            </a:r>
            <a:r>
              <a:rPr lang="ru-RU" altLang="ru-RU" b="1" dirty="0">
                <a:solidFill>
                  <a:srgbClr val="002060"/>
                </a:solidFill>
              </a:rPr>
              <a:t>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190256" y="4982770"/>
            <a:ext cx="72695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marL="342900" indent="-342900">
              <a:buAutoNum type="arabicPeriod"/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Создания 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графика </a:t>
            </a: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мероприятий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2.Систематизации 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виртуального методического </a:t>
            </a: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кабинета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3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. Создание чек-листа по подготовке к родительскому </a:t>
            </a: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собранию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2992A7"/>
                </a:solidFill>
                <a:latin typeface="Arial" panose="020B0604020202020204" pitchFamily="34" charset="0"/>
              </a:rPr>
              <a:t>4</a:t>
            </a:r>
            <a:r>
              <a:rPr lang="ru-RU" sz="1600" b="1" dirty="0">
                <a:solidFill>
                  <a:srgbClr val="2992A7"/>
                </a:solidFill>
                <a:latin typeface="Arial" panose="020B0604020202020204" pitchFamily="34" charset="0"/>
              </a:rPr>
              <a:t>. Составление проекта протокола родительского собрания</a:t>
            </a: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xmlns="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SCAN\doc0311372025040714423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0846" y="672645"/>
            <a:ext cx="4836661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829</Words>
  <Application>Microsoft Office PowerPoint</Application>
  <PresentationFormat>Экран (4:3)</PresentationFormat>
  <Paragraphs>196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Методист</cp:lastModifiedBy>
  <cp:revision>145</cp:revision>
  <cp:lastPrinted>2019-04-25T09:14:46Z</cp:lastPrinted>
  <dcterms:created xsi:type="dcterms:W3CDTF">2018-08-20T14:01:12Z</dcterms:created>
  <dcterms:modified xsi:type="dcterms:W3CDTF">2025-04-21T05:30:25Z</dcterms:modified>
</cp:coreProperties>
</file>