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7" r:id="rId7"/>
    <p:sldId id="266" r:id="rId8"/>
    <p:sldId id="265" r:id="rId9"/>
    <p:sldId id="263" r:id="rId10"/>
    <p:sldId id="271" r:id="rId11"/>
    <p:sldId id="264" r:id="rId12"/>
    <p:sldId id="260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E9710-15F7-4052-9A85-50119F3E2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384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E6BB0-7BB0-4C31-B35A-0C75320B2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045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ADE19-6F8C-4DBD-8401-F75B45853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070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04FE4-1926-436A-B12A-17F0BD88A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272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74EC-8E30-4981-B5DF-262122AAE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059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3BBE7-1A3C-4F41-9936-DE55466B5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199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F6085-82CB-40FE-8FAA-5E56CF607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792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50315-CD69-4DDF-B60D-D0AC01CFB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17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BAEBD-8D5B-4FE1-971A-0FEBF6095A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28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8A64F-FFD5-41E3-9BBE-94AF7AD37B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590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8C3E8-9391-41B2-B281-12989FDF3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69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7D16DD9-4730-4F5F-8694-61568D79B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00"/>
            </a:gs>
            <a:gs pos="100000">
              <a:srgbClr val="FF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f4439d360d6c8342f891103f535d8b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35613"/>
            <a:ext cx="183515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f4439d360d6c8342f891103f535d8b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5821363"/>
            <a:ext cx="1439863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 descr="f4439d360d6c8342f891103f535d8b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5872163"/>
            <a:ext cx="1368425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f4439d360d6c8342f891103f535d8b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5770563"/>
            <a:ext cx="151130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f4439d360d6c8342f891103f535d8b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5768975"/>
            <a:ext cx="1512888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 descr="f4439d360d6c8342f891103f535d8b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6132513"/>
            <a:ext cx="1008063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0" descr="f4439d360d6c8342f891103f535d8b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1500" y="6172200"/>
            <a:ext cx="952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1" descr="f4439d360d6c8342f891103f535d8b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6172200"/>
            <a:ext cx="952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2" descr="f4439d360d6c8342f891103f535d8b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9338" y="5602288"/>
            <a:ext cx="1744662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3" descr="f4439d360d6c8342f891103f535d8b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6172200"/>
            <a:ext cx="952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4" descr="f4439d360d6c8342f891103f535d8b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5737225"/>
            <a:ext cx="187325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7" descr="f4439d360d6c8342f891103f535d8b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6172200"/>
            <a:ext cx="952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8" descr="f4439d360d6c8342f891103f535d8b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6172200"/>
            <a:ext cx="952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9" descr="f4439d360d6c8342f891103f535d8b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88" y="6172200"/>
            <a:ext cx="952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Text Box 23"/>
          <p:cNvSpPr txBox="1">
            <a:spLocks noChangeArrowheads="1"/>
          </p:cNvSpPr>
          <p:nvPr/>
        </p:nvSpPr>
        <p:spPr bwMode="auto">
          <a:xfrm>
            <a:off x="55563" y="2133600"/>
            <a:ext cx="90551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0" b="1" i="1" dirty="0">
                <a:latin typeface="Constantia" pitchFamily="18" charset="0"/>
              </a:rPr>
              <a:t>«Огонь-друг или враг ?»</a:t>
            </a:r>
          </a:p>
          <a:p>
            <a:pPr algn="ctr" eaLnBrk="1" hangingPunct="1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Наумкина Елена Александровна</a:t>
            </a:r>
          </a:p>
          <a:p>
            <a:pPr algn="ctr" eaLnBrk="1" hangingPunct="1"/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2025год</a:t>
            </a:r>
          </a:p>
        </p:txBody>
      </p:sp>
      <p:sp>
        <p:nvSpPr>
          <p:cNvPr id="2065" name="Text Box 23"/>
          <p:cNvSpPr txBox="1">
            <a:spLocks noChangeArrowheads="1"/>
          </p:cNvSpPr>
          <p:nvPr/>
        </p:nvSpPr>
        <p:spPr bwMode="auto">
          <a:xfrm>
            <a:off x="87313" y="476250"/>
            <a:ext cx="894715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 i="1" dirty="0">
                <a:latin typeface="Constantia" pitchFamily="18" charset="0"/>
              </a:rPr>
              <a:t>Презентация </a:t>
            </a:r>
          </a:p>
          <a:p>
            <a:pPr algn="ctr" eaLnBrk="1" hangingPunct="1"/>
            <a:r>
              <a:rPr lang="ru-RU" sz="2800" b="1" i="1" dirty="0">
                <a:latin typeface="Constantia" pitchFamily="18" charset="0"/>
              </a:rPr>
              <a:t>к образовательной деятельности </a:t>
            </a:r>
          </a:p>
          <a:p>
            <a:pPr algn="ctr" eaLnBrk="1" hangingPunct="1"/>
            <a:r>
              <a:rPr lang="ru-RU" sz="2800" b="1" i="1" dirty="0">
                <a:latin typeface="Constantia" pitchFamily="18" charset="0"/>
              </a:rPr>
              <a:t>по познавательному развитию </a:t>
            </a:r>
          </a:p>
          <a:p>
            <a:pPr algn="ctr" eaLnBrk="1" hangingPunct="1"/>
            <a:r>
              <a:rPr lang="ru-RU" sz="2800" b="1" i="1" dirty="0">
                <a:latin typeface="Constantia" pitchFamily="18" charset="0"/>
              </a:rPr>
              <a:t>для детей старшей группы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4" descr="Картинки по запросу пожарник картинка для детей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67" name="AutoShape 6" descr="young boy wearing Firefighter cartoon Фото со стока - 40940634"/>
          <p:cNvSpPr>
            <a:spLocks noChangeAspect="1" noChangeArrowheads="1"/>
          </p:cNvSpPr>
          <p:nvPr/>
        </p:nvSpPr>
        <p:spPr bwMode="auto">
          <a:xfrm>
            <a:off x="328613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1268" name="Picture 8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76300"/>
            <a:ext cx="6494462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Прямоугольник 3"/>
          <p:cNvSpPr>
            <a:spLocks noChangeArrowheads="1"/>
          </p:cNvSpPr>
          <p:nvPr/>
        </p:nvSpPr>
        <p:spPr bwMode="auto">
          <a:xfrm>
            <a:off x="34925" y="5661025"/>
            <a:ext cx="90011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Constantia" pitchFamily="18" charset="0"/>
              </a:rPr>
              <a:t>Он должен быть умным, смелым, отважным, сильным, выносливым, ловким…..</a:t>
            </a:r>
          </a:p>
        </p:txBody>
      </p:sp>
      <p:sp>
        <p:nvSpPr>
          <p:cNvPr id="11270" name="Прямоугольник 7"/>
          <p:cNvSpPr>
            <a:spLocks noChangeArrowheads="1"/>
          </p:cNvSpPr>
          <p:nvPr/>
        </p:nvSpPr>
        <p:spPr bwMode="auto">
          <a:xfrm>
            <a:off x="476250" y="122238"/>
            <a:ext cx="79946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onstantia" pitchFamily="18" charset="0"/>
              </a:rPr>
              <a:t>Пожарный первым приходит на помощь </a:t>
            </a:r>
          </a:p>
          <a:p>
            <a:pPr algn="ctr"/>
            <a:r>
              <a:rPr lang="ru-RU" sz="2800" b="1">
                <a:latin typeface="Constantia" pitchFamily="18" charset="0"/>
              </a:rPr>
              <a:t>во время пожара</a:t>
            </a:r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3"/>
          <p:cNvSpPr txBox="1">
            <a:spLocks noChangeArrowheads="1"/>
          </p:cNvSpPr>
          <p:nvPr/>
        </p:nvSpPr>
        <p:spPr bwMode="auto">
          <a:xfrm>
            <a:off x="179388" y="188913"/>
            <a:ext cx="87852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4000" b="1" i="1">
                <a:latin typeface="Constantia" pitchFamily="18" charset="0"/>
              </a:rPr>
              <a:t>Физминутка</a:t>
            </a:r>
          </a:p>
        </p:txBody>
      </p:sp>
      <p:sp>
        <p:nvSpPr>
          <p:cNvPr id="12291" name="Прямоугольник 3"/>
          <p:cNvSpPr>
            <a:spLocks noChangeArrowheads="1"/>
          </p:cNvSpPr>
          <p:nvPr/>
        </p:nvSpPr>
        <p:spPr bwMode="auto">
          <a:xfrm>
            <a:off x="179388" y="1196975"/>
            <a:ext cx="42767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sz="2800">
                <a:latin typeface="Constantia" pitchFamily="18" charset="0"/>
              </a:rPr>
              <a:t>Если же стряслась беда,</a:t>
            </a:r>
            <a:br>
              <a:rPr lang="ru-RU" sz="2800">
                <a:latin typeface="Constantia" pitchFamily="18" charset="0"/>
              </a:rPr>
            </a:br>
            <a:r>
              <a:rPr lang="ru-RU" sz="2800">
                <a:latin typeface="Constantia" pitchFamily="18" charset="0"/>
              </a:rPr>
              <a:t>Не теряйтесь никогда.</a:t>
            </a:r>
            <a:br>
              <a:rPr lang="ru-RU" sz="2800">
                <a:latin typeface="Constantia" pitchFamily="18" charset="0"/>
              </a:rPr>
            </a:br>
            <a:r>
              <a:rPr lang="ru-RU" sz="2800">
                <a:latin typeface="Constantia" pitchFamily="18" charset="0"/>
              </a:rPr>
              <a:t>Действуйте умело.</a:t>
            </a:r>
            <a:br>
              <a:rPr lang="ru-RU" sz="2800">
                <a:latin typeface="Constantia" pitchFamily="18" charset="0"/>
              </a:rPr>
            </a:br>
            <a:r>
              <a:rPr lang="ru-RU" sz="2800">
                <a:latin typeface="Constantia" pitchFamily="18" charset="0"/>
              </a:rPr>
              <a:t>Нужно “01” набрать,</a:t>
            </a:r>
            <a:br>
              <a:rPr lang="ru-RU" sz="2800">
                <a:latin typeface="Constantia" pitchFamily="18" charset="0"/>
              </a:rPr>
            </a:br>
            <a:r>
              <a:rPr lang="ru-RU" sz="2800">
                <a:latin typeface="Constantia" pitchFamily="18" charset="0"/>
              </a:rPr>
              <a:t>И пожарных вызывать.</a:t>
            </a:r>
          </a:p>
        </p:txBody>
      </p:sp>
      <p:sp>
        <p:nvSpPr>
          <p:cNvPr id="12292" name="Прямоугольник 4"/>
          <p:cNvSpPr>
            <a:spLocks noChangeArrowheads="1"/>
          </p:cNvSpPr>
          <p:nvPr/>
        </p:nvSpPr>
        <p:spPr bwMode="auto">
          <a:xfrm>
            <a:off x="4572000" y="1196975"/>
            <a:ext cx="4572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>
                <a:latin typeface="Constantia" pitchFamily="18" charset="0"/>
              </a:rPr>
              <a:t>- закрыть оба глаза</a:t>
            </a:r>
            <a:br>
              <a:rPr lang="ru-RU" sz="2800">
                <a:latin typeface="Constantia" pitchFamily="18" charset="0"/>
              </a:rPr>
            </a:br>
            <a:r>
              <a:rPr lang="ru-RU" sz="2800">
                <a:latin typeface="Constantia" pitchFamily="18" charset="0"/>
              </a:rPr>
              <a:t>- руки на пояс, повороты </a:t>
            </a:r>
            <a:br>
              <a:rPr lang="ru-RU" sz="2800">
                <a:latin typeface="Constantia" pitchFamily="18" charset="0"/>
              </a:rPr>
            </a:br>
            <a:r>
              <a:rPr lang="ru-RU" sz="2800">
                <a:latin typeface="Constantia" pitchFamily="18" charset="0"/>
              </a:rPr>
              <a:t>- шагать на месте</a:t>
            </a:r>
            <a:br>
              <a:rPr lang="ru-RU" sz="2800">
                <a:latin typeface="Constantia" pitchFamily="18" charset="0"/>
              </a:rPr>
            </a:br>
            <a:r>
              <a:rPr lang="ru-RU" sz="2800">
                <a:latin typeface="Constantia" pitchFamily="18" charset="0"/>
              </a:rPr>
              <a:t>- в воздухе рисуют “01”</a:t>
            </a:r>
          </a:p>
        </p:txBody>
      </p:sp>
      <p:pic>
        <p:nvPicPr>
          <p:cNvPr id="12293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933825"/>
            <a:ext cx="8809038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3"/>
          <p:cNvSpPr txBox="1">
            <a:spLocks noChangeArrowheads="1"/>
          </p:cNvSpPr>
          <p:nvPr/>
        </p:nvSpPr>
        <p:spPr bwMode="auto">
          <a:xfrm>
            <a:off x="962025" y="149225"/>
            <a:ext cx="73437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4000" b="1" i="1">
                <a:latin typeface="Constantia" pitchFamily="18" charset="0"/>
              </a:rPr>
              <a:t>Давайте поиграем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8313" y="971550"/>
            <a:ext cx="3787775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2000" b="1">
                <a:latin typeface="Constantia" pitchFamily="18" charset="0"/>
              </a:rPr>
              <a:t>Кто, услышав запах гари,</a:t>
            </a:r>
          </a:p>
          <a:p>
            <a:pPr eaLnBrk="1" hangingPunct="1"/>
            <a:r>
              <a:rPr lang="ru-RU" sz="2000" b="1">
                <a:latin typeface="Constantia" pitchFamily="18" charset="0"/>
              </a:rPr>
              <a:t>Сообщает о пожаре?</a:t>
            </a:r>
          </a:p>
          <a:p>
            <a:pPr eaLnBrk="1" hangingPunct="1"/>
            <a:endParaRPr lang="ru-RU" sz="2000" b="1">
              <a:latin typeface="Constantia" pitchFamily="18" charset="0"/>
            </a:endParaRPr>
          </a:p>
          <a:p>
            <a:pPr eaLnBrk="1" hangingPunct="1"/>
            <a:r>
              <a:rPr lang="ru-RU" sz="2000" b="1">
                <a:latin typeface="Constantia" pitchFamily="18" charset="0"/>
              </a:rPr>
              <a:t>-Кто из Вас, заметив дым,</a:t>
            </a:r>
          </a:p>
          <a:p>
            <a:pPr eaLnBrk="1" hangingPunct="1"/>
            <a:r>
              <a:rPr lang="ru-RU" sz="2000" b="1">
                <a:latin typeface="Constantia" pitchFamily="18" charset="0"/>
              </a:rPr>
              <a:t>Говорит: «Пожар! Горим!»</a:t>
            </a:r>
          </a:p>
          <a:p>
            <a:pPr eaLnBrk="1" hangingPunct="1"/>
            <a:endParaRPr lang="ru-RU" sz="2000" b="1">
              <a:latin typeface="Constantia" pitchFamily="18" charset="0"/>
            </a:endParaRPr>
          </a:p>
          <a:p>
            <a:pPr eaLnBrk="1" hangingPunct="1"/>
            <a:r>
              <a:rPr lang="ru-RU" sz="2000" b="1">
                <a:latin typeface="Constantia" pitchFamily="18" charset="0"/>
              </a:rPr>
              <a:t>-Кто из Вас шалит с огнём</a:t>
            </a:r>
          </a:p>
          <a:p>
            <a:pPr eaLnBrk="1" hangingPunct="1"/>
            <a:r>
              <a:rPr lang="ru-RU" sz="2000" b="1">
                <a:latin typeface="Constantia" pitchFamily="18" charset="0"/>
              </a:rPr>
              <a:t>Утром, вечером и днём?</a:t>
            </a:r>
          </a:p>
          <a:p>
            <a:pPr eaLnBrk="1" hangingPunct="1"/>
            <a:endParaRPr lang="ru-RU" sz="2000" b="1">
              <a:latin typeface="Constantia" pitchFamily="18" charset="0"/>
            </a:endParaRPr>
          </a:p>
          <a:p>
            <a:pPr eaLnBrk="1" hangingPunct="1"/>
            <a:r>
              <a:rPr lang="ru-RU" sz="2000" b="1">
                <a:latin typeface="Constantia" pitchFamily="18" charset="0"/>
              </a:rPr>
              <a:t>-Кто, почуяв газ в квартире,</a:t>
            </a:r>
          </a:p>
          <a:p>
            <a:pPr eaLnBrk="1" hangingPunct="1"/>
            <a:r>
              <a:rPr lang="ru-RU" sz="2000" b="1">
                <a:latin typeface="Constantia" pitchFamily="18" charset="0"/>
              </a:rPr>
              <a:t>Позвонит по «04»?</a:t>
            </a:r>
          </a:p>
          <a:p>
            <a:pPr eaLnBrk="1" hangingPunct="1"/>
            <a:endParaRPr lang="ru-RU" sz="2000" b="1">
              <a:latin typeface="Constantia" pitchFamily="18" charset="0"/>
            </a:endParaRPr>
          </a:p>
          <a:p>
            <a:pPr eaLnBrk="1" hangingPunct="1"/>
            <a:r>
              <a:rPr lang="ru-RU" sz="2000" b="1">
                <a:latin typeface="Constantia" pitchFamily="18" charset="0"/>
              </a:rPr>
              <a:t>Кто костров не разжигает</a:t>
            </a:r>
          </a:p>
          <a:p>
            <a:pPr eaLnBrk="1" hangingPunct="1"/>
            <a:r>
              <a:rPr lang="ru-RU" sz="2000" b="1">
                <a:latin typeface="Constantia" pitchFamily="18" charset="0"/>
              </a:rPr>
              <a:t>И другим не разрешает?</a:t>
            </a:r>
          </a:p>
          <a:p>
            <a:pPr eaLnBrk="1" hangingPunct="1"/>
            <a:endParaRPr lang="ru-RU" sz="2000" b="1">
              <a:latin typeface="Constantia" pitchFamily="18" charset="0"/>
            </a:endParaRPr>
          </a:p>
          <a:p>
            <a:pPr eaLnBrk="1" hangingPunct="1"/>
            <a:r>
              <a:rPr lang="ru-RU" sz="2000" b="1">
                <a:latin typeface="Constantia" pitchFamily="18" charset="0"/>
              </a:rPr>
              <a:t>Кто от маленькой сестрички</a:t>
            </a:r>
          </a:p>
          <a:p>
            <a:pPr eaLnBrk="1" hangingPunct="1"/>
            <a:r>
              <a:rPr lang="ru-RU" sz="2000" b="1">
                <a:latin typeface="Constantia" pitchFamily="18" charset="0"/>
              </a:rPr>
              <a:t>Прячет, дети, дома спички?</a:t>
            </a:r>
          </a:p>
        </p:txBody>
      </p:sp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4086225" y="981075"/>
            <a:ext cx="4572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Constantia" pitchFamily="18" charset="0"/>
              </a:rPr>
              <a:t>«это я, это я,  </a:t>
            </a:r>
          </a:p>
          <a:p>
            <a:pPr algn="ctr"/>
            <a:r>
              <a:rPr lang="ru-RU" sz="4000" b="1">
                <a:latin typeface="Constantia" pitchFamily="18" charset="0"/>
              </a:rPr>
              <a:t>это – все мои друзья!!!»</a:t>
            </a:r>
          </a:p>
        </p:txBody>
      </p:sp>
      <p:pic>
        <p:nvPicPr>
          <p:cNvPr id="13317" name="Picture 2" descr="Картинки по запросу знайка карти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068638"/>
            <a:ext cx="2557463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огонь друг враг\незнайка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692150"/>
            <a:ext cx="20383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23"/>
          <p:cNvSpPr txBox="1">
            <a:spLocks noChangeArrowheads="1"/>
          </p:cNvSpPr>
          <p:nvPr/>
        </p:nvSpPr>
        <p:spPr bwMode="auto">
          <a:xfrm>
            <a:off x="160338" y="115888"/>
            <a:ext cx="874871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4000" b="1" i="1">
                <a:latin typeface="Constantia" pitchFamily="18" charset="0"/>
              </a:rPr>
              <a:t>Назови огнеопасные предметы</a:t>
            </a:r>
          </a:p>
        </p:txBody>
      </p:sp>
      <p:pic>
        <p:nvPicPr>
          <p:cNvPr id="14340" name="Picture 2" descr="Картинки по запросу утюг картинка без фо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83125"/>
            <a:ext cx="1317625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Картинки по запросу чайник картинка без фо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836613"/>
            <a:ext cx="22256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 descr="Картинки по запросу фен картинка без фон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33520">
            <a:off x="6410325" y="2954338"/>
            <a:ext cx="2833688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0" descr="Картинки по запросу топор картинка без фон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13667">
            <a:off x="5359400" y="2894013"/>
            <a:ext cx="17049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4" descr="Картинки по запросу лопата картинка без фон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5069">
            <a:off x="877888" y="1973263"/>
            <a:ext cx="1425575" cy="479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8" descr="Похожее изображени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5045075"/>
            <a:ext cx="1792288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20" descr="Картинки по запросу бенгальские огни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5085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2" name="Picture 22" descr="Картинки по запросу салюты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0913" y="983335"/>
            <a:ext cx="3086081" cy="23145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26" descr="Похожее изображение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05200"/>
            <a:ext cx="1171575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28" descr="Картинки по запросу ножницы картинка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86779">
            <a:off x="2295525" y="3578225"/>
            <a:ext cx="14366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32" descr="Картинки по запросу лампа картинка без фона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741363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36" descr="Картинки по запросу газовая печка картинка без фона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230688"/>
            <a:ext cx="2668588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38" descr="Похожее изображение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3452813"/>
            <a:ext cx="78898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3"/>
          <p:cNvSpPr txBox="1">
            <a:spLocks noChangeArrowheads="1"/>
          </p:cNvSpPr>
          <p:nvPr/>
        </p:nvSpPr>
        <p:spPr bwMode="auto">
          <a:xfrm>
            <a:off x="182563" y="44450"/>
            <a:ext cx="878522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6000" b="1" i="1">
                <a:latin typeface="Constantia" pitchFamily="18" charset="0"/>
              </a:rPr>
              <a:t>Рефлексия</a:t>
            </a:r>
          </a:p>
        </p:txBody>
      </p:sp>
      <p:pic>
        <p:nvPicPr>
          <p:cNvPr id="15363" name="Picture 5" descr="f4439d360d6c8342f891103f535d8b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1196975"/>
            <a:ext cx="1944688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f4439d360d6c8342f891103f535d8b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7944" y="3023394"/>
            <a:ext cx="194468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f4439d360d6c8342f891103f535d8b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73263" y="4797425"/>
            <a:ext cx="194468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 descr="f4439d360d6c8342f891103f535d8b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1594" y="3023394"/>
            <a:ext cx="194468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208088"/>
            <a:ext cx="5049837" cy="512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 Box 23"/>
          <p:cNvSpPr txBox="1">
            <a:spLocks noChangeArrowheads="1"/>
          </p:cNvSpPr>
          <p:nvPr/>
        </p:nvSpPr>
        <p:spPr bwMode="auto">
          <a:xfrm>
            <a:off x="5540375" y="1628775"/>
            <a:ext cx="3424238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 i="1">
                <a:latin typeface="Constantia" pitchFamily="18" charset="0"/>
              </a:rPr>
              <a:t>Раздать детям лучики и</a:t>
            </a:r>
          </a:p>
          <a:p>
            <a:pPr algn="ctr" eaLnBrk="1" hangingPunct="1"/>
            <a:r>
              <a:rPr lang="ru-RU" b="1" i="1">
                <a:latin typeface="Constantia" pitchFamily="18" charset="0"/>
              </a:rPr>
              <a:t>предложить детям сложить солнышко. Чтобы приложить лучик необходимо рассказать, что нового сегодня они узнали, что было самым интересным и удивительным?</a:t>
            </a:r>
          </a:p>
          <a:p>
            <a:pPr algn="ctr" eaLnBrk="1" hangingPunct="1"/>
            <a:endParaRPr lang="ru-RU" b="1" i="1">
              <a:latin typeface="Constantia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179388" y="1239838"/>
            <a:ext cx="4608512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b="1">
                <a:latin typeface="Constantia" pitchFamily="18" charset="0"/>
              </a:rPr>
              <a:t>Рыжий зверь в печи сидит,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b="1">
                <a:latin typeface="Constantia" pitchFamily="18" charset="0"/>
              </a:rPr>
              <a:t>Рыжий зверь на всех сердит.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b="1">
                <a:latin typeface="Constantia" pitchFamily="18" charset="0"/>
              </a:rPr>
              <a:t>Он от злости ест дрова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b="1">
                <a:latin typeface="Constantia" pitchFamily="18" charset="0"/>
              </a:rPr>
              <a:t>Целый час, а может  - два.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b="1">
                <a:latin typeface="Constantia" pitchFamily="18" charset="0"/>
              </a:rPr>
              <a:t>Ты его рукой не тронь,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b="1">
                <a:latin typeface="Constantia" pitchFamily="18" charset="0"/>
              </a:rPr>
              <a:t>Искусает всю ладонь.</a:t>
            </a:r>
          </a:p>
        </p:txBody>
      </p:sp>
      <p:pic>
        <p:nvPicPr>
          <p:cNvPr id="4133" name="Picture 37" descr="Картинки по запросу картинка огня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99181" y="476672"/>
            <a:ext cx="3982414" cy="5784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179388" y="333375"/>
            <a:ext cx="4157662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>
                <a:latin typeface="Constantia" pitchFamily="18" charset="0"/>
              </a:rPr>
              <a:t>     Огонь издавна был другом человека. Наши древние предки знали немало секретов и хитростей добывания огня. Они считали его </a:t>
            </a:r>
          </a:p>
          <a:p>
            <a:pPr algn="ctr" eaLnBrk="1" hangingPunct="1"/>
            <a:r>
              <a:rPr lang="ru-RU" sz="2000" b="1">
                <a:latin typeface="Constantia" pitchFamily="18" charset="0"/>
              </a:rPr>
              <a:t>живым существом, «приручали» его, поселяя</a:t>
            </a:r>
          </a:p>
          <a:p>
            <a:pPr algn="ctr" eaLnBrk="1" hangingPunct="1"/>
            <a:r>
              <a:rPr lang="ru-RU" sz="2000" b="1">
                <a:latin typeface="Constantia" pitchFamily="18" charset="0"/>
              </a:rPr>
              <a:t> в своих пещерах. </a:t>
            </a:r>
          </a:p>
        </p:txBody>
      </p:sp>
      <p:sp>
        <p:nvSpPr>
          <p:cNvPr id="4099" name="Прямоугольник 1"/>
          <p:cNvSpPr>
            <a:spLocks noChangeArrowheads="1"/>
          </p:cNvSpPr>
          <p:nvPr/>
        </p:nvSpPr>
        <p:spPr bwMode="auto">
          <a:xfrm>
            <a:off x="5076825" y="3741738"/>
            <a:ext cx="39465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onstantia" pitchFamily="18" charset="0"/>
              </a:rPr>
              <a:t> Он помогал людям бороться за существование, готовить пищу. Огонь спасал от холода, помогал в борьбе  со страшными хищниками, отпугивая их от пещер и стоянок древнего человека.</a:t>
            </a:r>
            <a:endParaRPr lang="ru-RU" sz="2000">
              <a:latin typeface="Constantia" pitchFamily="18" charset="0"/>
            </a:endParaRPr>
          </a:p>
        </p:txBody>
      </p:sp>
      <p:pic>
        <p:nvPicPr>
          <p:cNvPr id="4105" name="Picture 9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798" y="3066456"/>
            <a:ext cx="4707234" cy="3599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3" name="Picture 7" descr="Картинки по запросу картина древние люди добывают огонь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3316" y="260648"/>
            <a:ext cx="4610268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3"/>
          <p:cNvSpPr txBox="1">
            <a:spLocks noChangeArrowheads="1"/>
          </p:cNvSpPr>
          <p:nvPr/>
        </p:nvSpPr>
        <p:spPr bwMode="auto">
          <a:xfrm>
            <a:off x="1692275" y="0"/>
            <a:ext cx="554355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6000" b="1" i="1">
                <a:latin typeface="Constantia" pitchFamily="18" charset="0"/>
              </a:rPr>
              <a:t>Огонь друг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7963" y="1143270"/>
            <a:ext cx="3708719" cy="2492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126595"/>
            <a:ext cx="3708719" cy="2453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6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354" y="4126595"/>
            <a:ext cx="3740849" cy="2453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3484" y="1124744"/>
            <a:ext cx="3708719" cy="2492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2"/>
          <p:cNvSpPr>
            <a:spLocks noChangeArrowheads="1"/>
          </p:cNvSpPr>
          <p:nvPr/>
        </p:nvSpPr>
        <p:spPr bwMode="auto">
          <a:xfrm>
            <a:off x="179388" y="333375"/>
            <a:ext cx="3455987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onstantia" pitchFamily="18" charset="0"/>
              </a:rPr>
              <a:t>Заглядывает утром </a:t>
            </a:r>
          </a:p>
          <a:p>
            <a:pPr algn="ctr"/>
            <a:r>
              <a:rPr lang="ru-RU" sz="2000" b="1">
                <a:latin typeface="Constantia" pitchFamily="18" charset="0"/>
              </a:rPr>
              <a:t>в твоё окошко ласковый лучик солнца. </a:t>
            </a:r>
          </a:p>
          <a:p>
            <a:pPr algn="ctr"/>
            <a:r>
              <a:rPr lang="ru-RU" sz="2000" b="1">
                <a:latin typeface="Constantia" pitchFamily="18" charset="0"/>
              </a:rPr>
              <a:t>Что такое солнце? </a:t>
            </a:r>
          </a:p>
          <a:p>
            <a:pPr algn="ctr"/>
            <a:r>
              <a:rPr lang="ru-RU" sz="2000" b="1">
                <a:latin typeface="Constantia" pitchFamily="18" charset="0"/>
              </a:rPr>
              <a:t>Это – тоже огонь. Солнышко – огромный раскалённый шар, </a:t>
            </a:r>
          </a:p>
          <a:p>
            <a:pPr algn="ctr"/>
            <a:r>
              <a:rPr lang="ru-RU" sz="2000" b="1">
                <a:latin typeface="Constantia" pitchFamily="18" charset="0"/>
              </a:rPr>
              <a:t>в котором сгорают газы, </a:t>
            </a:r>
          </a:p>
          <a:p>
            <a:pPr algn="ctr"/>
            <a:r>
              <a:rPr lang="ru-RU" sz="2000" b="1">
                <a:latin typeface="Constantia" pitchFamily="18" charset="0"/>
              </a:rPr>
              <a:t>неся нам тепло и свет.</a:t>
            </a:r>
          </a:p>
          <a:p>
            <a:pPr algn="ctr"/>
            <a:r>
              <a:rPr lang="ru-RU" sz="2000" b="1">
                <a:latin typeface="Constantia" pitchFamily="18" charset="0"/>
              </a:rPr>
              <a:t> Без этого огня </a:t>
            </a:r>
          </a:p>
          <a:p>
            <a:pPr algn="ctr"/>
            <a:r>
              <a:rPr lang="ru-RU" sz="2000" b="1">
                <a:latin typeface="Constantia" pitchFamily="18" charset="0"/>
              </a:rPr>
              <a:t>не было бы жизни </a:t>
            </a:r>
          </a:p>
          <a:p>
            <a:pPr algn="ctr"/>
            <a:r>
              <a:rPr lang="ru-RU" sz="2000" b="1">
                <a:latin typeface="Constantia" pitchFamily="18" charset="0"/>
              </a:rPr>
              <a:t>на нашей планете.</a:t>
            </a:r>
          </a:p>
          <a:p>
            <a:endParaRPr lang="ru-RU" b="1">
              <a:solidFill>
                <a:schemeClr val="accent2"/>
              </a:solidFill>
            </a:endParaRPr>
          </a:p>
        </p:txBody>
      </p:sp>
      <p:pic>
        <p:nvPicPr>
          <p:cNvPr id="26626" name="Picture 2" descr="Картинки по запросу солнце это раскаленный шар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167787" y="879741"/>
            <a:ext cx="6473751" cy="5105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4105275"/>
            <a:ext cx="2735263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3"/>
          <p:cNvSpPr txBox="1">
            <a:spLocks noChangeArrowheads="1"/>
          </p:cNvSpPr>
          <p:nvPr/>
        </p:nvSpPr>
        <p:spPr bwMode="auto">
          <a:xfrm>
            <a:off x="1763713" y="-22225"/>
            <a:ext cx="5329237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6000" b="1" i="1">
                <a:latin typeface="Constantia" pitchFamily="18" charset="0"/>
              </a:rPr>
              <a:t>Огонь враг</a:t>
            </a:r>
          </a:p>
        </p:txBody>
      </p:sp>
      <p:pic>
        <p:nvPicPr>
          <p:cNvPr id="6148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5663" y="965200"/>
            <a:ext cx="4208462" cy="2732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AutoShape 6" descr="Картинки по запросу пожар в машине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3" name="AutoShape 8" descr="Картинки по запросу пожар в машине"/>
          <p:cNvSpPr>
            <a:spLocks noChangeAspect="1" noChangeArrowheads="1"/>
          </p:cNvSpPr>
          <p:nvPr/>
        </p:nvSpPr>
        <p:spPr bwMode="auto">
          <a:xfrm>
            <a:off x="328613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4" name="AutoShape 10" descr="Картинки по запросу пожар в машине"/>
          <p:cNvSpPr>
            <a:spLocks noChangeAspect="1" noChangeArrowheads="1"/>
          </p:cNvSpPr>
          <p:nvPr/>
        </p:nvSpPr>
        <p:spPr bwMode="auto">
          <a:xfrm>
            <a:off x="481013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156" name="Picture 12" descr="Картинки по запросу пожар в машин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860800"/>
            <a:ext cx="4252912" cy="2747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Картинки по запросу пожар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075" y="981075"/>
            <a:ext cx="4010025" cy="2716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Картинки по запросу пожар в торговом центре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075" y="3860800"/>
            <a:ext cx="4010025" cy="2747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3"/>
          <p:cNvSpPr txBox="1">
            <a:spLocks noChangeArrowheads="1"/>
          </p:cNvSpPr>
          <p:nvPr/>
        </p:nvSpPr>
        <p:spPr bwMode="auto">
          <a:xfrm>
            <a:off x="179388" y="188913"/>
            <a:ext cx="87852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4000" b="1" i="1">
                <a:latin typeface="Constantia" pitchFamily="18" charset="0"/>
              </a:rPr>
              <a:t>Причины пожара</a:t>
            </a:r>
          </a:p>
        </p:txBody>
      </p:sp>
      <p:pic>
        <p:nvPicPr>
          <p:cNvPr id="8195" name="Picture 4" descr="Картинки по запросу правила пожарной безопасности для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896938"/>
            <a:ext cx="8910638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правила пожарной безопасности для детей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63" y="1120775"/>
            <a:ext cx="9113837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23"/>
          <p:cNvSpPr txBox="1">
            <a:spLocks noChangeArrowheads="1"/>
          </p:cNvSpPr>
          <p:nvPr/>
        </p:nvSpPr>
        <p:spPr bwMode="auto">
          <a:xfrm>
            <a:off x="179388" y="188913"/>
            <a:ext cx="87852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4000" b="1" i="1">
                <a:latin typeface="Constantia" pitchFamily="18" charset="0"/>
              </a:rPr>
              <a:t>Как вести себя при пожаре</a:t>
            </a:r>
          </a:p>
        </p:txBody>
      </p:sp>
    </p:spTree>
  </p:cSld>
  <p:clrMapOvr>
    <a:masterClrMapping/>
  </p:clrMapOvr>
  <p:transition spd="slow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5"/>
          <p:cNvSpPr>
            <a:spLocks noChangeArrowheads="1" noChangeShapeType="1" noTextEdit="1"/>
          </p:cNvSpPr>
          <p:nvPr/>
        </p:nvSpPr>
        <p:spPr bwMode="auto">
          <a:xfrm>
            <a:off x="1500188" y="1125538"/>
            <a:ext cx="5257800" cy="3095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1 0 1</a:t>
            </a:r>
          </a:p>
        </p:txBody>
      </p:sp>
      <p:sp>
        <p:nvSpPr>
          <p:cNvPr id="10243" name="Text Box 23"/>
          <p:cNvSpPr txBox="1">
            <a:spLocks noChangeArrowheads="1"/>
          </p:cNvSpPr>
          <p:nvPr/>
        </p:nvSpPr>
        <p:spPr bwMode="auto">
          <a:xfrm>
            <a:off x="179388" y="188913"/>
            <a:ext cx="87852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4000" b="1" i="1">
                <a:latin typeface="Constantia" pitchFamily="18" charset="0"/>
              </a:rPr>
              <a:t>Знает каждый гражданин</a:t>
            </a:r>
          </a:p>
        </p:txBody>
      </p:sp>
      <p:sp>
        <p:nvSpPr>
          <p:cNvPr id="10244" name="Text Box 23"/>
          <p:cNvSpPr txBox="1">
            <a:spLocks noChangeArrowheads="1"/>
          </p:cNvSpPr>
          <p:nvPr/>
        </p:nvSpPr>
        <p:spPr bwMode="auto">
          <a:xfrm>
            <a:off x="179388" y="4451350"/>
            <a:ext cx="878522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6000" b="1" i="1">
                <a:latin typeface="Constantia" pitchFamily="18" charset="0"/>
              </a:rPr>
              <a:t>Пожарный номер - 101</a:t>
            </a:r>
          </a:p>
        </p:txBody>
      </p:sp>
      <p:pic>
        <p:nvPicPr>
          <p:cNvPr id="10245" name="Picture 5" descr="f4439d360d6c8342f891103f535d8b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5457825"/>
            <a:ext cx="194468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" descr="f4439d360d6c8342f891103f535d8b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4650"/>
            <a:ext cx="1944688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5" descr="f4439d360d6c8342f891103f535d8b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5451475"/>
            <a:ext cx="1944688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5" descr="f4439d360d6c8342f891103f535d8b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5457825"/>
            <a:ext cx="194468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5" descr="f4439d360d6c8342f891103f535d8b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5451475"/>
            <a:ext cx="194310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385</Words>
  <Application>Microsoft Office PowerPoint</Application>
  <PresentationFormat>Экран (4:3)</PresentationFormat>
  <Paragraphs>69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Constantia</vt:lpstr>
      <vt:lpstr>Impact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Берюхова</dc:creator>
  <cp:lastModifiedBy>PC</cp:lastModifiedBy>
  <cp:revision>55</cp:revision>
  <dcterms:created xsi:type="dcterms:W3CDTF">2007-11-24T20:41:04Z</dcterms:created>
  <dcterms:modified xsi:type="dcterms:W3CDTF">2026-01-14T10:40:16Z</dcterms:modified>
</cp:coreProperties>
</file>