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media/image38.jpg" ContentType="image/jpeg"/>
  <Override PartName="/ppt/tags/tag19.xml" ContentType="application/vnd.openxmlformats-officedocument.presentationml.tags+xml"/>
  <Override PartName="/ppt/media/image39.jpg" ContentType="image/jpeg"/>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7"/>
  </p:notesMasterIdLst>
  <p:sldIdLst>
    <p:sldId id="281" r:id="rId4"/>
    <p:sldId id="258" r:id="rId5"/>
    <p:sldId id="268" r:id="rId6"/>
    <p:sldId id="285" r:id="rId7"/>
    <p:sldId id="270" r:id="rId8"/>
    <p:sldId id="271" r:id="rId9"/>
    <p:sldId id="272" r:id="rId10"/>
    <p:sldId id="273" r:id="rId11"/>
    <p:sldId id="286" r:id="rId12"/>
    <p:sldId id="274" r:id="rId13"/>
    <p:sldId id="275" r:id="rId14"/>
    <p:sldId id="288" r:id="rId15"/>
    <p:sldId id="303" r:id="rId16"/>
    <p:sldId id="305" r:id="rId17"/>
    <p:sldId id="304" r:id="rId18"/>
    <p:sldId id="302" r:id="rId19"/>
    <p:sldId id="289" r:id="rId20"/>
    <p:sldId id="306" r:id="rId21"/>
    <p:sldId id="291" r:id="rId22"/>
    <p:sldId id="300" r:id="rId23"/>
    <p:sldId id="292" r:id="rId24"/>
    <p:sldId id="307" r:id="rId25"/>
    <p:sldId id="293" r:id="rId26"/>
    <p:sldId id="298" r:id="rId27"/>
    <p:sldId id="295" r:id="rId28"/>
    <p:sldId id="301" r:id="rId29"/>
    <p:sldId id="294" r:id="rId30"/>
    <p:sldId id="308" r:id="rId31"/>
    <p:sldId id="309" r:id="rId32"/>
    <p:sldId id="296" r:id="rId33"/>
    <p:sldId id="299" r:id="rId34"/>
    <p:sldId id="297" r:id="rId35"/>
    <p:sldId id="283"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1E"/>
    <a:srgbClr val="7FF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0" autoAdjust="0"/>
    <p:restoredTop sz="94660"/>
  </p:normalViewPr>
  <p:slideViewPr>
    <p:cSldViewPr>
      <p:cViewPr varScale="1">
        <p:scale>
          <a:sx n="81" d="100"/>
          <a:sy n="81" d="100"/>
        </p:scale>
        <p:origin x="150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F7359-B00E-4C9D-9575-6D70F6F0673F}"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ru-RU"/>
        </a:p>
      </dgm:t>
    </dgm:pt>
    <dgm:pt modelId="{EA1190EB-68E7-41C4-B7F3-67DDB6B5DEAD}">
      <dgm:prSet phldrT="[Текст]" phldr="1"/>
      <dgm:spPr/>
      <dgm:t>
        <a:bodyPr/>
        <a:lstStyle/>
        <a:p>
          <a:endParaRPr lang="ru-RU" dirty="0"/>
        </a:p>
      </dgm:t>
    </dgm:pt>
    <dgm:pt modelId="{61220758-9F7E-46E9-9AA1-FFEBFEAD1685}" type="parTrans" cxnId="{96346460-6796-4BC3-8CF5-3DBB19612BCF}">
      <dgm:prSet/>
      <dgm:spPr/>
      <dgm:t>
        <a:bodyPr/>
        <a:lstStyle/>
        <a:p>
          <a:endParaRPr lang="ru-RU"/>
        </a:p>
      </dgm:t>
    </dgm:pt>
    <dgm:pt modelId="{8CE94D67-2F09-4AEB-A747-A464FB1F1922}" type="sibTrans" cxnId="{96346460-6796-4BC3-8CF5-3DBB19612BCF}">
      <dgm:prSet/>
      <dgm:spPr/>
      <dgm:t>
        <a:bodyPr/>
        <a:lstStyle/>
        <a:p>
          <a:endParaRPr lang="ru-RU"/>
        </a:p>
      </dgm:t>
    </dgm:pt>
    <dgm:pt modelId="{12B99A60-3DB0-4CC9-AFC9-859BE9C939B7}">
      <dgm:prSet phldrT="[Текст]" custT="1"/>
      <dgm:spPr/>
      <dgm:t>
        <a:bodyPr/>
        <a:lstStyle/>
        <a:p>
          <a:r>
            <a:rPr lang="ru-RU" sz="2000" b="1" i="1" dirty="0">
              <a:solidFill>
                <a:schemeClr val="tx1"/>
              </a:solidFill>
              <a:latin typeface="Franklin Gothic Medium" pitchFamily="34" charset="0"/>
              <a:cs typeface="Times New Roman" pitchFamily="18" charset="0"/>
            </a:rPr>
            <a:t>Развивать творческое</a:t>
          </a:r>
        </a:p>
        <a:p>
          <a:r>
            <a:rPr lang="ru-RU" sz="2000" b="1" i="1" dirty="0">
              <a:solidFill>
                <a:schemeClr val="tx1"/>
              </a:solidFill>
              <a:latin typeface="Franklin Gothic Medium" pitchFamily="34" charset="0"/>
              <a:cs typeface="Times New Roman" pitchFamily="18" charset="0"/>
            </a:rPr>
            <a:t>воображение и</a:t>
          </a:r>
        </a:p>
        <a:p>
          <a:r>
            <a:rPr lang="ru-RU" sz="2000" b="1" i="1" dirty="0">
              <a:solidFill>
                <a:schemeClr val="tx1"/>
              </a:solidFill>
              <a:latin typeface="Franklin Gothic Medium" pitchFamily="34" charset="0"/>
              <a:cs typeface="Times New Roman" pitchFamily="18" charset="0"/>
            </a:rPr>
            <a:t>логическое мышление</a:t>
          </a:r>
        </a:p>
      </dgm:t>
    </dgm:pt>
    <dgm:pt modelId="{7E4C4B41-5014-4054-8F31-AC862B2C10D9}" type="parTrans" cxnId="{D1CFDDDE-7D0F-407B-96F0-DCB5D4734882}">
      <dgm:prSet/>
      <dgm:spPr/>
      <dgm:t>
        <a:bodyPr/>
        <a:lstStyle/>
        <a:p>
          <a:endParaRPr lang="ru-RU"/>
        </a:p>
      </dgm:t>
    </dgm:pt>
    <dgm:pt modelId="{11E12EC3-51F9-4E5E-A44B-28A87F84975A}" type="sibTrans" cxnId="{D1CFDDDE-7D0F-407B-96F0-DCB5D4734882}">
      <dgm:prSet/>
      <dgm:spPr/>
      <dgm:t>
        <a:bodyPr/>
        <a:lstStyle/>
        <a:p>
          <a:endParaRPr lang="ru-RU"/>
        </a:p>
      </dgm:t>
    </dgm:pt>
    <dgm:pt modelId="{250D8623-52AE-473D-B1A9-E51F26B258FE}">
      <dgm:prSet phldrT="[Текст]" custT="1"/>
      <dgm:spPr/>
      <dgm:t>
        <a:bodyPr/>
        <a:lstStyle/>
        <a:p>
          <a:r>
            <a:rPr lang="ru-RU" sz="2000" b="1" i="1" dirty="0">
              <a:solidFill>
                <a:schemeClr val="tx1"/>
              </a:solidFill>
              <a:latin typeface="Franklin Gothic Medium" pitchFamily="34" charset="0"/>
            </a:rPr>
            <a:t>Обеспечивать психологическое благополучие и эмоциональное состояние   детей</a:t>
          </a:r>
        </a:p>
      </dgm:t>
    </dgm:pt>
    <dgm:pt modelId="{6EDE5D9E-0927-465E-950C-D555D1F5037C}" type="parTrans" cxnId="{0F295C44-55AD-446E-9FB1-06E8A05934D1}">
      <dgm:prSet/>
      <dgm:spPr/>
      <dgm:t>
        <a:bodyPr/>
        <a:lstStyle/>
        <a:p>
          <a:endParaRPr lang="ru-RU"/>
        </a:p>
      </dgm:t>
    </dgm:pt>
    <dgm:pt modelId="{CDB4DDFD-6D87-404D-B5D0-2EDBCBF0F391}" type="sibTrans" cxnId="{0F295C44-55AD-446E-9FB1-06E8A05934D1}">
      <dgm:prSet/>
      <dgm:spPr/>
      <dgm:t>
        <a:bodyPr/>
        <a:lstStyle/>
        <a:p>
          <a:endParaRPr lang="ru-RU"/>
        </a:p>
      </dgm:t>
    </dgm:pt>
    <dgm:pt modelId="{85A43190-FE22-4151-99C4-96E1045C1B08}">
      <dgm:prSet phldrT="[Текст]" custT="1"/>
      <dgm:spPr/>
      <dgm:t>
        <a:bodyPr/>
        <a:lstStyle/>
        <a:p>
          <a:r>
            <a:rPr lang="ru-RU" sz="2000" b="1" i="1" dirty="0">
              <a:solidFill>
                <a:schemeClr val="tx1"/>
              </a:solidFill>
              <a:latin typeface="Franklin Gothic Medium" pitchFamily="34" charset="0"/>
            </a:rPr>
            <a:t>Развивать коммуникативные навыки</a:t>
          </a:r>
        </a:p>
      </dgm:t>
    </dgm:pt>
    <dgm:pt modelId="{CDB9DEFD-F68A-430B-B41A-F38BAB4AAF60}" type="parTrans" cxnId="{15FE7F33-1080-4B46-A718-FCA907141024}">
      <dgm:prSet/>
      <dgm:spPr/>
      <dgm:t>
        <a:bodyPr/>
        <a:lstStyle/>
        <a:p>
          <a:endParaRPr lang="ru-RU"/>
        </a:p>
      </dgm:t>
    </dgm:pt>
    <dgm:pt modelId="{851DEC6D-2426-47B7-A511-4192FDD181F1}" type="sibTrans" cxnId="{15FE7F33-1080-4B46-A718-FCA907141024}">
      <dgm:prSet/>
      <dgm:spPr/>
      <dgm:t>
        <a:bodyPr/>
        <a:lstStyle/>
        <a:p>
          <a:endParaRPr lang="ru-RU"/>
        </a:p>
      </dgm:t>
    </dgm:pt>
    <dgm:pt modelId="{54CB7ABD-2E0E-4FC2-8F82-A999A2D6F8FE}">
      <dgm:prSet phldrT="[Текст]" custT="1"/>
      <dgm:spPr/>
      <dgm:t>
        <a:bodyPr/>
        <a:lstStyle/>
        <a:p>
          <a:r>
            <a:rPr lang="ru-RU" sz="2000" b="1" i="1" dirty="0">
              <a:solidFill>
                <a:schemeClr val="tx1"/>
              </a:solidFill>
              <a:latin typeface="Franklin Gothic Medium" pitchFamily="34" charset="0"/>
            </a:rPr>
            <a:t>Развивать познавательные способности</a:t>
          </a:r>
        </a:p>
      </dgm:t>
    </dgm:pt>
    <dgm:pt modelId="{11C3BA85-08F6-41B8-9D8B-ED32F6719493}" type="parTrans" cxnId="{01542A7E-1FB5-445A-965B-54DE3FEAA30E}">
      <dgm:prSet/>
      <dgm:spPr/>
      <dgm:t>
        <a:bodyPr/>
        <a:lstStyle/>
        <a:p>
          <a:endParaRPr lang="ru-RU"/>
        </a:p>
      </dgm:t>
    </dgm:pt>
    <dgm:pt modelId="{97C7E6E9-B192-4FD1-AAFF-7DC692429AFC}" type="sibTrans" cxnId="{01542A7E-1FB5-445A-965B-54DE3FEAA30E}">
      <dgm:prSet/>
      <dgm:spPr/>
      <dgm:t>
        <a:bodyPr/>
        <a:lstStyle/>
        <a:p>
          <a:endParaRPr lang="ru-RU"/>
        </a:p>
      </dgm:t>
    </dgm:pt>
    <dgm:pt modelId="{7BA3AA01-7858-4101-BD21-1A37C202AD34}" type="pres">
      <dgm:prSet presAssocID="{18FF7359-B00E-4C9D-9575-6D70F6F0673F}" presName="diagram" presStyleCnt="0">
        <dgm:presLayoutVars>
          <dgm:chMax val="1"/>
          <dgm:dir/>
          <dgm:animLvl val="ctr"/>
          <dgm:resizeHandles val="exact"/>
        </dgm:presLayoutVars>
      </dgm:prSet>
      <dgm:spPr/>
    </dgm:pt>
    <dgm:pt modelId="{CBE72C63-FA7E-4520-B1C5-9AE62B18C7D9}" type="pres">
      <dgm:prSet presAssocID="{18FF7359-B00E-4C9D-9575-6D70F6F0673F}" presName="matrix" presStyleCnt="0"/>
      <dgm:spPr/>
    </dgm:pt>
    <dgm:pt modelId="{A184B07A-3D54-48C7-B758-D18C4045C56C}" type="pres">
      <dgm:prSet presAssocID="{18FF7359-B00E-4C9D-9575-6D70F6F0673F}" presName="tile1" presStyleLbl="node1" presStyleIdx="0" presStyleCnt="4" custLinFactNeighborX="-810" custLinFactNeighborY="-3544"/>
      <dgm:spPr/>
    </dgm:pt>
    <dgm:pt modelId="{886AC7E7-C7BE-4760-A6C7-F01DB46F8C84}" type="pres">
      <dgm:prSet presAssocID="{18FF7359-B00E-4C9D-9575-6D70F6F0673F}" presName="tile1text" presStyleLbl="node1" presStyleIdx="0" presStyleCnt="4">
        <dgm:presLayoutVars>
          <dgm:chMax val="0"/>
          <dgm:chPref val="0"/>
          <dgm:bulletEnabled val="1"/>
        </dgm:presLayoutVars>
      </dgm:prSet>
      <dgm:spPr/>
    </dgm:pt>
    <dgm:pt modelId="{D9344969-07CE-4702-B1BC-DBB176DF313C}" type="pres">
      <dgm:prSet presAssocID="{18FF7359-B00E-4C9D-9575-6D70F6F0673F}" presName="tile2" presStyleLbl="node1" presStyleIdx="1" presStyleCnt="4"/>
      <dgm:spPr/>
    </dgm:pt>
    <dgm:pt modelId="{A73D86A1-AB61-45BE-869F-F5170C4C65A4}" type="pres">
      <dgm:prSet presAssocID="{18FF7359-B00E-4C9D-9575-6D70F6F0673F}" presName="tile2text" presStyleLbl="node1" presStyleIdx="1" presStyleCnt="4">
        <dgm:presLayoutVars>
          <dgm:chMax val="0"/>
          <dgm:chPref val="0"/>
          <dgm:bulletEnabled val="1"/>
        </dgm:presLayoutVars>
      </dgm:prSet>
      <dgm:spPr/>
    </dgm:pt>
    <dgm:pt modelId="{0566C36C-D04F-4566-B035-964650F0FFD1}" type="pres">
      <dgm:prSet presAssocID="{18FF7359-B00E-4C9D-9575-6D70F6F0673F}" presName="tile3" presStyleLbl="node1" presStyleIdx="2" presStyleCnt="4"/>
      <dgm:spPr/>
    </dgm:pt>
    <dgm:pt modelId="{3B5412B3-4C5B-44AF-84E1-613CF88AE5B6}" type="pres">
      <dgm:prSet presAssocID="{18FF7359-B00E-4C9D-9575-6D70F6F0673F}" presName="tile3text" presStyleLbl="node1" presStyleIdx="2" presStyleCnt="4">
        <dgm:presLayoutVars>
          <dgm:chMax val="0"/>
          <dgm:chPref val="0"/>
          <dgm:bulletEnabled val="1"/>
        </dgm:presLayoutVars>
      </dgm:prSet>
      <dgm:spPr/>
    </dgm:pt>
    <dgm:pt modelId="{3571F90C-81A5-4B8B-99DA-0657AD3C0FE2}" type="pres">
      <dgm:prSet presAssocID="{18FF7359-B00E-4C9D-9575-6D70F6F0673F}" presName="tile4" presStyleLbl="node1" presStyleIdx="3" presStyleCnt="4"/>
      <dgm:spPr/>
    </dgm:pt>
    <dgm:pt modelId="{FA254783-5F5A-4CD5-B702-3D9D915BF35E}" type="pres">
      <dgm:prSet presAssocID="{18FF7359-B00E-4C9D-9575-6D70F6F0673F}" presName="tile4text" presStyleLbl="node1" presStyleIdx="3" presStyleCnt="4">
        <dgm:presLayoutVars>
          <dgm:chMax val="0"/>
          <dgm:chPref val="0"/>
          <dgm:bulletEnabled val="1"/>
        </dgm:presLayoutVars>
      </dgm:prSet>
      <dgm:spPr/>
    </dgm:pt>
    <dgm:pt modelId="{98364665-96CF-4812-96A3-6C43FE0A60BF}" type="pres">
      <dgm:prSet presAssocID="{18FF7359-B00E-4C9D-9575-6D70F6F0673F}" presName="centerTile" presStyleLbl="fgShp" presStyleIdx="0" presStyleCnt="1">
        <dgm:presLayoutVars>
          <dgm:chMax val="0"/>
          <dgm:chPref val="0"/>
        </dgm:presLayoutVars>
      </dgm:prSet>
      <dgm:spPr/>
    </dgm:pt>
  </dgm:ptLst>
  <dgm:cxnLst>
    <dgm:cxn modelId="{66B10A10-50FE-4CA1-B722-5A8F824000B4}" type="presOf" srcId="{250D8623-52AE-473D-B1A9-E51F26B258FE}" destId="{D9344969-07CE-4702-B1BC-DBB176DF313C}" srcOrd="0" destOrd="0" presId="urn:microsoft.com/office/officeart/2005/8/layout/matrix1"/>
    <dgm:cxn modelId="{05C53216-C1EF-4C73-A84A-9468BF823C74}" type="presOf" srcId="{250D8623-52AE-473D-B1A9-E51F26B258FE}" destId="{A73D86A1-AB61-45BE-869F-F5170C4C65A4}" srcOrd="1" destOrd="0" presId="urn:microsoft.com/office/officeart/2005/8/layout/matrix1"/>
    <dgm:cxn modelId="{03DF8B1A-587C-4C72-8562-E3F1634EE838}" type="presOf" srcId="{12B99A60-3DB0-4CC9-AFC9-859BE9C939B7}" destId="{A184B07A-3D54-48C7-B758-D18C4045C56C}" srcOrd="0" destOrd="0" presId="urn:microsoft.com/office/officeart/2005/8/layout/matrix1"/>
    <dgm:cxn modelId="{754D5333-EF04-4C9B-923C-EB603EAB794F}" type="presOf" srcId="{EA1190EB-68E7-41C4-B7F3-67DDB6B5DEAD}" destId="{98364665-96CF-4812-96A3-6C43FE0A60BF}" srcOrd="0" destOrd="0" presId="urn:microsoft.com/office/officeart/2005/8/layout/matrix1"/>
    <dgm:cxn modelId="{15FE7F33-1080-4B46-A718-FCA907141024}" srcId="{EA1190EB-68E7-41C4-B7F3-67DDB6B5DEAD}" destId="{85A43190-FE22-4151-99C4-96E1045C1B08}" srcOrd="2" destOrd="0" parTransId="{CDB9DEFD-F68A-430B-B41A-F38BAB4AAF60}" sibTransId="{851DEC6D-2426-47B7-A511-4192FDD181F1}"/>
    <dgm:cxn modelId="{96346460-6796-4BC3-8CF5-3DBB19612BCF}" srcId="{18FF7359-B00E-4C9D-9575-6D70F6F0673F}" destId="{EA1190EB-68E7-41C4-B7F3-67DDB6B5DEAD}" srcOrd="0" destOrd="0" parTransId="{61220758-9F7E-46E9-9AA1-FFEBFEAD1685}" sibTransId="{8CE94D67-2F09-4AEB-A747-A464FB1F1922}"/>
    <dgm:cxn modelId="{0F295C44-55AD-446E-9FB1-06E8A05934D1}" srcId="{EA1190EB-68E7-41C4-B7F3-67DDB6B5DEAD}" destId="{250D8623-52AE-473D-B1A9-E51F26B258FE}" srcOrd="1" destOrd="0" parTransId="{6EDE5D9E-0927-465E-950C-D555D1F5037C}" sibTransId="{CDB4DDFD-6D87-404D-B5D0-2EDBCBF0F391}"/>
    <dgm:cxn modelId="{A595025A-135A-41BD-9575-F7E5A94B1782}" type="presOf" srcId="{12B99A60-3DB0-4CC9-AFC9-859BE9C939B7}" destId="{886AC7E7-C7BE-4760-A6C7-F01DB46F8C84}" srcOrd="1" destOrd="0" presId="urn:microsoft.com/office/officeart/2005/8/layout/matrix1"/>
    <dgm:cxn modelId="{01542A7E-1FB5-445A-965B-54DE3FEAA30E}" srcId="{EA1190EB-68E7-41C4-B7F3-67DDB6B5DEAD}" destId="{54CB7ABD-2E0E-4FC2-8F82-A999A2D6F8FE}" srcOrd="3" destOrd="0" parTransId="{11C3BA85-08F6-41B8-9D8B-ED32F6719493}" sibTransId="{97C7E6E9-B192-4FD1-AAFF-7DC692429AFC}"/>
    <dgm:cxn modelId="{54E8FC8A-0DDF-4374-A174-49D18882C00C}" type="presOf" srcId="{18FF7359-B00E-4C9D-9575-6D70F6F0673F}" destId="{7BA3AA01-7858-4101-BD21-1A37C202AD34}" srcOrd="0" destOrd="0" presId="urn:microsoft.com/office/officeart/2005/8/layout/matrix1"/>
    <dgm:cxn modelId="{882CAB8B-B457-4192-B0C5-063E0C903FD4}" type="presOf" srcId="{85A43190-FE22-4151-99C4-96E1045C1B08}" destId="{3B5412B3-4C5B-44AF-84E1-613CF88AE5B6}" srcOrd="1" destOrd="0" presId="urn:microsoft.com/office/officeart/2005/8/layout/matrix1"/>
    <dgm:cxn modelId="{FD92E58D-68CA-4A4B-84B4-C1540022022D}" type="presOf" srcId="{54CB7ABD-2E0E-4FC2-8F82-A999A2D6F8FE}" destId="{3571F90C-81A5-4B8B-99DA-0657AD3C0FE2}" srcOrd="0" destOrd="0" presId="urn:microsoft.com/office/officeart/2005/8/layout/matrix1"/>
    <dgm:cxn modelId="{48C797D1-22BF-45AB-B8EF-BA0D02DD61E7}" type="presOf" srcId="{85A43190-FE22-4151-99C4-96E1045C1B08}" destId="{0566C36C-D04F-4566-B035-964650F0FFD1}" srcOrd="0" destOrd="0" presId="urn:microsoft.com/office/officeart/2005/8/layout/matrix1"/>
    <dgm:cxn modelId="{D1CFDDDE-7D0F-407B-96F0-DCB5D4734882}" srcId="{EA1190EB-68E7-41C4-B7F3-67DDB6B5DEAD}" destId="{12B99A60-3DB0-4CC9-AFC9-859BE9C939B7}" srcOrd="0" destOrd="0" parTransId="{7E4C4B41-5014-4054-8F31-AC862B2C10D9}" sibTransId="{11E12EC3-51F9-4E5E-A44B-28A87F84975A}"/>
    <dgm:cxn modelId="{59082FDF-EEE7-4D11-8212-987B03E130E1}" type="presOf" srcId="{54CB7ABD-2E0E-4FC2-8F82-A999A2D6F8FE}" destId="{FA254783-5F5A-4CD5-B702-3D9D915BF35E}" srcOrd="1" destOrd="0" presId="urn:microsoft.com/office/officeart/2005/8/layout/matrix1"/>
    <dgm:cxn modelId="{22890184-6950-49FD-8D5F-3584ED36DF33}" type="presParOf" srcId="{7BA3AA01-7858-4101-BD21-1A37C202AD34}" destId="{CBE72C63-FA7E-4520-B1C5-9AE62B18C7D9}" srcOrd="0" destOrd="0" presId="urn:microsoft.com/office/officeart/2005/8/layout/matrix1"/>
    <dgm:cxn modelId="{8B038F2A-CB26-4C19-A3A0-F40E3D05C37A}" type="presParOf" srcId="{CBE72C63-FA7E-4520-B1C5-9AE62B18C7D9}" destId="{A184B07A-3D54-48C7-B758-D18C4045C56C}" srcOrd="0" destOrd="0" presId="urn:microsoft.com/office/officeart/2005/8/layout/matrix1"/>
    <dgm:cxn modelId="{147A5A1F-BA68-4FD8-AD93-74BDCB4DBB72}" type="presParOf" srcId="{CBE72C63-FA7E-4520-B1C5-9AE62B18C7D9}" destId="{886AC7E7-C7BE-4760-A6C7-F01DB46F8C84}" srcOrd="1" destOrd="0" presId="urn:microsoft.com/office/officeart/2005/8/layout/matrix1"/>
    <dgm:cxn modelId="{D285B75E-995A-4277-AAAE-2740786551AA}" type="presParOf" srcId="{CBE72C63-FA7E-4520-B1C5-9AE62B18C7D9}" destId="{D9344969-07CE-4702-B1BC-DBB176DF313C}" srcOrd="2" destOrd="0" presId="urn:microsoft.com/office/officeart/2005/8/layout/matrix1"/>
    <dgm:cxn modelId="{A5868484-1690-4F0F-9026-1000B6587FC1}" type="presParOf" srcId="{CBE72C63-FA7E-4520-B1C5-9AE62B18C7D9}" destId="{A73D86A1-AB61-45BE-869F-F5170C4C65A4}" srcOrd="3" destOrd="0" presId="urn:microsoft.com/office/officeart/2005/8/layout/matrix1"/>
    <dgm:cxn modelId="{29A80B49-B5ED-4F35-9A16-7C91EF7EC4FF}" type="presParOf" srcId="{CBE72C63-FA7E-4520-B1C5-9AE62B18C7D9}" destId="{0566C36C-D04F-4566-B035-964650F0FFD1}" srcOrd="4" destOrd="0" presId="urn:microsoft.com/office/officeart/2005/8/layout/matrix1"/>
    <dgm:cxn modelId="{6CA22E69-07CB-4CBC-B862-568AE62A9C6C}" type="presParOf" srcId="{CBE72C63-FA7E-4520-B1C5-9AE62B18C7D9}" destId="{3B5412B3-4C5B-44AF-84E1-613CF88AE5B6}" srcOrd="5" destOrd="0" presId="urn:microsoft.com/office/officeart/2005/8/layout/matrix1"/>
    <dgm:cxn modelId="{4F9DDF9C-130C-42BB-9B92-03E5169A9065}" type="presParOf" srcId="{CBE72C63-FA7E-4520-B1C5-9AE62B18C7D9}" destId="{3571F90C-81A5-4B8B-99DA-0657AD3C0FE2}" srcOrd="6" destOrd="0" presId="urn:microsoft.com/office/officeart/2005/8/layout/matrix1"/>
    <dgm:cxn modelId="{EB062FC9-E5A2-4820-93CB-234422E1FC50}" type="presParOf" srcId="{CBE72C63-FA7E-4520-B1C5-9AE62B18C7D9}" destId="{FA254783-5F5A-4CD5-B702-3D9D915BF35E}" srcOrd="7" destOrd="0" presId="urn:microsoft.com/office/officeart/2005/8/layout/matrix1"/>
    <dgm:cxn modelId="{3960C691-0BA1-4869-B751-6ADB781954B6}" type="presParOf" srcId="{7BA3AA01-7858-4101-BD21-1A37C202AD34}" destId="{98364665-96CF-4812-96A3-6C43FE0A60BF}"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4B07A-3D54-48C7-B758-D18C4045C56C}">
      <dsp:nvSpPr>
        <dsp:cNvPr id="0" name=""/>
        <dsp:cNvSpPr/>
      </dsp:nvSpPr>
      <dsp:spPr>
        <a:xfrm rot="16200000">
          <a:off x="471996" y="-471996"/>
          <a:ext cx="2104008" cy="30480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i="1" kern="1200" dirty="0">
              <a:solidFill>
                <a:schemeClr val="tx1"/>
              </a:solidFill>
              <a:latin typeface="Franklin Gothic Medium" pitchFamily="34" charset="0"/>
              <a:cs typeface="Times New Roman" pitchFamily="18" charset="0"/>
            </a:rPr>
            <a:t>Развивать творческое</a:t>
          </a:r>
        </a:p>
        <a:p>
          <a:pPr marL="0" lvl="0" indent="0" algn="ctr" defTabSz="889000">
            <a:lnSpc>
              <a:spcPct val="90000"/>
            </a:lnSpc>
            <a:spcBef>
              <a:spcPct val="0"/>
            </a:spcBef>
            <a:spcAft>
              <a:spcPct val="35000"/>
            </a:spcAft>
            <a:buNone/>
          </a:pPr>
          <a:r>
            <a:rPr lang="ru-RU" sz="2000" b="1" i="1" kern="1200" dirty="0">
              <a:solidFill>
                <a:schemeClr val="tx1"/>
              </a:solidFill>
              <a:latin typeface="Franklin Gothic Medium" pitchFamily="34" charset="0"/>
              <a:cs typeface="Times New Roman" pitchFamily="18" charset="0"/>
            </a:rPr>
            <a:t>воображение и</a:t>
          </a:r>
        </a:p>
        <a:p>
          <a:pPr marL="0" lvl="0" indent="0" algn="ctr" defTabSz="889000">
            <a:lnSpc>
              <a:spcPct val="90000"/>
            </a:lnSpc>
            <a:spcBef>
              <a:spcPct val="0"/>
            </a:spcBef>
            <a:spcAft>
              <a:spcPct val="35000"/>
            </a:spcAft>
            <a:buNone/>
          </a:pPr>
          <a:r>
            <a:rPr lang="ru-RU" sz="2000" b="1" i="1" kern="1200" dirty="0">
              <a:solidFill>
                <a:schemeClr val="tx1"/>
              </a:solidFill>
              <a:latin typeface="Franklin Gothic Medium" pitchFamily="34" charset="0"/>
              <a:cs typeface="Times New Roman" pitchFamily="18" charset="0"/>
            </a:rPr>
            <a:t>логическое мышление</a:t>
          </a:r>
        </a:p>
      </dsp:txBody>
      <dsp:txXfrm rot="5400000">
        <a:off x="-1" y="1"/>
        <a:ext cx="3048000" cy="1578006"/>
      </dsp:txXfrm>
    </dsp:sp>
    <dsp:sp modelId="{D9344969-07CE-4702-B1BC-DBB176DF313C}">
      <dsp:nvSpPr>
        <dsp:cNvPr id="0" name=""/>
        <dsp:cNvSpPr/>
      </dsp:nvSpPr>
      <dsp:spPr>
        <a:xfrm>
          <a:off x="3048000" y="0"/>
          <a:ext cx="3048000" cy="2104008"/>
        </a:xfrm>
        <a:prstGeom prst="round1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i="1" kern="1200" dirty="0">
              <a:solidFill>
                <a:schemeClr val="tx1"/>
              </a:solidFill>
              <a:latin typeface="Franklin Gothic Medium" pitchFamily="34" charset="0"/>
            </a:rPr>
            <a:t>Обеспечивать психологическое благополучие и эмоциональное состояние   детей</a:t>
          </a:r>
        </a:p>
      </dsp:txBody>
      <dsp:txXfrm>
        <a:off x="3048000" y="0"/>
        <a:ext cx="3048000" cy="1578006"/>
      </dsp:txXfrm>
    </dsp:sp>
    <dsp:sp modelId="{0566C36C-D04F-4566-B035-964650F0FFD1}">
      <dsp:nvSpPr>
        <dsp:cNvPr id="0" name=""/>
        <dsp:cNvSpPr/>
      </dsp:nvSpPr>
      <dsp:spPr>
        <a:xfrm rot="10800000">
          <a:off x="0" y="2104008"/>
          <a:ext cx="3048000" cy="2104008"/>
        </a:xfrm>
        <a:prstGeom prst="round1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i="1" kern="1200" dirty="0">
              <a:solidFill>
                <a:schemeClr val="tx1"/>
              </a:solidFill>
              <a:latin typeface="Franklin Gothic Medium" pitchFamily="34" charset="0"/>
            </a:rPr>
            <a:t>Развивать коммуникативные навыки</a:t>
          </a:r>
        </a:p>
      </dsp:txBody>
      <dsp:txXfrm rot="10800000">
        <a:off x="0" y="2630010"/>
        <a:ext cx="3048000" cy="1578006"/>
      </dsp:txXfrm>
    </dsp:sp>
    <dsp:sp modelId="{3571F90C-81A5-4B8B-99DA-0657AD3C0FE2}">
      <dsp:nvSpPr>
        <dsp:cNvPr id="0" name=""/>
        <dsp:cNvSpPr/>
      </dsp:nvSpPr>
      <dsp:spPr>
        <a:xfrm rot="5400000">
          <a:off x="3519996" y="1632012"/>
          <a:ext cx="2104008" cy="3048000"/>
        </a:xfrm>
        <a:prstGeom prst="round1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i="1" kern="1200" dirty="0">
              <a:solidFill>
                <a:schemeClr val="tx1"/>
              </a:solidFill>
              <a:latin typeface="Franklin Gothic Medium" pitchFamily="34" charset="0"/>
            </a:rPr>
            <a:t>Развивать познавательные способности</a:t>
          </a:r>
        </a:p>
      </dsp:txBody>
      <dsp:txXfrm rot="-5400000">
        <a:off x="3048000" y="2630010"/>
        <a:ext cx="3048000" cy="1578006"/>
      </dsp:txXfrm>
    </dsp:sp>
    <dsp:sp modelId="{98364665-96CF-4812-96A3-6C43FE0A60BF}">
      <dsp:nvSpPr>
        <dsp:cNvPr id="0" name=""/>
        <dsp:cNvSpPr/>
      </dsp:nvSpPr>
      <dsp:spPr>
        <a:xfrm>
          <a:off x="2133600" y="1578006"/>
          <a:ext cx="1828800" cy="1052004"/>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endParaRPr lang="ru-RU" sz="4000" kern="1200" dirty="0"/>
        </a:p>
      </dsp:txBody>
      <dsp:txXfrm>
        <a:off x="2184955" y="1629361"/>
        <a:ext cx="1726090" cy="94929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C2024-75F6-4DBB-BA6F-EADEB0F1B9CC}" type="datetimeFigureOut">
              <a:rPr lang="ru-RU" smtClean="0"/>
              <a:t>14.01.2026</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21843-42A6-4BCD-BDA8-B320F010D0A9}" type="slidenum">
              <a:rPr lang="ru-RU" smtClean="0"/>
              <a:t>‹#›</a:t>
            </a:fld>
            <a:endParaRPr lang="ru-RU"/>
          </a:p>
        </p:txBody>
      </p:sp>
    </p:spTree>
    <p:extLst>
      <p:ext uri="{BB962C8B-B14F-4D97-AF65-F5344CB8AC3E}">
        <p14:creationId xmlns:p14="http://schemas.microsoft.com/office/powerpoint/2010/main" val="305548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B321843-42A6-4BCD-BDA8-B320F010D0A9}" type="slidenum">
              <a:rPr lang="ru-RU" smtClean="0"/>
              <a:t>7</a:t>
            </a:fld>
            <a:endParaRPr lang="ru-RU"/>
          </a:p>
        </p:txBody>
      </p:sp>
    </p:spTree>
    <p:extLst>
      <p:ext uri="{BB962C8B-B14F-4D97-AF65-F5344CB8AC3E}">
        <p14:creationId xmlns:p14="http://schemas.microsoft.com/office/powerpoint/2010/main" val="243774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3270265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35928342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33909602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AADFA149-C446-470A-A9A8-D3119285D6B4}"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EB8AD00-D0D7-4D53-9F14-F040509F1328}"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7273398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1C4FB03D-DA94-473D-A35C-1F0E733E0B10}"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EA672956-D60C-4518-9D14-FF70D97985EA}"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3239150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7B473F4F-07E8-4354-B950-5078F3D02D5C}"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583DCC8-5B34-490B-838C-D81E25502CDF}"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1082487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B704621F-913A-4D65-B56E-7B105911565B}"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5FB956F-7C97-4B02-9693-1C0A0B6C473C}"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424814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714F12F5-F6A5-4BFE-8D49-8AA25F1EFD7C}"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2621A532-D929-4C91-B5ED-A519832C7018}"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6623147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850D1AE3-B9D1-4517-AB5D-2CCDD9A0F000}"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1B9625E3-002D-4C28-96E5-DB967615A88F}"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071741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94AA2F3-FD00-4497-8C4C-95AC861A1920}"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430BD752-9011-4739-8B14-7A09A3461AE6}"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2519489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9B585EEE-8BEF-4DB1-8431-643C95C96ADE}"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241F674-5013-4D03-86D8-D463E0BD9062}"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518930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52665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0E23AB7B-B811-4A9D-954F-4164D0FEF899}"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13F9154-59C3-4591-A609-27E0A517F0F8}"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449343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6AACC42-7DE8-4039-8D22-5B129C6CCCFE}"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1B445A3-2194-4C38-A2E4-25BE666E7CA0}"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580365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8698F6EF-7867-44FC-AD47-98ABA721E827}"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F677481-A5C4-4842-B85A-3747285FFB0C}"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11195486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Рисунок 6" descr="post-279854-1298288370.pn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500938" y="-428625"/>
            <a:ext cx="164306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7" descr="post-279854-1298288370.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0" y="214313"/>
            <a:ext cx="23574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8" descr="97e6b01896c7.pn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rot="20340000">
            <a:off x="-628650" y="-349250"/>
            <a:ext cx="3330575"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7" name="Дата 3"/>
          <p:cNvSpPr>
            <a:spLocks noGrp="1"/>
          </p:cNvSpPr>
          <p:nvPr>
            <p:ph type="dt" sz="half" idx="10"/>
          </p:nvPr>
        </p:nvSpPr>
        <p:spPr/>
        <p:txBody>
          <a:bodyPr/>
          <a:lstStyle>
            <a:lvl1pPr>
              <a:defRPr/>
            </a:lvl1pPr>
          </a:lstStyle>
          <a:p>
            <a:pPr>
              <a:defRPr/>
            </a:pPr>
            <a:fld id="{412724E7-6455-45AA-897E-1D5360F3B8E7}" type="datetimeFigureOut">
              <a:rPr lang="ru-RU">
                <a:solidFill>
                  <a:prstClr val="black">
                    <a:tint val="75000"/>
                  </a:prstClr>
                </a:solidFill>
              </a:rPr>
              <a:pPr>
                <a:defRPr/>
              </a:pPr>
              <a:t>14.01.2026</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16E79ADE-9A98-47FD-B663-98F4858CA65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929981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1FD5B4E-C70C-47BA-BF9E-096D2B41BB77}" type="datetimeFigureOut">
              <a:rPr lang="ru-RU">
                <a:solidFill>
                  <a:prstClr val="black">
                    <a:tint val="75000"/>
                  </a:prstClr>
                </a:solidFill>
              </a:rPr>
              <a:pPr>
                <a:defRPr/>
              </a:pPr>
              <a:t>14.01.2026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18E0A08-1817-407B-89BC-A0448DDC3B5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9689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54C5543C-4802-436F-BE68-0413A5CE13A8}" type="datetimeFigureOut">
              <a:rPr lang="ru-RU">
                <a:solidFill>
                  <a:prstClr val="black">
                    <a:tint val="75000"/>
                  </a:prstClr>
                </a:solidFill>
              </a:rPr>
              <a:pPr>
                <a:defRPr/>
              </a:pPr>
              <a:t>14.01.2026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589BF39-19F5-4AA5-A8E1-47F613E5842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01436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048EDB5B-D705-4618-BA66-F60127565095}" type="datetimeFigureOut">
              <a:rPr lang="ru-RU">
                <a:solidFill>
                  <a:prstClr val="black">
                    <a:tint val="75000"/>
                  </a:prstClr>
                </a:solidFill>
              </a:rPr>
              <a:pPr>
                <a:defRPr/>
              </a:pPr>
              <a:t>14.01.2026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A559BA0-94D9-44E2-B56C-9960159D245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197173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863AAFF8-8687-4301-8425-2DEB0AC228AB}" type="datetimeFigureOut">
              <a:rPr lang="ru-RU">
                <a:solidFill>
                  <a:prstClr val="black">
                    <a:tint val="75000"/>
                  </a:prstClr>
                </a:solidFill>
              </a:rPr>
              <a:pPr>
                <a:defRPr/>
              </a:pPr>
              <a:t>14.01.2026</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BC7352D4-42B9-4AC6-A29C-CAC7E24A567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49495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09C216F6-3720-4161-9806-14F5EC8FCA72}" type="datetimeFigureOut">
              <a:rPr lang="ru-RU">
                <a:solidFill>
                  <a:prstClr val="black">
                    <a:tint val="75000"/>
                  </a:prstClr>
                </a:solidFill>
              </a:rPr>
              <a:pPr>
                <a:defRPr/>
              </a:pPr>
              <a:t>14.01.2026</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8F450AF2-E1BA-4C36-969B-659A0F065E1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049258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D327860B-A341-473E-8266-8BFF5C4EF5A6}" type="datetimeFigureOut">
              <a:rPr lang="ru-RU">
                <a:solidFill>
                  <a:prstClr val="black">
                    <a:tint val="75000"/>
                  </a:prstClr>
                </a:solidFill>
              </a:rPr>
              <a:pPr>
                <a:defRPr/>
              </a:pPr>
              <a:t>14.01.2026</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FBC7797-1912-468D-9273-95BE35B08BF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37250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632036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83999757-B7B8-4E98-B60D-CFE7FD3BB1F5}" type="datetimeFigureOut">
              <a:rPr lang="ru-RU">
                <a:solidFill>
                  <a:prstClr val="black">
                    <a:tint val="75000"/>
                  </a:prstClr>
                </a:solidFill>
              </a:rPr>
              <a:pPr>
                <a:defRPr/>
              </a:pPr>
              <a:t>14.01.2026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D6B031B2-C704-4DC3-A589-A72F06CC5B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0341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F13B9EC4-0CE9-42C9-96C2-600B30CF8280}" type="datetimeFigureOut">
              <a:rPr lang="ru-RU">
                <a:solidFill>
                  <a:prstClr val="black">
                    <a:tint val="75000"/>
                  </a:prstClr>
                </a:solidFill>
              </a:rPr>
              <a:pPr>
                <a:defRPr/>
              </a:pPr>
              <a:t>14.01.2026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E715E90-E4E8-4F54-9294-913B5541A7D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68231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71FE5771-AA5A-4617-A2F5-68DEA846F0DE}" type="datetimeFigureOut">
              <a:rPr lang="ru-RU">
                <a:solidFill>
                  <a:prstClr val="black">
                    <a:tint val="75000"/>
                  </a:prstClr>
                </a:solidFill>
              </a:rPr>
              <a:pPr>
                <a:defRPr/>
              </a:pPr>
              <a:t>14.01.2026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AE3120E-6B01-4C3F-AA49-F0C9D980FE0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15458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336F6E4-8EF4-43C3-9AB7-CB766D347EDF}" type="datetimeFigureOut">
              <a:rPr lang="ru-RU">
                <a:solidFill>
                  <a:prstClr val="black">
                    <a:tint val="75000"/>
                  </a:prstClr>
                </a:solidFill>
              </a:rPr>
              <a:pPr>
                <a:defRPr/>
              </a:pPr>
              <a:t>14.01.2026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5A2398F-D3D4-4C6D-A23F-5B6ED04C6AA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25943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125109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24028303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278108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38297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1925556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A3D0DE3-25B5-4F1D-8080-A78B19C1F4EA}" type="datetimeFigureOut">
              <a:rPr lang="ru-RU" smtClean="0"/>
              <a:pPr/>
              <a:t>14.01.2026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9CBE30-36EC-4A94-AE31-19D88671E3A3}" type="slidenum">
              <a:rPr lang="ru-RU" smtClean="0"/>
              <a:pPr/>
              <a:t>‹#›</a:t>
            </a:fld>
            <a:endParaRPr lang="ru-RU"/>
          </a:p>
        </p:txBody>
      </p:sp>
    </p:spTree>
    <p:extLst>
      <p:ext uri="{BB962C8B-B14F-4D97-AF65-F5344CB8AC3E}">
        <p14:creationId xmlns:p14="http://schemas.microsoft.com/office/powerpoint/2010/main" val="24634561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D0DE3-25B5-4F1D-8080-A78B19C1F4EA}" type="datetimeFigureOut">
              <a:rPr lang="ru-RU" smtClean="0"/>
              <a:pPr/>
              <a:t>14.01.2026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9CBE30-36EC-4A94-AE31-19D88671E3A3}" type="slidenum">
              <a:rPr lang="ru-RU" smtClean="0"/>
              <a:pPr/>
              <a:t>‹#›</a:t>
            </a:fld>
            <a:endParaRPr lang="ru-RU"/>
          </a:p>
        </p:txBody>
      </p:sp>
    </p:spTree>
    <p:extLst>
      <p:ext uri="{BB962C8B-B14F-4D97-AF65-F5344CB8AC3E}">
        <p14:creationId xmlns:p14="http://schemas.microsoft.com/office/powerpoint/2010/main" val="741479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F0C1C5C-8AE9-482A-B02C-EA48B71BC0EB}" type="datetimeFigureOut">
              <a:rPr lang="ru-RU">
                <a:solidFill>
                  <a:prstClr val="black">
                    <a:tint val="75000"/>
                  </a:prstClr>
                </a:solidFill>
              </a:rPr>
              <a:pPr>
                <a:defRPr/>
              </a:pPr>
              <a:t>14.01.2026</a:t>
            </a:fld>
            <a:endParaRPr lang="ru-RU" dirty="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65E4C69-63E0-41B8-BCA7-064F6FA1C913}" type="slidenum">
              <a:rPr lang="ru-RU">
                <a:solidFill>
                  <a:prstClr val="black">
                    <a:tint val="75000"/>
                  </a:prstClr>
                </a:solidFill>
              </a:rPr>
              <a:pPr>
                <a:defRPr/>
              </a:pPr>
              <a:t>‹#›</a:t>
            </a:fld>
            <a:endParaRPr lang="ru-RU" dirty="0">
              <a:solidFill>
                <a:prstClr val="black">
                  <a:tint val="75000"/>
                </a:prstClr>
              </a:solidFill>
            </a:endParaRPr>
          </a:p>
        </p:txBody>
      </p:sp>
    </p:spTree>
    <p:extLst>
      <p:ext uri="{BB962C8B-B14F-4D97-AF65-F5344CB8AC3E}">
        <p14:creationId xmlns:p14="http://schemas.microsoft.com/office/powerpoint/2010/main" val="232839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D88DCC7-A4A2-49F7-92F6-53712C9FAF7F}" type="datetimeFigureOut">
              <a:rPr lang="ru-RU">
                <a:solidFill>
                  <a:prstClr val="black">
                    <a:tint val="75000"/>
                  </a:prstClr>
                </a:solidFill>
              </a:rPr>
              <a:pPr>
                <a:defRPr/>
              </a:pPr>
              <a:t>14.01.2026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6DA4D7C-D0C5-49FF-BA49-77E312BE75A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959571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8.xml"/><Relationship Id="rId5" Type="http://schemas.openxmlformats.org/officeDocument/2006/relationships/image" Target="../media/image38.jp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9.jpeg"/><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Заголовок 1"/>
          <p:cNvSpPr>
            <a:spLocks noGrp="1"/>
          </p:cNvSpPr>
          <p:nvPr>
            <p:ph type="ctrTitle"/>
          </p:nvPr>
        </p:nvSpPr>
        <p:spPr>
          <a:xfrm rot="183360">
            <a:off x="2633301" y="781761"/>
            <a:ext cx="5627832" cy="3077690"/>
          </a:xfrm>
        </p:spPr>
        <p:txBody>
          <a:bodyPr/>
          <a:lstStyle/>
          <a:p>
            <a:pPr eaLnBrk="1" hangingPunct="1"/>
            <a:br>
              <a:rPr lang="ru-RU" altLang="ru-RU" sz="3600" b="1" i="1" dirty="0">
                <a:solidFill>
                  <a:srgbClr val="C00000"/>
                </a:solidFill>
              </a:rPr>
            </a:br>
            <a:r>
              <a:rPr lang="ru-RU" altLang="ru-RU" sz="3600" b="1" i="1" dirty="0">
                <a:solidFill>
                  <a:srgbClr val="C00000"/>
                </a:solidFill>
              </a:rPr>
              <a:t>«</a:t>
            </a:r>
            <a:r>
              <a:rPr lang="ru-RU" sz="2800" b="1" dirty="0">
                <a:solidFill>
                  <a:srgbClr val="C00000"/>
                </a:solidFill>
                <a:latin typeface="Comic Sans MS" panose="030F0702030302020204" pitchFamily="66" charset="0"/>
              </a:rPr>
              <a:t>Проектная деятельность, как средство развития познавательного интереса у детей дошкольного возраста</a:t>
            </a:r>
            <a:r>
              <a:rPr lang="ru-RU" altLang="ru-RU" sz="4000" b="1" i="1" dirty="0">
                <a:solidFill>
                  <a:srgbClr val="C00000"/>
                </a:solidFill>
                <a:latin typeface="Monotype Corsiva" pitchFamily="66" charset="0"/>
              </a:rPr>
              <a:t>»</a:t>
            </a:r>
            <a:br>
              <a:rPr lang="ru-RU" altLang="ru-RU" sz="4000" b="1" i="1" dirty="0">
                <a:solidFill>
                  <a:srgbClr val="C00000"/>
                </a:solidFill>
                <a:latin typeface="Monotype Corsiva" pitchFamily="66" charset="0"/>
              </a:rPr>
            </a:br>
            <a:r>
              <a:rPr lang="ru-RU" altLang="ru-RU" sz="1600" b="1" i="1" dirty="0">
                <a:solidFill>
                  <a:srgbClr val="C00000"/>
                </a:solidFill>
                <a:latin typeface="Monotype Corsiva" pitchFamily="66" charset="0"/>
              </a:rPr>
              <a:t>Подготовила: Наумкина Елена Александровна</a:t>
            </a:r>
            <a:endParaRPr lang="ru-RU" altLang="ru-RU" sz="4000" b="1" i="1" dirty="0">
              <a:solidFill>
                <a:srgbClr val="C00000"/>
              </a:solidFill>
              <a:latin typeface="Monotype Corsiva" pitchFamily="66" charset="0"/>
            </a:endParaRPr>
          </a:p>
        </p:txBody>
      </p:sp>
      <p:sp>
        <p:nvSpPr>
          <p:cNvPr id="5" name="Заголовок 1"/>
          <p:cNvSpPr txBox="1">
            <a:spLocks/>
          </p:cNvSpPr>
          <p:nvPr/>
        </p:nvSpPr>
        <p:spPr bwMode="auto">
          <a:xfrm rot="183360">
            <a:off x="2128698" y="5512296"/>
            <a:ext cx="5408276" cy="50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altLang="ru-RU" sz="1800" b="1" i="1">
                <a:solidFill>
                  <a:srgbClr val="C00000"/>
                </a:solidFill>
                <a:latin typeface="Monotype Corsiva" pitchFamily="66" charset="0"/>
              </a:rPr>
              <a:t>2024год</a:t>
            </a:r>
            <a:endParaRPr lang="ru-RU" altLang="ru-RU" sz="1800" b="1" i="1" dirty="0">
              <a:solidFill>
                <a:srgbClr val="C00000"/>
              </a:solidFill>
              <a:latin typeface="Monotype Corsiva" pitchFamily="66" charset="0"/>
            </a:endParaRPr>
          </a:p>
        </p:txBody>
      </p:sp>
      <p:sp>
        <p:nvSpPr>
          <p:cNvPr id="2" name="TextBox 1">
            <a:extLst>
              <a:ext uri="{FF2B5EF4-FFF2-40B4-BE49-F238E27FC236}">
                <a16:creationId xmlns:a16="http://schemas.microsoft.com/office/drawing/2014/main" id="{CD8B480D-526E-4CE2-B887-E4B3BB695564}"/>
              </a:ext>
            </a:extLst>
          </p:cNvPr>
          <p:cNvSpPr txBox="1"/>
          <p:nvPr/>
        </p:nvSpPr>
        <p:spPr>
          <a:xfrm>
            <a:off x="2267744" y="476672"/>
            <a:ext cx="5904656" cy="923330"/>
          </a:xfrm>
          <a:prstGeom prst="rect">
            <a:avLst/>
          </a:prstGeom>
          <a:noFill/>
        </p:spPr>
        <p:txBody>
          <a:bodyPr wrap="square" rtlCol="0">
            <a:spAutoFit/>
          </a:bodyPr>
          <a:lstStyle/>
          <a:p>
            <a:pPr algn="ctr"/>
            <a:r>
              <a:rPr lang="ru-RU" b="1" dirty="0">
                <a:solidFill>
                  <a:srgbClr val="C00000"/>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a:t>
            </a:r>
          </a:p>
          <a:p>
            <a:pPr algn="ctr"/>
            <a:r>
              <a:rPr lang="ru-RU" b="1" dirty="0">
                <a:solidFill>
                  <a:srgbClr val="C00000"/>
                </a:solidFill>
                <a:latin typeface="Times New Roman" panose="02020603050405020304" pitchFamily="18" charset="0"/>
                <a:cs typeface="Times New Roman" panose="02020603050405020304" pitchFamily="18" charset="0"/>
              </a:rPr>
              <a:t>«Детский сад комбинированного вида №6 «Тополек»</a:t>
            </a:r>
          </a:p>
        </p:txBody>
      </p:sp>
    </p:spTree>
    <p:extLst>
      <p:ext uri="{BB962C8B-B14F-4D97-AF65-F5344CB8AC3E}">
        <p14:creationId xmlns:p14="http://schemas.microsoft.com/office/powerpoint/2010/main" val="35969084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шаблон 2 б"/>
          <p:cNvPicPr>
            <a:picLocks noChangeAspect="1" noChangeArrowheads="1"/>
          </p:cNvPicPr>
          <p:nvPr/>
        </p:nvPicPr>
        <p:blipFill>
          <a:blip r:embed="rId2" cstate="screen"/>
          <a:srcRect/>
          <a:stretch>
            <a:fillRect/>
          </a:stretch>
        </p:blipFill>
        <p:spPr bwMode="auto">
          <a:xfrm>
            <a:off x="0" y="-19618"/>
            <a:ext cx="9144000" cy="6877618"/>
          </a:xfrm>
          <a:prstGeom prst="rect">
            <a:avLst/>
          </a:prstGeom>
          <a:noFill/>
          <a:ln w="9525">
            <a:noFill/>
            <a:miter lim="800000"/>
            <a:headEnd/>
            <a:tailEnd/>
          </a:ln>
        </p:spPr>
      </p:pic>
      <p:sp>
        <p:nvSpPr>
          <p:cNvPr id="3" name="Прямоугольник 2"/>
          <p:cNvSpPr/>
          <p:nvPr/>
        </p:nvSpPr>
        <p:spPr>
          <a:xfrm>
            <a:off x="2699792" y="0"/>
            <a:ext cx="6858000" cy="2554545"/>
          </a:xfrm>
          <a:prstGeom prst="rect">
            <a:avLst/>
          </a:prstGeom>
        </p:spPr>
        <p:txBody>
          <a:bodyPr wrap="square">
            <a:spAutoFit/>
          </a:bodyPr>
          <a:lstStyle/>
          <a:p>
            <a:r>
              <a:rPr lang="ru-RU" sz="4000" b="1" dirty="0">
                <a:solidFill>
                  <a:srgbClr val="009900"/>
                </a:solidFill>
                <a:latin typeface="Monotype Corsiva" pitchFamily="66" charset="0"/>
              </a:rPr>
              <a:t>Проектная деятельность </a:t>
            </a:r>
            <a:r>
              <a:rPr lang="ru-RU" sz="3200" b="1" dirty="0">
                <a:latin typeface="Monotype Corsiva" pitchFamily="66" charset="0"/>
              </a:rPr>
              <a:t>-</a:t>
            </a:r>
            <a:r>
              <a:rPr lang="ru-RU" sz="2400" b="1" dirty="0">
                <a:solidFill>
                  <a:schemeClr val="accent1">
                    <a:lumMod val="75000"/>
                  </a:schemeClr>
                </a:solidFill>
                <a:latin typeface="Franklin Gothic Medium" pitchFamily="34" charset="0"/>
              </a:rPr>
              <a:t> </a:t>
            </a:r>
            <a:r>
              <a:rPr lang="ru-RU" sz="2400" dirty="0">
                <a:latin typeface="Franklin Gothic Medium" pitchFamily="34" charset="0"/>
              </a:rPr>
              <a:t>это тот вид педагогической работы, который будет востребован в связи с реализацией федеральных государственных стандартов (ФГОС) в практику работы дошкольных образовательных учреждений.</a:t>
            </a:r>
          </a:p>
        </p:txBody>
      </p:sp>
      <p:sp>
        <p:nvSpPr>
          <p:cNvPr id="5" name="Выноска со стрелкой вниз 4"/>
          <p:cNvSpPr/>
          <p:nvPr/>
        </p:nvSpPr>
        <p:spPr>
          <a:xfrm>
            <a:off x="2627941" y="2711305"/>
            <a:ext cx="6337441" cy="1296144"/>
          </a:xfrm>
          <a:prstGeom prst="downArrow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4" name="TextBox 3"/>
          <p:cNvSpPr txBox="1"/>
          <p:nvPr/>
        </p:nvSpPr>
        <p:spPr>
          <a:xfrm>
            <a:off x="2639066" y="2711305"/>
            <a:ext cx="6337441" cy="830997"/>
          </a:xfrm>
          <a:prstGeom prst="rect">
            <a:avLst/>
          </a:prstGeom>
          <a:noFill/>
        </p:spPr>
        <p:txBody>
          <a:bodyPr wrap="none" rtlCol="0">
            <a:spAutoFit/>
          </a:bodyPr>
          <a:lstStyle/>
          <a:p>
            <a:pPr algn="ctr"/>
            <a:r>
              <a:rPr lang="ru-RU" sz="2400" b="1" dirty="0">
                <a:solidFill>
                  <a:srgbClr val="FF0000"/>
                </a:solidFill>
                <a:latin typeface="Franklin Gothic Medium" pitchFamily="34" charset="0"/>
              </a:rPr>
              <a:t>Целесообразность использования проектной</a:t>
            </a:r>
          </a:p>
          <a:p>
            <a:pPr algn="ctr"/>
            <a:r>
              <a:rPr lang="ru-RU" sz="2400" b="1" dirty="0">
                <a:solidFill>
                  <a:srgbClr val="FF0000"/>
                </a:solidFill>
                <a:latin typeface="Franklin Gothic Medium" pitchFamily="34" charset="0"/>
              </a:rPr>
              <a:t>деятельности в ДОУ</a:t>
            </a:r>
          </a:p>
        </p:txBody>
      </p:sp>
      <p:sp>
        <p:nvSpPr>
          <p:cNvPr id="6" name="TextBox 5"/>
          <p:cNvSpPr txBox="1"/>
          <p:nvPr/>
        </p:nvSpPr>
        <p:spPr>
          <a:xfrm>
            <a:off x="2540461" y="4309823"/>
            <a:ext cx="6603539" cy="2215991"/>
          </a:xfrm>
          <a:prstGeom prst="rect">
            <a:avLst/>
          </a:prstGeom>
          <a:noFill/>
        </p:spPr>
        <p:txBody>
          <a:bodyPr wrap="none" rtlCol="0">
            <a:spAutoFit/>
          </a:bodyPr>
          <a:lstStyle/>
          <a:p>
            <a:pPr marL="285750" indent="-285750">
              <a:buFont typeface="Wingdings" pitchFamily="2" charset="2"/>
              <a:buChar char="v"/>
            </a:pPr>
            <a:r>
              <a:rPr lang="ru-RU" sz="2000" dirty="0">
                <a:latin typeface="Franklin Gothic Medium" pitchFamily="34" charset="0"/>
              </a:rPr>
              <a:t>является одной из форм организации </a:t>
            </a:r>
            <a:r>
              <a:rPr lang="ru-RU" sz="2000" dirty="0" err="1">
                <a:latin typeface="Franklin Gothic Medium" pitchFamily="34" charset="0"/>
              </a:rPr>
              <a:t>воспитательно</a:t>
            </a:r>
            <a:r>
              <a:rPr lang="ru-RU" sz="2000" dirty="0">
                <a:latin typeface="Franklin Gothic Medium" pitchFamily="34" charset="0"/>
              </a:rPr>
              <a:t> -</a:t>
            </a:r>
          </a:p>
          <a:p>
            <a:r>
              <a:rPr lang="ru-RU" sz="2000" dirty="0">
                <a:latin typeface="Franklin Gothic Medium" pitchFamily="34" charset="0"/>
              </a:rPr>
              <a:t>    образовательной работы;</a:t>
            </a:r>
          </a:p>
          <a:p>
            <a:pPr marL="285750" indent="-285750">
              <a:buFont typeface="Wingdings" pitchFamily="2" charset="2"/>
              <a:buChar char="v"/>
            </a:pPr>
            <a:r>
              <a:rPr lang="ru-RU" sz="2000" dirty="0">
                <a:latin typeface="Franklin Gothic Medium" pitchFamily="34" charset="0"/>
              </a:rPr>
              <a:t>повышает качество образовательного процесса;</a:t>
            </a:r>
          </a:p>
          <a:p>
            <a:pPr marL="285750" indent="-285750">
              <a:buFont typeface="Wingdings" pitchFamily="2" charset="2"/>
              <a:buChar char="v"/>
            </a:pPr>
            <a:r>
              <a:rPr lang="ru-RU" sz="2000" dirty="0">
                <a:latin typeface="Franklin Gothic Medium" pitchFamily="34" charset="0"/>
              </a:rPr>
              <a:t>способствует выработке исследовательских умений;</a:t>
            </a:r>
          </a:p>
          <a:p>
            <a:pPr marL="285750" indent="-285750">
              <a:buFont typeface="Wingdings" pitchFamily="2" charset="2"/>
              <a:buChar char="v"/>
            </a:pPr>
            <a:r>
              <a:rPr lang="ru-RU" sz="2000" dirty="0">
                <a:latin typeface="Franklin Gothic Medium" pitchFamily="34" charset="0"/>
              </a:rPr>
              <a:t>способствует развитию креативного и логического</a:t>
            </a:r>
          </a:p>
          <a:p>
            <a:r>
              <a:rPr lang="ru-RU" sz="2000" dirty="0">
                <a:latin typeface="Franklin Gothic Medium" pitchFamily="34" charset="0"/>
              </a:rPr>
              <a:t>     мышления</a:t>
            </a:r>
          </a:p>
          <a:p>
            <a:pPr marL="285750" indent="-285750">
              <a:buFont typeface="Wingdings" pitchFamily="2" charset="2"/>
              <a:buChar char="v"/>
            </a:pPr>
            <a:endParaRPr lang="ru-RU" dirty="0"/>
          </a:p>
        </p:txBody>
      </p:sp>
      <p:pic>
        <p:nvPicPr>
          <p:cNvPr id="7" name="Picture 4" descr="шаблон 2 в"/>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10" name="Блок-схема: документ 9"/>
          <p:cNvSpPr/>
          <p:nvPr/>
        </p:nvSpPr>
        <p:spPr>
          <a:xfrm>
            <a:off x="179512" y="2119884"/>
            <a:ext cx="2736304" cy="1887566"/>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3200" dirty="0">
                <a:solidFill>
                  <a:schemeClr val="tx1"/>
                </a:solidFill>
                <a:latin typeface="Monotype Corsiva" pitchFamily="66" charset="0"/>
              </a:rPr>
              <a:t>Реализация проекта</a:t>
            </a:r>
          </a:p>
        </p:txBody>
      </p:sp>
      <p:sp>
        <p:nvSpPr>
          <p:cNvPr id="11" name="Блок-схема: документ 10"/>
          <p:cNvSpPr/>
          <p:nvPr/>
        </p:nvSpPr>
        <p:spPr>
          <a:xfrm>
            <a:off x="3923928" y="2532145"/>
            <a:ext cx="5041454" cy="4137215"/>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r>
              <a:rPr lang="ru-RU" sz="2000" i="1" dirty="0">
                <a:latin typeface="Times New Roman" pitchFamily="18" charset="0"/>
                <a:cs typeface="Times New Roman" pitchFamily="18" charset="0"/>
              </a:rPr>
              <a:t>Проведение запланированных  мероприятий с детьми, родителями, специалистами ДОУ.</a:t>
            </a:r>
          </a:p>
          <a:p>
            <a:r>
              <a:rPr lang="ru-RU" sz="2000" i="1" dirty="0">
                <a:latin typeface="Times New Roman" pitchFamily="18" charset="0"/>
                <a:cs typeface="Times New Roman" pitchFamily="18" charset="0"/>
              </a:rPr>
              <a:t>Совместная работа детей, родителей и</a:t>
            </a:r>
          </a:p>
          <a:p>
            <a:r>
              <a:rPr lang="ru-RU" sz="2000" i="1" dirty="0">
                <a:latin typeface="Times New Roman" pitchFamily="18" charset="0"/>
                <a:cs typeface="Times New Roman" pitchFamily="18" charset="0"/>
              </a:rPr>
              <a:t>педагогов по созданию и оформлению выставок, совместных работ, фото выставок,  </a:t>
            </a:r>
            <a:r>
              <a:rPr lang="ru-RU" sz="2000" i="1" dirty="0" err="1">
                <a:latin typeface="Times New Roman" pitchFamily="18" charset="0"/>
                <a:cs typeface="Times New Roman" pitchFamily="18" charset="0"/>
              </a:rPr>
              <a:t>фотоколлажей</a:t>
            </a:r>
            <a:r>
              <a:rPr lang="ru-RU" sz="2000" i="1" dirty="0">
                <a:latin typeface="Times New Roman" pitchFamily="18" charset="0"/>
                <a:cs typeface="Times New Roman" pitchFamily="18" charset="0"/>
              </a:rPr>
              <a:t> по теме проекта и т.п.</a:t>
            </a:r>
          </a:p>
        </p:txBody>
      </p:sp>
      <p:sp>
        <p:nvSpPr>
          <p:cNvPr id="13" name="Стрелка углом вверх 12"/>
          <p:cNvSpPr/>
          <p:nvPr/>
        </p:nvSpPr>
        <p:spPr>
          <a:xfrm rot="5400000">
            <a:off x="2195736" y="4221088"/>
            <a:ext cx="1440160" cy="1440160"/>
          </a:xfrm>
          <a:prstGeom prst="bentUpArrow">
            <a:avLst/>
          </a:prstGeom>
          <a:solidFill>
            <a:schemeClr val="accent3">
              <a:lumMod val="20000"/>
              <a:lumOff val="80000"/>
            </a:schemeClr>
          </a:solidFill>
          <a:ln>
            <a:solidFill>
              <a:srgbClr val="00B05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12" name="Прямоугольник 11"/>
          <p:cNvSpPr/>
          <p:nvPr/>
        </p:nvSpPr>
        <p:spPr>
          <a:xfrm>
            <a:off x="1732283" y="220336"/>
            <a:ext cx="5240537" cy="523220"/>
          </a:xfrm>
          <a:prstGeom prst="rect">
            <a:avLst/>
          </a:prstGeom>
          <a:noFill/>
        </p:spPr>
        <p:txBody>
          <a:bodyPr wrap="none" lIns="91440" tIns="45720" rIns="91440" bIns="45720">
            <a:spAutoFit/>
          </a:bodyPr>
          <a:lstStyle/>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Работа над проектом</a:t>
            </a:r>
          </a:p>
        </p:txBody>
      </p:sp>
    </p:spTree>
    <p:extLst>
      <p:ext uri="{BB962C8B-B14F-4D97-AF65-F5344CB8AC3E}">
        <p14:creationId xmlns:p14="http://schemas.microsoft.com/office/powerpoint/2010/main" val="27644238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шаблон 2 б"/>
          <p:cNvPicPr>
            <a:picLocks noChangeAspect="1" noChangeArrowheads="1"/>
          </p:cNvPicPr>
          <p:nvPr/>
        </p:nvPicPr>
        <p:blipFill>
          <a:blip r:embed="rId2" cstate="screen"/>
          <a:srcRect/>
          <a:stretch>
            <a:fillRect/>
          </a:stretch>
        </p:blipFill>
        <p:spPr bwMode="auto">
          <a:xfrm>
            <a:off x="0" y="-19618"/>
            <a:ext cx="9144000" cy="6877618"/>
          </a:xfrm>
          <a:prstGeom prst="rect">
            <a:avLst/>
          </a:prstGeom>
          <a:noFill/>
          <a:ln w="9525">
            <a:noFill/>
            <a:miter lim="800000"/>
            <a:headEnd/>
            <a:tailEnd/>
          </a:ln>
        </p:spPr>
      </p:pic>
      <p:sp>
        <p:nvSpPr>
          <p:cNvPr id="3" name="Прямоугольник 2"/>
          <p:cNvSpPr/>
          <p:nvPr/>
        </p:nvSpPr>
        <p:spPr>
          <a:xfrm>
            <a:off x="2699792" y="0"/>
            <a:ext cx="6858000" cy="2554545"/>
          </a:xfrm>
          <a:prstGeom prst="rect">
            <a:avLst/>
          </a:prstGeom>
        </p:spPr>
        <p:txBody>
          <a:bodyPr wrap="square">
            <a:spAutoFit/>
          </a:bodyPr>
          <a:lstStyle/>
          <a:p>
            <a:r>
              <a:rPr lang="ru-RU" sz="4000" b="1" dirty="0">
                <a:solidFill>
                  <a:srgbClr val="009900"/>
                </a:solidFill>
                <a:latin typeface="Monotype Corsiva" pitchFamily="66" charset="0"/>
              </a:rPr>
              <a:t>Проектная деятельность </a:t>
            </a:r>
            <a:r>
              <a:rPr lang="ru-RU" sz="3200" b="1" dirty="0">
                <a:latin typeface="Monotype Corsiva" pitchFamily="66" charset="0"/>
              </a:rPr>
              <a:t>-</a:t>
            </a:r>
            <a:r>
              <a:rPr lang="ru-RU" sz="2400" b="1" dirty="0">
                <a:solidFill>
                  <a:schemeClr val="accent1">
                    <a:lumMod val="75000"/>
                  </a:schemeClr>
                </a:solidFill>
                <a:latin typeface="Franklin Gothic Medium" pitchFamily="34" charset="0"/>
              </a:rPr>
              <a:t> </a:t>
            </a:r>
            <a:r>
              <a:rPr lang="ru-RU" sz="2400" dirty="0">
                <a:latin typeface="Franklin Gothic Medium" pitchFamily="34" charset="0"/>
              </a:rPr>
              <a:t>это тот вид педагогической работы, который будет востребован в связи с реализацией федеральных государственных стандартов (ФГОС) в практику работы дошкольных образовательных учреждений.</a:t>
            </a:r>
          </a:p>
        </p:txBody>
      </p:sp>
      <p:sp>
        <p:nvSpPr>
          <p:cNvPr id="5" name="Выноска со стрелкой вниз 4"/>
          <p:cNvSpPr/>
          <p:nvPr/>
        </p:nvSpPr>
        <p:spPr>
          <a:xfrm>
            <a:off x="2627941" y="2711305"/>
            <a:ext cx="6337441" cy="1296144"/>
          </a:xfrm>
          <a:prstGeom prst="downArrow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4" name="TextBox 3"/>
          <p:cNvSpPr txBox="1"/>
          <p:nvPr/>
        </p:nvSpPr>
        <p:spPr>
          <a:xfrm>
            <a:off x="2639066" y="2711305"/>
            <a:ext cx="6337441" cy="830997"/>
          </a:xfrm>
          <a:prstGeom prst="rect">
            <a:avLst/>
          </a:prstGeom>
          <a:noFill/>
        </p:spPr>
        <p:txBody>
          <a:bodyPr wrap="none" rtlCol="0">
            <a:spAutoFit/>
          </a:bodyPr>
          <a:lstStyle/>
          <a:p>
            <a:pPr algn="ctr"/>
            <a:r>
              <a:rPr lang="ru-RU" sz="2400" b="1" dirty="0">
                <a:solidFill>
                  <a:srgbClr val="FF0000"/>
                </a:solidFill>
                <a:latin typeface="Franklin Gothic Medium" pitchFamily="34" charset="0"/>
              </a:rPr>
              <a:t>Целесообразность использования проектной</a:t>
            </a:r>
          </a:p>
          <a:p>
            <a:pPr algn="ctr"/>
            <a:r>
              <a:rPr lang="ru-RU" sz="2400" b="1" dirty="0">
                <a:solidFill>
                  <a:srgbClr val="FF0000"/>
                </a:solidFill>
                <a:latin typeface="Franklin Gothic Medium" pitchFamily="34" charset="0"/>
              </a:rPr>
              <a:t>деятельности в ДОУ</a:t>
            </a:r>
          </a:p>
        </p:txBody>
      </p:sp>
      <p:sp>
        <p:nvSpPr>
          <p:cNvPr id="6" name="TextBox 5"/>
          <p:cNvSpPr txBox="1"/>
          <p:nvPr/>
        </p:nvSpPr>
        <p:spPr>
          <a:xfrm>
            <a:off x="2540461" y="4309823"/>
            <a:ext cx="6603539" cy="2215991"/>
          </a:xfrm>
          <a:prstGeom prst="rect">
            <a:avLst/>
          </a:prstGeom>
          <a:noFill/>
        </p:spPr>
        <p:txBody>
          <a:bodyPr wrap="none" rtlCol="0">
            <a:spAutoFit/>
          </a:bodyPr>
          <a:lstStyle/>
          <a:p>
            <a:pPr marL="285750" indent="-285750">
              <a:buFont typeface="Wingdings" pitchFamily="2" charset="2"/>
              <a:buChar char="v"/>
            </a:pPr>
            <a:r>
              <a:rPr lang="ru-RU" sz="2000" dirty="0">
                <a:latin typeface="Franklin Gothic Medium" pitchFamily="34" charset="0"/>
              </a:rPr>
              <a:t>является одной из форм организации </a:t>
            </a:r>
            <a:r>
              <a:rPr lang="ru-RU" sz="2000" dirty="0" err="1">
                <a:latin typeface="Franklin Gothic Medium" pitchFamily="34" charset="0"/>
              </a:rPr>
              <a:t>воспитательно</a:t>
            </a:r>
            <a:r>
              <a:rPr lang="ru-RU" sz="2000" dirty="0">
                <a:latin typeface="Franklin Gothic Medium" pitchFamily="34" charset="0"/>
              </a:rPr>
              <a:t> -</a:t>
            </a:r>
          </a:p>
          <a:p>
            <a:r>
              <a:rPr lang="ru-RU" sz="2000" dirty="0">
                <a:latin typeface="Franklin Gothic Medium" pitchFamily="34" charset="0"/>
              </a:rPr>
              <a:t>    образовательной работы;</a:t>
            </a:r>
          </a:p>
          <a:p>
            <a:pPr marL="285750" indent="-285750">
              <a:buFont typeface="Wingdings" pitchFamily="2" charset="2"/>
              <a:buChar char="v"/>
            </a:pPr>
            <a:r>
              <a:rPr lang="ru-RU" sz="2000" dirty="0">
                <a:latin typeface="Franklin Gothic Medium" pitchFamily="34" charset="0"/>
              </a:rPr>
              <a:t>повышает качество образовательного процесса;</a:t>
            </a:r>
          </a:p>
          <a:p>
            <a:pPr marL="285750" indent="-285750">
              <a:buFont typeface="Wingdings" pitchFamily="2" charset="2"/>
              <a:buChar char="v"/>
            </a:pPr>
            <a:r>
              <a:rPr lang="ru-RU" sz="2000" dirty="0">
                <a:latin typeface="Franklin Gothic Medium" pitchFamily="34" charset="0"/>
              </a:rPr>
              <a:t>способствует выработке исследовательских умений;</a:t>
            </a:r>
          </a:p>
          <a:p>
            <a:pPr marL="285750" indent="-285750">
              <a:buFont typeface="Wingdings" pitchFamily="2" charset="2"/>
              <a:buChar char="v"/>
            </a:pPr>
            <a:r>
              <a:rPr lang="ru-RU" sz="2000" dirty="0">
                <a:latin typeface="Franklin Gothic Medium" pitchFamily="34" charset="0"/>
              </a:rPr>
              <a:t>способствует развитию креативного и логического</a:t>
            </a:r>
          </a:p>
          <a:p>
            <a:r>
              <a:rPr lang="ru-RU" sz="2000" dirty="0">
                <a:latin typeface="Franklin Gothic Medium" pitchFamily="34" charset="0"/>
              </a:rPr>
              <a:t>     мышления</a:t>
            </a:r>
          </a:p>
          <a:p>
            <a:pPr marL="285750" indent="-285750">
              <a:buFont typeface="Wingdings" pitchFamily="2" charset="2"/>
              <a:buChar char="v"/>
            </a:pPr>
            <a:endParaRPr lang="ru-RU" dirty="0"/>
          </a:p>
        </p:txBody>
      </p:sp>
      <p:pic>
        <p:nvPicPr>
          <p:cNvPr id="7" name="Picture 4" descr="шаблон 2 в"/>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10" name="Блок-схема: документ 9"/>
          <p:cNvSpPr/>
          <p:nvPr/>
        </p:nvSpPr>
        <p:spPr>
          <a:xfrm>
            <a:off x="179512" y="2119884"/>
            <a:ext cx="2736304" cy="1887566"/>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dirty="0">
                <a:solidFill>
                  <a:schemeClr val="tx1"/>
                </a:solidFill>
                <a:latin typeface="Monotype Corsiva" pitchFamily="66" charset="0"/>
              </a:rPr>
              <a:t>Презентация проекта</a:t>
            </a:r>
          </a:p>
        </p:txBody>
      </p:sp>
      <p:sp>
        <p:nvSpPr>
          <p:cNvPr id="11" name="Блок-схема: документ 10"/>
          <p:cNvSpPr/>
          <p:nvPr/>
        </p:nvSpPr>
        <p:spPr>
          <a:xfrm>
            <a:off x="4393382" y="2532145"/>
            <a:ext cx="4572000" cy="3826783"/>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ru-RU" sz="2000" i="1" dirty="0">
                <a:latin typeface="Times New Roman" pitchFamily="18" charset="0"/>
                <a:cs typeface="Times New Roman" pitchFamily="18" charset="0"/>
              </a:rPr>
              <a:t>- Проведение итогового мероприятия (праздника, развлечения).</a:t>
            </a:r>
          </a:p>
          <a:p>
            <a:pPr algn="just"/>
            <a:r>
              <a:rPr lang="ru-RU" sz="2000" i="1" dirty="0">
                <a:latin typeface="Times New Roman" pitchFamily="18" charset="0"/>
                <a:cs typeface="Times New Roman" pitchFamily="18" charset="0"/>
              </a:rPr>
              <a:t>- Награждение победителей конкурсов и родителей благодарственными</a:t>
            </a:r>
          </a:p>
          <a:p>
            <a:pPr algn="just"/>
            <a:r>
              <a:rPr lang="ru-RU" sz="2000" i="1" dirty="0">
                <a:latin typeface="Times New Roman" pitchFamily="18" charset="0"/>
                <a:cs typeface="Times New Roman" pitchFamily="18" charset="0"/>
              </a:rPr>
              <a:t> письмами.</a:t>
            </a:r>
          </a:p>
          <a:p>
            <a:pPr algn="just">
              <a:buFontTx/>
              <a:buChar char="-"/>
            </a:pPr>
            <a:r>
              <a:rPr lang="ru-RU" sz="2000" i="1" dirty="0">
                <a:latin typeface="Times New Roman" pitchFamily="18" charset="0"/>
                <a:cs typeface="Times New Roman" pitchFamily="18" charset="0"/>
              </a:rPr>
              <a:t>Анализ результатов деятельности. </a:t>
            </a:r>
          </a:p>
          <a:p>
            <a:pPr algn="just">
              <a:buFontTx/>
              <a:buChar char="-"/>
            </a:pPr>
            <a:r>
              <a:rPr lang="ru-RU" sz="2000" i="1" dirty="0">
                <a:latin typeface="Times New Roman" pitchFamily="18" charset="0"/>
                <a:cs typeface="Times New Roman" pitchFamily="18" charset="0"/>
              </a:rPr>
              <a:t> Обобщение опыта.</a:t>
            </a:r>
          </a:p>
        </p:txBody>
      </p:sp>
      <p:sp>
        <p:nvSpPr>
          <p:cNvPr id="13" name="Стрелка углом вверх 12"/>
          <p:cNvSpPr/>
          <p:nvPr/>
        </p:nvSpPr>
        <p:spPr>
          <a:xfrm rot="5400000">
            <a:off x="2195736" y="4221088"/>
            <a:ext cx="1440160" cy="1440160"/>
          </a:xfrm>
          <a:prstGeom prst="bentUpArrow">
            <a:avLst/>
          </a:prstGeom>
          <a:solidFill>
            <a:schemeClr val="accent3">
              <a:lumMod val="20000"/>
              <a:lumOff val="80000"/>
            </a:schemeClr>
          </a:solidFill>
          <a:ln>
            <a:solidFill>
              <a:srgbClr val="00B05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12" name="Прямоугольник 11"/>
          <p:cNvSpPr/>
          <p:nvPr/>
        </p:nvSpPr>
        <p:spPr>
          <a:xfrm>
            <a:off x="1732283" y="220336"/>
            <a:ext cx="5240537" cy="523220"/>
          </a:xfrm>
          <a:prstGeom prst="rect">
            <a:avLst/>
          </a:prstGeom>
          <a:noFill/>
        </p:spPr>
        <p:txBody>
          <a:bodyPr wrap="none" lIns="91440" tIns="45720" rIns="91440" bIns="45720">
            <a:spAutoFit/>
          </a:bodyPr>
          <a:lstStyle/>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Работа над проектом</a:t>
            </a:r>
          </a:p>
        </p:txBody>
      </p:sp>
    </p:spTree>
    <p:extLst>
      <p:ext uri="{BB962C8B-B14F-4D97-AF65-F5344CB8AC3E}">
        <p14:creationId xmlns:p14="http://schemas.microsoft.com/office/powerpoint/2010/main" val="1956415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2" name="Прямоугольник 1"/>
          <p:cNvSpPr/>
          <p:nvPr/>
        </p:nvSpPr>
        <p:spPr>
          <a:xfrm>
            <a:off x="0" y="145936"/>
            <a:ext cx="7092280" cy="1384995"/>
          </a:xfrm>
          <a:prstGeom prst="rect">
            <a:avLst/>
          </a:prstGeom>
        </p:spPr>
        <p:txBody>
          <a:bodyPr wrap="square">
            <a:spAutoFit/>
          </a:bodyPr>
          <a:lstStyle/>
          <a:p>
            <a:pPr algn="ctr"/>
            <a:r>
              <a:rPr lang="ru-RU" sz="2400" b="1" dirty="0">
                <a:solidFill>
                  <a:srgbClr val="00421E"/>
                </a:solidFill>
                <a:latin typeface="Times New Roman" panose="02020603050405020304" pitchFamily="18" charset="0"/>
                <a:cs typeface="Times New Roman" panose="02020603050405020304" pitchFamily="18" charset="0"/>
              </a:rPr>
              <a:t> </a:t>
            </a:r>
            <a:r>
              <a:rPr lang="ru-RU" sz="2800" b="1" i="1" dirty="0">
                <a:solidFill>
                  <a:srgbClr val="00421E"/>
                </a:solidFill>
              </a:rPr>
              <a:t>Презентация проекта </a:t>
            </a:r>
          </a:p>
          <a:p>
            <a:pPr algn="ctr"/>
            <a:endParaRPr lang="ru-RU" sz="2800" b="1" i="1" dirty="0">
              <a:solidFill>
                <a:srgbClr val="00421E"/>
              </a:solidFill>
            </a:endParaRPr>
          </a:p>
          <a:p>
            <a:pPr algn="ctr"/>
            <a:r>
              <a:rPr lang="ru-RU" sz="2800" b="1" dirty="0">
                <a:solidFill>
                  <a:srgbClr val="C00000"/>
                </a:solidFill>
                <a:latin typeface="Times New Roman" panose="02020603050405020304" pitchFamily="18" charset="0"/>
                <a:cs typeface="Times New Roman" panose="02020603050405020304" pitchFamily="18" charset="0"/>
              </a:rPr>
              <a:t>«Юные Защитники природы». </a:t>
            </a:r>
          </a:p>
        </p:txBody>
      </p:sp>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4" name="Прямоугольник 3"/>
          <p:cNvSpPr/>
          <p:nvPr/>
        </p:nvSpPr>
        <p:spPr>
          <a:xfrm>
            <a:off x="323528" y="1105635"/>
            <a:ext cx="6552728" cy="4770537"/>
          </a:xfrm>
          <a:prstGeom prst="rect">
            <a:avLst/>
          </a:prstGeom>
        </p:spPr>
        <p:txBody>
          <a:bodyPr wrap="square">
            <a:spAutoFit/>
          </a:bodyPr>
          <a:lstStyle/>
          <a:p>
            <a:endParaRPr lang="ru-RU" sz="2000" b="1" i="1" u="sng" dirty="0">
              <a:latin typeface="Monotype Corsiva" pitchFamily="66" charset="0"/>
            </a:endParaRPr>
          </a:p>
          <a:p>
            <a:endParaRPr lang="ru-RU" sz="2000" b="1" i="1" u="sng" dirty="0">
              <a:latin typeface="Monotype Corsiva" pitchFamily="66" charset="0"/>
            </a:endParaRPr>
          </a:p>
          <a:p>
            <a:r>
              <a:rPr lang="ru-RU" sz="2400" b="1" i="1" u="sng" dirty="0">
                <a:latin typeface="Monotype Corsiva" pitchFamily="66" charset="0"/>
              </a:rPr>
              <a:t>Вид проекта: </a:t>
            </a:r>
            <a:r>
              <a:rPr lang="ru-RU" sz="2400" dirty="0">
                <a:latin typeface="Times New Roman" panose="02020603050405020304" pitchFamily="18" charset="0"/>
                <a:cs typeface="Times New Roman" panose="02020603050405020304" pitchFamily="18" charset="0"/>
              </a:rPr>
              <a:t>информационно-исследовательский, творческий проект.</a:t>
            </a:r>
          </a:p>
          <a:p>
            <a:endParaRPr lang="ru-RU" sz="2400" dirty="0">
              <a:latin typeface="Times New Roman" panose="02020603050405020304" pitchFamily="18" charset="0"/>
              <a:cs typeface="Times New Roman" panose="02020603050405020304" pitchFamily="18" charset="0"/>
            </a:endParaRPr>
          </a:p>
          <a:p>
            <a:r>
              <a:rPr lang="ru-RU" sz="2400" b="1" i="1" u="sng" dirty="0">
                <a:latin typeface="Monotype Corsiva" panose="03010101010201010101" pitchFamily="66" charset="0"/>
                <a:cs typeface="Times New Roman" pitchFamily="18" charset="0"/>
              </a:rPr>
              <a:t>Участники проекта</a:t>
            </a:r>
            <a:r>
              <a:rPr lang="ru-RU" sz="2400" b="1" dirty="0">
                <a:latin typeface="Monotype Corsiva" panose="03010101010201010101" pitchFamily="66" charset="0"/>
                <a:cs typeface="Times New Roman" pitchFamily="18" charset="0"/>
              </a:rPr>
              <a:t>:</a:t>
            </a:r>
            <a:r>
              <a:rPr lang="ru-RU" sz="2400" dirty="0">
                <a:latin typeface="Monotype Corsiva" panose="03010101010201010101" pitchFamily="66" charset="0"/>
                <a:cs typeface="Times New Roman" pitchFamily="18" charset="0"/>
              </a:rPr>
              <a:t> </a:t>
            </a:r>
            <a:r>
              <a:rPr lang="ru-RU" sz="2400" dirty="0">
                <a:latin typeface="Times New Roman" pitchFamily="18" charset="0"/>
                <a:cs typeface="Times New Roman" pitchFamily="18" charset="0"/>
              </a:rPr>
              <a:t>дети старшей  и подготовительной группы, воспитатели, родители.</a:t>
            </a:r>
          </a:p>
          <a:p>
            <a:endParaRPr lang="ru-RU" sz="2400" dirty="0">
              <a:latin typeface="Times New Roman" pitchFamily="18" charset="0"/>
              <a:cs typeface="Times New Roman" pitchFamily="18" charset="0"/>
            </a:endParaRPr>
          </a:p>
          <a:p>
            <a:r>
              <a:rPr lang="ru-RU" sz="2400" b="1" u="sng" dirty="0">
                <a:latin typeface="Monotype Corsiva" panose="03010101010201010101" pitchFamily="66" charset="0"/>
                <a:cs typeface="Times New Roman" panose="02020603050405020304" pitchFamily="18" charset="0"/>
              </a:rPr>
              <a:t>Продолжительность : </a:t>
            </a:r>
            <a:r>
              <a:rPr lang="ru-RU" sz="2400" dirty="0">
                <a:latin typeface="Times New Roman" panose="02020603050405020304" pitchFamily="18" charset="0"/>
                <a:cs typeface="Times New Roman" panose="02020603050405020304" pitchFamily="18" charset="0"/>
              </a:rPr>
              <a:t>долгосрочный (в течении года)</a:t>
            </a:r>
          </a:p>
          <a:p>
            <a:pPr algn="just"/>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288790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2" name="Прямоугольник 1">
            <a:extLst>
              <a:ext uri="{FF2B5EF4-FFF2-40B4-BE49-F238E27FC236}">
                <a16:creationId xmlns:a16="http://schemas.microsoft.com/office/drawing/2014/main" id="{C36302CC-ED44-46EF-987A-4CB5898777B3}"/>
              </a:ext>
            </a:extLst>
          </p:cNvPr>
          <p:cNvSpPr/>
          <p:nvPr/>
        </p:nvSpPr>
        <p:spPr>
          <a:xfrm>
            <a:off x="323528" y="-787539"/>
            <a:ext cx="6840760" cy="6340197"/>
          </a:xfrm>
          <a:prstGeom prst="rect">
            <a:avLst/>
          </a:prstGeom>
        </p:spPr>
        <p:txBody>
          <a:bodyPr wrap="square">
            <a:spAutoFit/>
          </a:bodyPr>
          <a:lstStyle/>
          <a:p>
            <a:pPr algn="ctr"/>
            <a:endParaRPr lang="ru-RU" b="1" i="1" dirty="0">
              <a:solidFill>
                <a:srgbClr val="002060"/>
              </a:solidFill>
              <a:latin typeface="Times New Roman" panose="02020603050405020304" pitchFamily="18" charset="0"/>
              <a:cs typeface="Times New Roman" panose="02020603050405020304" pitchFamily="18" charset="0"/>
            </a:endParaRPr>
          </a:p>
          <a:p>
            <a:pPr algn="ctr"/>
            <a:endParaRPr lang="ru-RU" b="1" i="1" dirty="0">
              <a:solidFill>
                <a:srgbClr val="002060"/>
              </a:solidFill>
              <a:latin typeface="Times New Roman" panose="02020603050405020304" pitchFamily="18" charset="0"/>
              <a:cs typeface="Times New Roman" panose="02020603050405020304" pitchFamily="18" charset="0"/>
            </a:endParaRPr>
          </a:p>
          <a:p>
            <a:pPr algn="ctr"/>
            <a:endParaRPr lang="ru-RU" b="1" i="1" dirty="0">
              <a:solidFill>
                <a:srgbClr val="002060"/>
              </a:solidFill>
              <a:latin typeface="Times New Roman" panose="02020603050405020304" pitchFamily="18" charset="0"/>
              <a:cs typeface="Times New Roman" panose="02020603050405020304" pitchFamily="18" charset="0"/>
            </a:endParaRPr>
          </a:p>
          <a:p>
            <a:pPr algn="ctr"/>
            <a:endParaRPr lang="ru-RU" b="1" i="1" dirty="0">
              <a:solidFill>
                <a:srgbClr val="002060"/>
              </a:solidFill>
              <a:latin typeface="Times New Roman" panose="02020603050405020304" pitchFamily="18" charset="0"/>
              <a:cs typeface="Times New Roman" panose="02020603050405020304" pitchFamily="18" charset="0"/>
            </a:endParaRPr>
          </a:p>
          <a:p>
            <a:pPr algn="ctr"/>
            <a:r>
              <a:rPr lang="ru-RU" b="1" i="1" dirty="0">
                <a:solidFill>
                  <a:srgbClr val="002060"/>
                </a:solidFill>
                <a:latin typeface="Times New Roman" panose="02020603050405020304" pitchFamily="18" charset="0"/>
                <a:cs typeface="Times New Roman" panose="02020603050405020304" pitchFamily="18" charset="0"/>
              </a:rPr>
              <a:t>Информация о проекте</a:t>
            </a:r>
          </a:p>
          <a:p>
            <a:pPr algn="just"/>
            <a:r>
              <a:rPr lang="ru-RU" b="1" dirty="0">
                <a:solidFill>
                  <a:srgbClr val="00421E"/>
                </a:solidFill>
                <a:latin typeface="Times New Roman" panose="02020603050405020304" pitchFamily="18" charset="0"/>
                <a:cs typeface="Times New Roman" panose="02020603050405020304" pitchFamily="18" charset="0"/>
              </a:rPr>
              <a:t>Цель проекта </a:t>
            </a:r>
            <a:r>
              <a:rPr lang="ru-RU" dirty="0">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создание условий для экологического воспитания старших дошкольников, усвоение ими норм ответственного отношения к природе и ее богатствам.</a:t>
            </a:r>
          </a:p>
          <a:p>
            <a:pPr algn="just"/>
            <a:endParaRPr lang="ru-RU" i="1" dirty="0">
              <a:latin typeface="Times New Roman" panose="02020603050405020304" pitchFamily="18" charset="0"/>
              <a:cs typeface="Times New Roman" panose="02020603050405020304" pitchFamily="18" charset="0"/>
            </a:endParaRPr>
          </a:p>
          <a:p>
            <a:pPr algn="just"/>
            <a:r>
              <a:rPr lang="ru-RU" b="1" dirty="0">
                <a:solidFill>
                  <a:srgbClr val="00421E"/>
                </a:solidFill>
                <a:latin typeface="Times New Roman" panose="02020603050405020304" pitchFamily="18" charset="0"/>
                <a:cs typeface="Times New Roman" panose="02020603050405020304" pitchFamily="18" charset="0"/>
              </a:rPr>
              <a:t>Задачи проекта:</a:t>
            </a:r>
          </a:p>
          <a:p>
            <a:pPr algn="just"/>
            <a:r>
              <a:rPr lang="ru-RU" i="1" dirty="0">
                <a:solidFill>
                  <a:schemeClr val="tx2"/>
                </a:solidFill>
                <a:latin typeface="Times New Roman" panose="02020603050405020304" pitchFamily="18" charset="0"/>
                <a:cs typeface="Times New Roman" panose="02020603050405020304" pitchFamily="18" charset="0"/>
              </a:rPr>
              <a:t>- </a:t>
            </a:r>
            <a:r>
              <a:rPr lang="ru-RU" i="1" dirty="0">
                <a:latin typeface="Times New Roman" panose="02020603050405020304" pitchFamily="18" charset="0"/>
                <a:cs typeface="Times New Roman" panose="02020603050405020304" pitchFamily="18" charset="0"/>
              </a:rPr>
              <a:t>развивать экологическое мышление воспитанников;</a:t>
            </a:r>
          </a:p>
          <a:p>
            <a:pPr algn="just"/>
            <a:r>
              <a:rPr lang="ru-RU" i="1" dirty="0">
                <a:latin typeface="Times New Roman" panose="02020603050405020304" pitchFamily="18" charset="0"/>
                <a:cs typeface="Times New Roman" panose="02020603050405020304" pitchFamily="18" charset="0"/>
              </a:rPr>
              <a:t>- создавать партнерское взаимодействие с семьями воспитанников по вопросам решения экологических проблем;</a:t>
            </a:r>
          </a:p>
          <a:p>
            <a:pPr marL="285750" indent="-285750" algn="just">
              <a:buFontTx/>
              <a:buChar char="-"/>
            </a:pPr>
            <a:r>
              <a:rPr lang="ru-RU" i="1" dirty="0">
                <a:latin typeface="Times New Roman" panose="02020603050405020304" pitchFamily="18" charset="0"/>
                <a:cs typeface="Times New Roman" panose="02020603050405020304" pitchFamily="18" charset="0"/>
              </a:rPr>
              <a:t>стимулировать практические действия, направленные на сбережение ресурсов.</a:t>
            </a:r>
          </a:p>
          <a:p>
            <a:pPr marL="285750" indent="-285750" algn="just">
              <a:buFontTx/>
              <a:buChar char="-"/>
            </a:pPr>
            <a:endParaRPr lang="ru-RU" i="1" dirty="0">
              <a:solidFill>
                <a:srgbClr val="002060"/>
              </a:solidFill>
              <a:latin typeface="Times New Roman" panose="02020603050405020304" pitchFamily="18" charset="0"/>
              <a:cs typeface="Times New Roman" panose="02020603050405020304" pitchFamily="18" charset="0"/>
            </a:endParaRPr>
          </a:p>
          <a:p>
            <a:pPr algn="just"/>
            <a:r>
              <a:rPr lang="ru-RU" b="1" dirty="0">
                <a:solidFill>
                  <a:srgbClr val="00421E"/>
                </a:solidFill>
                <a:latin typeface="Times New Roman" panose="02020603050405020304" pitchFamily="18" charset="0"/>
                <a:cs typeface="Times New Roman" panose="02020603050405020304" pitchFamily="18" charset="0"/>
              </a:rPr>
              <a:t>Предполагаемые продукты проекта:</a:t>
            </a:r>
          </a:p>
          <a:p>
            <a:pPr algn="just"/>
            <a:r>
              <a:rPr lang="ru-RU" sz="1600" i="1" dirty="0">
                <a:latin typeface="Times New Roman" panose="02020603050405020304" pitchFamily="18" charset="0"/>
                <a:cs typeface="Times New Roman" panose="02020603050405020304" pitchFamily="18" charset="0"/>
              </a:rPr>
              <a:t>1.Выставка рисунков «Берегите природу», </a:t>
            </a:r>
          </a:p>
          <a:p>
            <a:pPr algn="just"/>
            <a:r>
              <a:rPr lang="ru-RU" sz="1600" i="1" dirty="0">
                <a:latin typeface="Times New Roman" panose="02020603050405020304" pitchFamily="18" charset="0"/>
                <a:cs typeface="Times New Roman" panose="02020603050405020304" pitchFamily="18" charset="0"/>
              </a:rPr>
              <a:t>2. Выставка «Вместе спасем планету»</a:t>
            </a:r>
          </a:p>
          <a:p>
            <a:pPr algn="just"/>
            <a:r>
              <a:rPr lang="ru-RU" sz="1600" i="1" dirty="0">
                <a:latin typeface="Times New Roman" panose="02020603050405020304" pitchFamily="18" charset="0"/>
                <a:cs typeface="Times New Roman" panose="02020603050405020304" pitchFamily="18" charset="0"/>
              </a:rPr>
              <a:t>3. Показ  одежды «Эко-Мода» </a:t>
            </a:r>
          </a:p>
          <a:p>
            <a:pPr algn="just"/>
            <a:r>
              <a:rPr lang="ru-RU" sz="1600" i="1" dirty="0">
                <a:latin typeface="Times New Roman" panose="02020603050405020304" pitchFamily="18" charset="0"/>
                <a:cs typeface="Times New Roman" panose="02020603050405020304" pitchFamily="18" charset="0"/>
              </a:rPr>
              <a:t>4. Кормушки</a:t>
            </a:r>
          </a:p>
          <a:p>
            <a:br>
              <a:rPr lang="ru-RU"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799363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6" name="TextBox 5">
            <a:extLst>
              <a:ext uri="{FF2B5EF4-FFF2-40B4-BE49-F238E27FC236}">
                <a16:creationId xmlns:a16="http://schemas.microsoft.com/office/drawing/2014/main" id="{7452EEE0-6EC9-4443-A05A-1C129359B31A}"/>
              </a:ext>
            </a:extLst>
          </p:cNvPr>
          <p:cNvSpPr txBox="1"/>
          <p:nvPr/>
        </p:nvSpPr>
        <p:spPr>
          <a:xfrm>
            <a:off x="251520" y="274638"/>
            <a:ext cx="6840760" cy="2031325"/>
          </a:xfrm>
          <a:prstGeom prst="rect">
            <a:avLst/>
          </a:prstGeom>
          <a:noFill/>
        </p:spPr>
        <p:txBody>
          <a:bodyPr wrap="square" rtlCol="0">
            <a:spAutoFit/>
          </a:bodyPr>
          <a:lstStyle/>
          <a:p>
            <a:pPr algn="ctr"/>
            <a:r>
              <a:rPr lang="ru-RU" sz="2800" b="1" dirty="0">
                <a:solidFill>
                  <a:srgbClr val="00421E"/>
                </a:solidFill>
              </a:rPr>
              <a:t>Первый этап </a:t>
            </a:r>
          </a:p>
          <a:p>
            <a:endParaRPr lang="ru-RU" b="1" dirty="0">
              <a:solidFill>
                <a:srgbClr val="00421E"/>
              </a:solidFill>
            </a:endParaRPr>
          </a:p>
          <a:p>
            <a:endParaRPr lang="ru-RU" b="1" dirty="0">
              <a:solidFill>
                <a:srgbClr val="00421E"/>
              </a:solidFill>
            </a:endParaRPr>
          </a:p>
          <a:p>
            <a:r>
              <a:rPr lang="ru-RU" sz="2400" b="1" dirty="0">
                <a:latin typeface="Monotype Corsiva" panose="03010101010201010101" pitchFamily="66" charset="0"/>
                <a:cs typeface="Times New Roman" panose="02020603050405020304" pitchFamily="18" charset="0"/>
              </a:rPr>
              <a:t>Цель этапа </a:t>
            </a:r>
            <a:r>
              <a:rPr lang="ru-RU" sz="2000" dirty="0">
                <a:latin typeface="Times New Roman" panose="02020603050405020304" pitchFamily="18" charset="0"/>
                <a:cs typeface="Times New Roman" panose="02020603050405020304" pitchFamily="18" charset="0"/>
              </a:rPr>
              <a:t>- </a:t>
            </a:r>
            <a:r>
              <a:rPr lang="ru-RU" sz="2000" i="1" dirty="0">
                <a:latin typeface="Times New Roman" panose="02020603050405020304" pitchFamily="18" charset="0"/>
                <a:cs typeface="Times New Roman" panose="02020603050405020304" pitchFamily="18" charset="0"/>
              </a:rPr>
              <a:t>показать, что заботиться о природе каждый может ежедневно, делая самые обычные вещи.</a:t>
            </a:r>
          </a:p>
          <a:p>
            <a:endParaRPr lang="ru-RU" dirty="0"/>
          </a:p>
        </p:txBody>
      </p:sp>
      <p:sp>
        <p:nvSpPr>
          <p:cNvPr id="9" name="Прямоугольник 8">
            <a:extLst>
              <a:ext uri="{FF2B5EF4-FFF2-40B4-BE49-F238E27FC236}">
                <a16:creationId xmlns:a16="http://schemas.microsoft.com/office/drawing/2014/main" id="{4913F989-8F98-4C4F-9793-DC4CE72241E2}"/>
              </a:ext>
            </a:extLst>
          </p:cNvPr>
          <p:cNvSpPr/>
          <p:nvPr/>
        </p:nvSpPr>
        <p:spPr>
          <a:xfrm>
            <a:off x="251520" y="2413338"/>
            <a:ext cx="6606480" cy="1883657"/>
          </a:xfrm>
          <a:prstGeom prst="rect">
            <a:avLst/>
          </a:prstGeom>
        </p:spPr>
        <p:txBody>
          <a:bodyPr wrap="square">
            <a:spAutoFit/>
          </a:bodyPr>
          <a:lstStyle/>
          <a:p>
            <a:pPr algn="just">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1. </a:t>
            </a:r>
            <a:r>
              <a:rPr lang="ru-RU" sz="2000" dirty="0">
                <a:latin typeface="Times New Roman" panose="02020603050405020304" pitchFamily="18" charset="0"/>
                <a:cs typeface="Times New Roman" panose="02020603050405020304" pitchFamily="18" charset="0"/>
              </a:rPr>
              <a:t>«Экологическая среда в ДОУ» (фотоотчет)</a:t>
            </a:r>
          </a:p>
          <a:p>
            <a:pPr algn="just">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2.</a:t>
            </a:r>
            <a:r>
              <a:rPr lang="ru-RU" sz="2000" dirty="0">
                <a:solidFill>
                  <a:schemeClr val="tx2"/>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«Эко-занятие» (проведение в детском саду развивающих комплексных занятий по формированию экологической культуры дошкольников)</a:t>
            </a:r>
            <a:endParaRPr lang="ru-RU" sz="20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51830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Прямоугольник 4">
            <a:extLst>
              <a:ext uri="{FF2B5EF4-FFF2-40B4-BE49-F238E27FC236}">
                <a16:creationId xmlns:a16="http://schemas.microsoft.com/office/drawing/2014/main" id="{4E473C7B-6D9B-4AA0-AEF6-3348DAC19A0B}"/>
              </a:ext>
            </a:extLst>
          </p:cNvPr>
          <p:cNvSpPr/>
          <p:nvPr/>
        </p:nvSpPr>
        <p:spPr>
          <a:xfrm>
            <a:off x="419670" y="404813"/>
            <a:ext cx="6816627" cy="461665"/>
          </a:xfrm>
          <a:prstGeom prst="rect">
            <a:avLst/>
          </a:prstGeom>
        </p:spPr>
        <p:txBody>
          <a:bodyPr wrap="square">
            <a:spAutoFit/>
          </a:bodyPr>
          <a:lstStyle/>
          <a:p>
            <a:pPr lvl="0" algn="ctr" fontAlgn="base">
              <a:spcBef>
                <a:spcPct val="0"/>
              </a:spcBef>
              <a:spcAft>
                <a:spcPct val="0"/>
              </a:spcAft>
            </a:pPr>
            <a:r>
              <a:rPr lang="ru-RU" sz="2400" b="1" dirty="0">
                <a:solidFill>
                  <a:srgbClr val="C00000"/>
                </a:solidFill>
                <a:latin typeface="Times New Roman" panose="02020603050405020304" pitchFamily="18" charset="0"/>
                <a:cs typeface="Times New Roman" panose="02020603050405020304" pitchFamily="18" charset="0"/>
              </a:rPr>
              <a:t>Эколого-развивающая среда в ДОУ</a:t>
            </a:r>
            <a:endParaRPr lang="ru-RU" sz="2400" dirty="0">
              <a:solidFill>
                <a:srgbClr val="C00000"/>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0E8FD01-838E-4C99-A52D-2DF08FEC91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4" t="784" r="14552"/>
          <a:stretch/>
        </p:blipFill>
        <p:spPr>
          <a:xfrm>
            <a:off x="83743" y="1358920"/>
            <a:ext cx="3024336" cy="1655481"/>
          </a:xfrm>
          <a:prstGeom prst="rect">
            <a:avLst/>
          </a:prstGeom>
        </p:spPr>
      </p:pic>
      <p:pic>
        <p:nvPicPr>
          <p:cNvPr id="10" name="Рисунок 9">
            <a:extLst>
              <a:ext uri="{FF2B5EF4-FFF2-40B4-BE49-F238E27FC236}">
                <a16:creationId xmlns:a16="http://schemas.microsoft.com/office/drawing/2014/main" id="{372455F2-000E-4F9E-9F24-FD2C8A37C7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09" t="1" r="13547" b="1"/>
          <a:stretch/>
        </p:blipFill>
        <p:spPr>
          <a:xfrm>
            <a:off x="5782344" y="888381"/>
            <a:ext cx="2941986" cy="1668557"/>
          </a:xfrm>
          <a:prstGeom prst="rect">
            <a:avLst/>
          </a:prstGeom>
        </p:spPr>
      </p:pic>
      <p:pic>
        <p:nvPicPr>
          <p:cNvPr id="12" name="Рисунок 11">
            <a:extLst>
              <a:ext uri="{FF2B5EF4-FFF2-40B4-BE49-F238E27FC236}">
                <a16:creationId xmlns:a16="http://schemas.microsoft.com/office/drawing/2014/main" id="{B68C1B1B-D3C4-47D5-B40B-A27EA8F7CD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07" y="3291632"/>
            <a:ext cx="3209809" cy="1538942"/>
          </a:xfrm>
          <a:prstGeom prst="rect">
            <a:avLst/>
          </a:prstGeom>
        </p:spPr>
      </p:pic>
      <p:pic>
        <p:nvPicPr>
          <p:cNvPr id="13" name="Рисунок 12">
            <a:extLst>
              <a:ext uri="{FF2B5EF4-FFF2-40B4-BE49-F238E27FC236}">
                <a16:creationId xmlns:a16="http://schemas.microsoft.com/office/drawing/2014/main" id="{7F54FC1B-7419-4E60-A255-60656861C4D6}"/>
              </a:ext>
            </a:extLst>
          </p:cNvPr>
          <p:cNvPicPr>
            <a:picLocks noChangeAspect="1"/>
          </p:cNvPicPr>
          <p:nvPr/>
        </p:nvPicPr>
        <p:blipFill>
          <a:blip r:embed="rId7"/>
          <a:stretch>
            <a:fillRect/>
          </a:stretch>
        </p:blipFill>
        <p:spPr>
          <a:xfrm>
            <a:off x="5469404" y="3002385"/>
            <a:ext cx="3438090" cy="1828190"/>
          </a:xfrm>
          <a:prstGeom prst="rect">
            <a:avLst/>
          </a:prstGeom>
        </p:spPr>
      </p:pic>
      <p:pic>
        <p:nvPicPr>
          <p:cNvPr id="14" name="Рисунок 13">
            <a:extLst>
              <a:ext uri="{FF2B5EF4-FFF2-40B4-BE49-F238E27FC236}">
                <a16:creationId xmlns:a16="http://schemas.microsoft.com/office/drawing/2014/main" id="{39987F4E-A869-4B53-BFA6-5DFA3627A4D0}"/>
              </a:ext>
            </a:extLst>
          </p:cNvPr>
          <p:cNvPicPr>
            <a:picLocks noChangeAspect="1"/>
          </p:cNvPicPr>
          <p:nvPr/>
        </p:nvPicPr>
        <p:blipFill>
          <a:blip r:embed="rId8"/>
          <a:stretch>
            <a:fillRect/>
          </a:stretch>
        </p:blipFill>
        <p:spPr>
          <a:xfrm>
            <a:off x="3558102" y="1547813"/>
            <a:ext cx="1804572" cy="2999492"/>
          </a:xfrm>
          <a:prstGeom prst="rect">
            <a:avLst/>
          </a:prstGeom>
        </p:spPr>
      </p:pic>
      <p:pic>
        <p:nvPicPr>
          <p:cNvPr id="16" name="Рисунок 15">
            <a:extLst>
              <a:ext uri="{FF2B5EF4-FFF2-40B4-BE49-F238E27FC236}">
                <a16:creationId xmlns:a16="http://schemas.microsoft.com/office/drawing/2014/main" id="{62195620-C9A1-4069-AE5B-E79AA0B5A9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0776" y="4887245"/>
            <a:ext cx="4089162" cy="1840123"/>
          </a:xfrm>
          <a:prstGeom prst="rect">
            <a:avLst/>
          </a:prstGeom>
        </p:spPr>
      </p:pic>
    </p:spTree>
    <p:custDataLst>
      <p:tags r:id="rId1"/>
    </p:custDataLst>
    <p:extLst>
      <p:ext uri="{BB962C8B-B14F-4D97-AF65-F5344CB8AC3E}">
        <p14:creationId xmlns:p14="http://schemas.microsoft.com/office/powerpoint/2010/main" val="4148312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6480720" cy="923330"/>
          </a:xfrm>
          <a:prstGeom prst="rect">
            <a:avLst/>
          </a:prstGeom>
        </p:spPr>
        <p:txBody>
          <a:bodyPr wrap="square">
            <a:spAutoFit/>
          </a:bodyPr>
          <a:lstStyle/>
          <a:p>
            <a:r>
              <a:rPr lang="ru-RU" b="1" dirty="0">
                <a:latin typeface="Monotype Corsiva" pitchFamily="66" charset="0"/>
              </a:rPr>
              <a:t>Цель:</a:t>
            </a:r>
            <a:r>
              <a:rPr lang="ru-RU" dirty="0">
                <a:latin typeface="Monotype Corsiva" pitchFamily="66" charset="0"/>
              </a:rPr>
              <a:t> воспитание заботливого отношения к птицам, развитие наблюдательности, чувства сопереживания и причастности к судьбам птиц зимой, любви к природе родного края.</a:t>
            </a:r>
          </a:p>
        </p:txBody>
      </p:sp>
      <p:sp>
        <p:nvSpPr>
          <p:cNvPr id="2" name="TextBox 1">
            <a:extLst>
              <a:ext uri="{FF2B5EF4-FFF2-40B4-BE49-F238E27FC236}">
                <a16:creationId xmlns:a16="http://schemas.microsoft.com/office/drawing/2014/main" id="{5432C0C4-511B-481B-B815-907C528F54E1}"/>
              </a:ext>
            </a:extLst>
          </p:cNvPr>
          <p:cNvSpPr txBox="1"/>
          <p:nvPr/>
        </p:nvSpPr>
        <p:spPr>
          <a:xfrm>
            <a:off x="1847633" y="268682"/>
            <a:ext cx="4561160" cy="461665"/>
          </a:xfrm>
          <a:prstGeom prst="rect">
            <a:avLst/>
          </a:prstGeom>
          <a:noFill/>
        </p:spPr>
        <p:txBody>
          <a:bodyPr wrap="square" rtlCol="0">
            <a:spAutoFit/>
          </a:bodyPr>
          <a:lstStyle/>
          <a:p>
            <a:pPr algn="ctr"/>
            <a:r>
              <a:rPr lang="ru-RU" sz="2400" dirty="0">
                <a:solidFill>
                  <a:srgbClr val="C00000"/>
                </a:solidFill>
                <a:latin typeface="Times New Roman" panose="02020603050405020304" pitchFamily="18" charset="0"/>
                <a:cs typeface="Times New Roman" panose="02020603050405020304" pitchFamily="18" charset="0"/>
              </a:rPr>
              <a:t>Эко-занятие</a:t>
            </a:r>
          </a:p>
        </p:txBody>
      </p:sp>
      <p:sp>
        <p:nvSpPr>
          <p:cNvPr id="4" name="TextBox 3">
            <a:extLst>
              <a:ext uri="{FF2B5EF4-FFF2-40B4-BE49-F238E27FC236}">
                <a16:creationId xmlns:a16="http://schemas.microsoft.com/office/drawing/2014/main" id="{D6310B51-ECF9-480B-B243-91B994952B6C}"/>
              </a:ext>
            </a:extLst>
          </p:cNvPr>
          <p:cNvSpPr txBox="1"/>
          <p:nvPr/>
        </p:nvSpPr>
        <p:spPr>
          <a:xfrm>
            <a:off x="107505" y="1468645"/>
            <a:ext cx="7128792" cy="923330"/>
          </a:xfrm>
          <a:prstGeom prst="rect">
            <a:avLst/>
          </a:prstGeom>
          <a:noFill/>
        </p:spPr>
        <p:txBody>
          <a:bodyPr wrap="square" rtlCol="0">
            <a:spAutoFit/>
          </a:bodyPr>
          <a:lstStyle/>
          <a:p>
            <a:br>
              <a:rPr lang="ru-RU" b="1" i="1" u="sng" dirty="0">
                <a:latin typeface="Monotype Corsiva" panose="03010101010201010101" pitchFamily="66" charset="0"/>
                <a:cs typeface="Times New Roman" pitchFamily="18" charset="0"/>
              </a:rPr>
            </a:br>
            <a:endParaRPr lang="ru-RU" dirty="0">
              <a:latin typeface="Times New Roman" pitchFamily="18" charset="0"/>
              <a:cs typeface="Times New Roman" pitchFamily="18" charset="0"/>
            </a:endParaRPr>
          </a:p>
          <a:p>
            <a:endParaRPr lang="ru-RU" dirty="0"/>
          </a:p>
        </p:txBody>
      </p:sp>
      <p:pic>
        <p:nvPicPr>
          <p:cNvPr id="9" name="Рисунок 8">
            <a:extLst>
              <a:ext uri="{FF2B5EF4-FFF2-40B4-BE49-F238E27FC236}">
                <a16:creationId xmlns:a16="http://schemas.microsoft.com/office/drawing/2014/main" id="{27C50365-693D-48EB-BA70-A7D9D74D3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293" y="1662447"/>
            <a:ext cx="3851920" cy="2166705"/>
          </a:xfrm>
          <a:prstGeom prst="rect">
            <a:avLst/>
          </a:prstGeom>
        </p:spPr>
      </p:pic>
      <p:pic>
        <p:nvPicPr>
          <p:cNvPr id="12" name="Рисунок 11">
            <a:extLst>
              <a:ext uri="{FF2B5EF4-FFF2-40B4-BE49-F238E27FC236}">
                <a16:creationId xmlns:a16="http://schemas.microsoft.com/office/drawing/2014/main" id="{2083B6C5-37D0-4C7C-B207-E97AFFC242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9544" y="4132650"/>
            <a:ext cx="3616136" cy="2712102"/>
          </a:xfrm>
          <a:prstGeom prst="rect">
            <a:avLst/>
          </a:prstGeom>
        </p:spPr>
      </p:pic>
    </p:spTree>
    <p:custDataLst>
      <p:tags r:id="rId1"/>
    </p:custDataLst>
    <p:extLst>
      <p:ext uri="{BB962C8B-B14F-4D97-AF65-F5344CB8AC3E}">
        <p14:creationId xmlns:p14="http://schemas.microsoft.com/office/powerpoint/2010/main" val="35068618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D2472023-337C-44E6-8E56-A1A1051789BE}"/>
              </a:ext>
            </a:extLst>
          </p:cNvPr>
          <p:cNvSpPr txBox="1"/>
          <p:nvPr/>
        </p:nvSpPr>
        <p:spPr>
          <a:xfrm>
            <a:off x="251520" y="404813"/>
            <a:ext cx="6984775" cy="2031325"/>
          </a:xfrm>
          <a:prstGeom prst="rect">
            <a:avLst/>
          </a:prstGeom>
          <a:noFill/>
        </p:spPr>
        <p:txBody>
          <a:bodyPr wrap="square" rtlCol="0">
            <a:spAutoFit/>
          </a:bodyPr>
          <a:lstStyle/>
          <a:p>
            <a:pPr algn="ctr"/>
            <a:endParaRPr lang="ru-RU" sz="2800" b="1" dirty="0">
              <a:solidFill>
                <a:srgbClr val="00421E"/>
              </a:solidFill>
              <a:latin typeface="Times New Roman" panose="02020603050405020304" pitchFamily="18" charset="0"/>
              <a:cs typeface="Times New Roman" panose="02020603050405020304" pitchFamily="18" charset="0"/>
            </a:endParaRPr>
          </a:p>
          <a:p>
            <a:pPr algn="ctr"/>
            <a:r>
              <a:rPr lang="ru-RU" sz="2800" b="1" dirty="0">
                <a:solidFill>
                  <a:srgbClr val="00421E"/>
                </a:solidFill>
                <a:latin typeface="Times New Roman" panose="02020603050405020304" pitchFamily="18" charset="0"/>
                <a:cs typeface="Times New Roman" panose="02020603050405020304" pitchFamily="18" charset="0"/>
              </a:rPr>
              <a:t>Второй этап – «Просвещай»</a:t>
            </a:r>
          </a:p>
          <a:p>
            <a:pPr algn="ctr"/>
            <a:endParaRPr lang="ru-RU" sz="2800" b="1" dirty="0">
              <a:solidFill>
                <a:srgbClr val="00421E"/>
              </a:solidFill>
              <a:latin typeface="Times New Roman" panose="02020603050405020304" pitchFamily="18" charset="0"/>
              <a:cs typeface="Times New Roman" panose="02020603050405020304" pitchFamily="18" charset="0"/>
            </a:endParaRPr>
          </a:p>
          <a:p>
            <a:r>
              <a:rPr lang="ru-RU" sz="2400" b="1" u="sng" dirty="0">
                <a:latin typeface="Monotype Corsiva" panose="03010101010201010101" pitchFamily="66" charset="0"/>
                <a:cs typeface="Times New Roman" pitchFamily="18" charset="0"/>
              </a:rPr>
              <a:t>Цель:</a:t>
            </a:r>
            <a:r>
              <a:rPr lang="ru-RU" sz="2400" dirty="0">
                <a:latin typeface="Times New Roman" pitchFamily="18" charset="0"/>
                <a:cs typeface="Times New Roman" pitchFamily="18" charset="0"/>
              </a:rPr>
              <a:t> </a:t>
            </a:r>
            <a:r>
              <a:rPr lang="ru-RU" dirty="0">
                <a:latin typeface="Times New Roman" pitchFamily="18" charset="0"/>
                <a:cs typeface="Times New Roman" pitchFamily="18" charset="0"/>
              </a:rPr>
              <a:t>Способствовать улучшению детско-родительских отношений, вовлекать родителей в совместное творчество с детьми.</a:t>
            </a:r>
          </a:p>
        </p:txBody>
      </p:sp>
      <p:sp>
        <p:nvSpPr>
          <p:cNvPr id="2" name="TextBox 1">
            <a:extLst>
              <a:ext uri="{FF2B5EF4-FFF2-40B4-BE49-F238E27FC236}">
                <a16:creationId xmlns:a16="http://schemas.microsoft.com/office/drawing/2014/main" id="{CA4497D5-89FE-4424-9FCE-D3FABE139172}"/>
              </a:ext>
            </a:extLst>
          </p:cNvPr>
          <p:cNvSpPr txBox="1"/>
          <p:nvPr/>
        </p:nvSpPr>
        <p:spPr>
          <a:xfrm>
            <a:off x="468851" y="2320092"/>
            <a:ext cx="7067129" cy="2215991"/>
          </a:xfrm>
          <a:prstGeom prst="rect">
            <a:avLst/>
          </a:prstGeom>
          <a:noFill/>
        </p:spPr>
        <p:txBody>
          <a:bodyPr wrap="square" rtlCol="0">
            <a:spAutoFit/>
          </a:bodyPr>
          <a:lstStyle/>
          <a:p>
            <a:pPr>
              <a:lnSpc>
                <a:spcPct val="150000"/>
              </a:lnSpc>
            </a:pPr>
            <a:endParaRPr lang="ru-RU" sz="2000" b="1" dirty="0">
              <a:solidFill>
                <a:srgbClr val="00421E"/>
              </a:solidFill>
              <a:latin typeface="Times New Roman" panose="02020603050405020304" pitchFamily="18" charset="0"/>
              <a:cs typeface="Times New Roman" panose="02020603050405020304" pitchFamily="18" charset="0"/>
            </a:endParaRPr>
          </a:p>
          <a:p>
            <a:pPr>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1.</a:t>
            </a:r>
            <a:r>
              <a:rPr lang="ru-RU" sz="2000" dirty="0">
                <a:solidFill>
                  <a:srgbClr val="00421E"/>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«Берегите природу»(выставка рисунков)</a:t>
            </a:r>
          </a:p>
          <a:p>
            <a:pPr>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2.</a:t>
            </a:r>
            <a:r>
              <a:rPr lang="ru-RU" sz="2000" b="1" dirty="0">
                <a:solidFill>
                  <a:schemeClr val="accent3"/>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«Вместе спасем Землю»(создание поделок) </a:t>
            </a:r>
          </a:p>
          <a:p>
            <a:pPr>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3.</a:t>
            </a:r>
            <a:r>
              <a:rPr lang="ru-RU" sz="2000" b="1" dirty="0">
                <a:solidFill>
                  <a:schemeClr val="accent3"/>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«Эко-Мода» (показ одежды)</a:t>
            </a:r>
          </a:p>
          <a:p>
            <a:endParaRPr lang="ru-RU" dirty="0"/>
          </a:p>
        </p:txBody>
      </p:sp>
    </p:spTree>
    <p:custDataLst>
      <p:tags r:id="rId1"/>
    </p:custDataLst>
    <p:extLst>
      <p:ext uri="{BB962C8B-B14F-4D97-AF65-F5344CB8AC3E}">
        <p14:creationId xmlns:p14="http://schemas.microsoft.com/office/powerpoint/2010/main" val="31724786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D2472023-337C-44E6-8E56-A1A1051789BE}"/>
              </a:ext>
            </a:extLst>
          </p:cNvPr>
          <p:cNvSpPr txBox="1"/>
          <p:nvPr/>
        </p:nvSpPr>
        <p:spPr>
          <a:xfrm>
            <a:off x="251520" y="404813"/>
            <a:ext cx="6984775" cy="523220"/>
          </a:xfrm>
          <a:prstGeom prst="rect">
            <a:avLst/>
          </a:prstGeom>
          <a:noFill/>
        </p:spPr>
        <p:txBody>
          <a:bodyPr wrap="square" rtlCol="0">
            <a:spAutoFit/>
          </a:bodyPr>
          <a:lstStyle/>
          <a:p>
            <a:pPr algn="ctr"/>
            <a:r>
              <a:rPr lang="ru-RU" sz="2000" b="1" dirty="0">
                <a:solidFill>
                  <a:srgbClr val="C00000"/>
                </a:solidFill>
                <a:latin typeface="Times New Roman" pitchFamily="18" charset="0"/>
                <a:cs typeface="Times New Roman" pitchFamily="18" charset="0"/>
              </a:rPr>
              <a:t>Выставка рисунков </a:t>
            </a:r>
            <a:r>
              <a:rPr lang="ru-RU" sz="2800" b="1" dirty="0">
                <a:solidFill>
                  <a:srgbClr val="C00000"/>
                </a:solidFill>
                <a:latin typeface="Times New Roman" pitchFamily="18" charset="0"/>
                <a:cs typeface="Times New Roman" pitchFamily="18" charset="0"/>
              </a:rPr>
              <a:t>«Берегите природу»</a:t>
            </a:r>
          </a:p>
        </p:txBody>
      </p:sp>
      <p:pic>
        <p:nvPicPr>
          <p:cNvPr id="7" name="Рисунок 6">
            <a:extLst>
              <a:ext uri="{FF2B5EF4-FFF2-40B4-BE49-F238E27FC236}">
                <a16:creationId xmlns:a16="http://schemas.microsoft.com/office/drawing/2014/main" id="{CFD014F0-F9A3-4661-93CA-870708A5C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51" y="1279525"/>
            <a:ext cx="3626856" cy="2613491"/>
          </a:xfrm>
          <a:prstGeom prst="rect">
            <a:avLst/>
          </a:prstGeom>
        </p:spPr>
      </p:pic>
      <p:pic>
        <p:nvPicPr>
          <p:cNvPr id="9" name="Рисунок 8">
            <a:extLst>
              <a:ext uri="{FF2B5EF4-FFF2-40B4-BE49-F238E27FC236}">
                <a16:creationId xmlns:a16="http://schemas.microsoft.com/office/drawing/2014/main" id="{563839BD-34A1-49DB-BF29-CD5292A996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113923" y="928033"/>
            <a:ext cx="3055504" cy="4205812"/>
          </a:xfrm>
          <a:prstGeom prst="rect">
            <a:avLst/>
          </a:prstGeom>
        </p:spPr>
      </p:pic>
      <p:pic>
        <p:nvPicPr>
          <p:cNvPr id="11" name="Рисунок 10">
            <a:extLst>
              <a:ext uri="{FF2B5EF4-FFF2-40B4-BE49-F238E27FC236}">
                <a16:creationId xmlns:a16="http://schemas.microsoft.com/office/drawing/2014/main" id="{E679ED4E-B835-4F6E-ACC0-D869997F56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2387" y="4182200"/>
            <a:ext cx="3534162" cy="2554615"/>
          </a:xfrm>
          <a:prstGeom prst="rect">
            <a:avLst/>
          </a:prstGeom>
        </p:spPr>
      </p:pic>
    </p:spTree>
    <p:custDataLst>
      <p:tags r:id="rId1"/>
    </p:custDataLst>
    <p:extLst>
      <p:ext uri="{BB962C8B-B14F-4D97-AF65-F5344CB8AC3E}">
        <p14:creationId xmlns:p14="http://schemas.microsoft.com/office/powerpoint/2010/main" val="1738713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D2472023-337C-44E6-8E56-A1A1051789BE}"/>
              </a:ext>
            </a:extLst>
          </p:cNvPr>
          <p:cNvSpPr txBox="1"/>
          <p:nvPr/>
        </p:nvSpPr>
        <p:spPr>
          <a:xfrm>
            <a:off x="251521" y="404813"/>
            <a:ext cx="6552728" cy="400110"/>
          </a:xfrm>
          <a:prstGeom prst="rect">
            <a:avLst/>
          </a:prstGeom>
          <a:noFill/>
        </p:spPr>
        <p:txBody>
          <a:bodyPr wrap="square" rtlCol="0">
            <a:spAutoFit/>
          </a:bodyPr>
          <a:lstStyle/>
          <a:p>
            <a:pPr algn="ctr"/>
            <a:r>
              <a:rPr lang="ru-RU" sz="2000" b="1" dirty="0">
                <a:solidFill>
                  <a:srgbClr val="C00000"/>
                </a:solidFill>
                <a:latin typeface="Times New Roman" pitchFamily="18" charset="0"/>
                <a:cs typeface="Times New Roman" pitchFamily="18" charset="0"/>
              </a:rPr>
              <a:t>Выставка  поделок на тему: «Вместе спасем Землю»</a:t>
            </a:r>
          </a:p>
        </p:txBody>
      </p:sp>
      <p:pic>
        <p:nvPicPr>
          <p:cNvPr id="4" name="Рисунок 3">
            <a:extLst>
              <a:ext uri="{FF2B5EF4-FFF2-40B4-BE49-F238E27FC236}">
                <a16:creationId xmlns:a16="http://schemas.microsoft.com/office/drawing/2014/main" id="{4152422C-06F6-48E7-86B8-5ECD66A5B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0990" y="1180257"/>
            <a:ext cx="3642329" cy="2256941"/>
          </a:xfrm>
          <a:prstGeom prst="rect">
            <a:avLst/>
          </a:prstGeom>
        </p:spPr>
      </p:pic>
      <p:pic>
        <p:nvPicPr>
          <p:cNvPr id="8" name="Рисунок 7">
            <a:extLst>
              <a:ext uri="{FF2B5EF4-FFF2-40B4-BE49-F238E27FC236}">
                <a16:creationId xmlns:a16="http://schemas.microsoft.com/office/drawing/2014/main" id="{9854A47C-7164-4CF1-89C1-266D95964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452" y="3502286"/>
            <a:ext cx="2427734" cy="3236979"/>
          </a:xfrm>
          <a:prstGeom prst="rect">
            <a:avLst/>
          </a:prstGeom>
        </p:spPr>
      </p:pic>
      <p:pic>
        <p:nvPicPr>
          <p:cNvPr id="12" name="Рисунок 11">
            <a:extLst>
              <a:ext uri="{FF2B5EF4-FFF2-40B4-BE49-F238E27FC236}">
                <a16:creationId xmlns:a16="http://schemas.microsoft.com/office/drawing/2014/main" id="{F161A916-337B-49B2-A2CA-FDF9F7FA72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95" b="25093"/>
          <a:stretch/>
        </p:blipFill>
        <p:spPr>
          <a:xfrm>
            <a:off x="693192" y="3678860"/>
            <a:ext cx="1771733" cy="3000094"/>
          </a:xfrm>
          <a:prstGeom prst="rect">
            <a:avLst/>
          </a:prstGeom>
        </p:spPr>
      </p:pic>
    </p:spTree>
    <p:custDataLst>
      <p:tags r:id="rId1"/>
    </p:custDataLst>
    <p:extLst>
      <p:ext uri="{BB962C8B-B14F-4D97-AF65-F5344CB8AC3E}">
        <p14:creationId xmlns:p14="http://schemas.microsoft.com/office/powerpoint/2010/main" val="33018606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шаблон 2 б"/>
          <p:cNvPicPr>
            <a:picLocks noChangeAspect="1" noChangeArrowheads="1"/>
          </p:cNvPicPr>
          <p:nvPr/>
        </p:nvPicPr>
        <p:blipFill>
          <a:blip r:embed="rId2" cstate="screen"/>
          <a:srcRect/>
          <a:stretch>
            <a:fillRect/>
          </a:stretch>
        </p:blipFill>
        <p:spPr bwMode="auto">
          <a:xfrm>
            <a:off x="0" y="-19618"/>
            <a:ext cx="9144000" cy="6877618"/>
          </a:xfrm>
          <a:prstGeom prst="rect">
            <a:avLst/>
          </a:prstGeom>
          <a:noFill/>
          <a:ln w="9525">
            <a:noFill/>
            <a:miter lim="800000"/>
            <a:headEnd/>
            <a:tailEnd/>
          </a:ln>
        </p:spPr>
      </p:pic>
      <p:sp>
        <p:nvSpPr>
          <p:cNvPr id="3" name="Прямоугольник 2"/>
          <p:cNvSpPr/>
          <p:nvPr/>
        </p:nvSpPr>
        <p:spPr>
          <a:xfrm>
            <a:off x="2699792" y="0"/>
            <a:ext cx="6858000" cy="707886"/>
          </a:xfrm>
          <a:prstGeom prst="rect">
            <a:avLst/>
          </a:prstGeom>
        </p:spPr>
        <p:txBody>
          <a:bodyPr wrap="square">
            <a:spAutoFit/>
          </a:bodyPr>
          <a:lstStyle/>
          <a:p>
            <a:r>
              <a:rPr lang="ru-RU" sz="4000" b="1" dirty="0">
                <a:solidFill>
                  <a:srgbClr val="009900"/>
                </a:solidFill>
                <a:latin typeface="Monotype Corsiva" pitchFamily="66" charset="0"/>
              </a:rPr>
              <a:t>Проектная деятельность </a:t>
            </a:r>
            <a:endParaRPr lang="ru-RU" sz="2400" dirty="0">
              <a:latin typeface="Franklin Gothic Medium" pitchFamily="34" charset="0"/>
            </a:endParaRPr>
          </a:p>
        </p:txBody>
      </p:sp>
      <p:sp>
        <p:nvSpPr>
          <p:cNvPr id="4" name="Выноска со стрелкой вниз 3"/>
          <p:cNvSpPr/>
          <p:nvPr/>
        </p:nvSpPr>
        <p:spPr>
          <a:xfrm>
            <a:off x="2339752" y="3284984"/>
            <a:ext cx="6337441" cy="1296144"/>
          </a:xfrm>
          <a:prstGeom prst="downArrow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TextBox 4"/>
          <p:cNvSpPr txBox="1"/>
          <p:nvPr/>
        </p:nvSpPr>
        <p:spPr>
          <a:xfrm>
            <a:off x="2339753" y="3304165"/>
            <a:ext cx="6336703" cy="830997"/>
          </a:xfrm>
          <a:prstGeom prst="rect">
            <a:avLst/>
          </a:prstGeom>
          <a:noFill/>
        </p:spPr>
        <p:txBody>
          <a:bodyPr wrap="square" rtlCol="0">
            <a:spAutoFit/>
          </a:bodyPr>
          <a:lstStyle/>
          <a:p>
            <a:pPr algn="ctr"/>
            <a:r>
              <a:rPr lang="ru-RU" sz="2400" b="1" dirty="0">
                <a:solidFill>
                  <a:srgbClr val="FF0000"/>
                </a:solidFill>
                <a:latin typeface="Franklin Gothic Medium" pitchFamily="34" charset="0"/>
              </a:rPr>
              <a:t>Целесообразность использования проектной</a:t>
            </a:r>
          </a:p>
          <a:p>
            <a:pPr algn="ctr"/>
            <a:r>
              <a:rPr lang="ru-RU" sz="2400" b="1" dirty="0">
                <a:solidFill>
                  <a:srgbClr val="FF0000"/>
                </a:solidFill>
                <a:latin typeface="Franklin Gothic Medium" pitchFamily="34" charset="0"/>
              </a:rPr>
              <a:t>деятельности в ДОУ</a:t>
            </a:r>
          </a:p>
        </p:txBody>
      </p:sp>
      <p:sp>
        <p:nvSpPr>
          <p:cNvPr id="6" name="TextBox 5"/>
          <p:cNvSpPr txBox="1"/>
          <p:nvPr/>
        </p:nvSpPr>
        <p:spPr>
          <a:xfrm>
            <a:off x="2540460" y="4581126"/>
            <a:ext cx="6063987" cy="1754326"/>
          </a:xfrm>
          <a:prstGeom prst="rect">
            <a:avLst/>
          </a:prstGeom>
          <a:noFill/>
        </p:spPr>
        <p:txBody>
          <a:bodyPr wrap="square" rtlCol="0">
            <a:spAutoFit/>
          </a:bodyPr>
          <a:lstStyle/>
          <a:p>
            <a:pPr marL="285750" indent="-285750">
              <a:buFont typeface="Wingdings" pitchFamily="2" charset="2"/>
              <a:buChar char="v"/>
            </a:pPr>
            <a:r>
              <a:rPr lang="ru-RU" i="1" dirty="0"/>
              <a:t>Повышение личной уверенности каждого участника проектной деятельности, его самореализации и рефлексии.</a:t>
            </a:r>
          </a:p>
          <a:p>
            <a:pPr marL="285750" indent="-285750">
              <a:buFont typeface="Wingdings" pitchFamily="2" charset="2"/>
              <a:buChar char="v"/>
            </a:pPr>
            <a:r>
              <a:rPr lang="ru-RU" i="1" dirty="0"/>
              <a:t>Развитие осознания значимости коллективной работы, сотрудничество для получения результатов процесса выполнения творческих заданий</a:t>
            </a:r>
            <a:r>
              <a:rPr lang="ru-RU" dirty="0"/>
              <a:t>.</a:t>
            </a:r>
          </a:p>
        </p:txBody>
      </p:sp>
      <p:sp>
        <p:nvSpPr>
          <p:cNvPr id="7" name="Прямоугольник 6"/>
          <p:cNvSpPr/>
          <p:nvPr/>
        </p:nvSpPr>
        <p:spPr>
          <a:xfrm>
            <a:off x="2286000" y="692696"/>
            <a:ext cx="6246440" cy="1477328"/>
          </a:xfrm>
          <a:prstGeom prst="rect">
            <a:avLst/>
          </a:prstGeom>
        </p:spPr>
        <p:txBody>
          <a:bodyPr wrap="square">
            <a:spAutoFit/>
          </a:bodyPr>
          <a:lstStyle/>
          <a:p>
            <a:pPr algn="just"/>
            <a:r>
              <a:rPr lang="ru-RU" b="1" i="1" u="sng" dirty="0">
                <a:latin typeface="Franklin Gothic Medium" pitchFamily="34" charset="0"/>
              </a:rPr>
              <a:t>Проект</a:t>
            </a:r>
            <a:r>
              <a:rPr lang="ru-RU" b="1" i="1" dirty="0">
                <a:latin typeface="Franklin Gothic Medium" pitchFamily="34" charset="0"/>
              </a:rPr>
              <a:t> - это специально организованный взрослым и самостоятельно выполняемый детьми комплекс действий по решению значимой для детей проблемой, завершающийся созданием творческих работ.</a:t>
            </a:r>
          </a:p>
          <a:p>
            <a:pPr algn="just"/>
            <a:endParaRPr lang="ru-RU" b="1" i="1" dirty="0">
              <a:latin typeface="Franklin Gothic Medium" pitchFamily="34" charset="0"/>
            </a:endParaRPr>
          </a:p>
        </p:txBody>
      </p:sp>
      <p:sp>
        <p:nvSpPr>
          <p:cNvPr id="8" name="Прямоугольник 7"/>
          <p:cNvSpPr/>
          <p:nvPr/>
        </p:nvSpPr>
        <p:spPr>
          <a:xfrm>
            <a:off x="2286000" y="1844824"/>
            <a:ext cx="6102424" cy="1477328"/>
          </a:xfrm>
          <a:prstGeom prst="rect">
            <a:avLst/>
          </a:prstGeom>
        </p:spPr>
        <p:txBody>
          <a:bodyPr wrap="square">
            <a:spAutoFit/>
          </a:bodyPr>
          <a:lstStyle/>
          <a:p>
            <a:pPr algn="just"/>
            <a:r>
              <a:rPr lang="ru-RU" b="1" u="sng" dirty="0">
                <a:latin typeface="Franklin Gothic Medium" pitchFamily="34" charset="0"/>
              </a:rPr>
              <a:t>Метод проектов </a:t>
            </a:r>
            <a:r>
              <a:rPr lang="ru-RU" b="1" dirty="0">
                <a:latin typeface="Franklin Gothic Medium" pitchFamily="34" charset="0"/>
              </a:rPr>
              <a:t>- это совокупность учебно-познавательных приемов, которые позволяют решить ту или иную проблему в результате самостоятельных действий обучающихся, с обязательной презентацией этих результатов.</a:t>
            </a:r>
          </a:p>
        </p:txBody>
      </p:sp>
    </p:spTree>
    <p:extLst>
      <p:ext uri="{BB962C8B-B14F-4D97-AF65-F5344CB8AC3E}">
        <p14:creationId xmlns:p14="http://schemas.microsoft.com/office/powerpoint/2010/main" val="9386499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4" name="TextBox 3">
            <a:extLst>
              <a:ext uri="{FF2B5EF4-FFF2-40B4-BE49-F238E27FC236}">
                <a16:creationId xmlns:a16="http://schemas.microsoft.com/office/drawing/2014/main" id="{13ECDBE7-4E84-48DB-BD17-5D629A7AA5BD}"/>
              </a:ext>
            </a:extLst>
          </p:cNvPr>
          <p:cNvSpPr txBox="1"/>
          <p:nvPr/>
        </p:nvSpPr>
        <p:spPr>
          <a:xfrm>
            <a:off x="3203848" y="188640"/>
            <a:ext cx="1944216" cy="523220"/>
          </a:xfrm>
          <a:prstGeom prst="rect">
            <a:avLst/>
          </a:prstGeom>
          <a:noFill/>
        </p:spPr>
        <p:txBody>
          <a:bodyPr wrap="square" rtlCol="0">
            <a:spAutoFit/>
          </a:bodyPr>
          <a:lstStyle/>
          <a:p>
            <a:r>
              <a:rPr lang="ru-RU" sz="2800" dirty="0">
                <a:solidFill>
                  <a:srgbClr val="C00000"/>
                </a:solidFill>
              </a:rPr>
              <a:t>Эко-мода</a:t>
            </a:r>
          </a:p>
        </p:txBody>
      </p:sp>
      <p:pic>
        <p:nvPicPr>
          <p:cNvPr id="6" name="Рисунок 5">
            <a:extLst>
              <a:ext uri="{FF2B5EF4-FFF2-40B4-BE49-F238E27FC236}">
                <a16:creationId xmlns:a16="http://schemas.microsoft.com/office/drawing/2014/main" id="{06731591-DF68-44E3-B443-F3D5919AF2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39" r="24469"/>
          <a:stretch/>
        </p:blipFill>
        <p:spPr>
          <a:xfrm rot="5400000">
            <a:off x="120701" y="1037751"/>
            <a:ext cx="2835235" cy="2000222"/>
          </a:xfrm>
          <a:prstGeom prst="rect">
            <a:avLst/>
          </a:prstGeom>
        </p:spPr>
      </p:pic>
      <p:pic>
        <p:nvPicPr>
          <p:cNvPr id="8" name="Рисунок 7">
            <a:extLst>
              <a:ext uri="{FF2B5EF4-FFF2-40B4-BE49-F238E27FC236}">
                <a16:creationId xmlns:a16="http://schemas.microsoft.com/office/drawing/2014/main" id="{DCBE726A-6021-4664-A33F-FC8BA8EA24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607" r="27700"/>
          <a:stretch/>
        </p:blipFill>
        <p:spPr>
          <a:xfrm rot="5400000">
            <a:off x="4024309" y="1125716"/>
            <a:ext cx="3027490" cy="2199779"/>
          </a:xfrm>
          <a:prstGeom prst="rect">
            <a:avLst/>
          </a:prstGeom>
        </p:spPr>
      </p:pic>
      <p:pic>
        <p:nvPicPr>
          <p:cNvPr id="10" name="Рисунок 9">
            <a:extLst>
              <a:ext uri="{FF2B5EF4-FFF2-40B4-BE49-F238E27FC236}">
                <a16:creationId xmlns:a16="http://schemas.microsoft.com/office/drawing/2014/main" id="{6CCC2A69-98BB-474D-85F5-9DC64FBC25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45" r="24297"/>
          <a:stretch/>
        </p:blipFill>
        <p:spPr>
          <a:xfrm rot="5400000">
            <a:off x="1869156" y="4081910"/>
            <a:ext cx="3140970" cy="2199781"/>
          </a:xfrm>
          <a:prstGeom prst="rect">
            <a:avLst/>
          </a:prstGeom>
        </p:spPr>
      </p:pic>
    </p:spTree>
    <p:custDataLst>
      <p:tags r:id="rId1"/>
    </p:custDataLst>
    <p:extLst>
      <p:ext uri="{BB962C8B-B14F-4D97-AF65-F5344CB8AC3E}">
        <p14:creationId xmlns:p14="http://schemas.microsoft.com/office/powerpoint/2010/main" val="3784214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D2472023-337C-44E6-8E56-A1A1051789BE}"/>
              </a:ext>
            </a:extLst>
          </p:cNvPr>
          <p:cNvSpPr txBox="1"/>
          <p:nvPr/>
        </p:nvSpPr>
        <p:spPr>
          <a:xfrm>
            <a:off x="251521" y="404813"/>
            <a:ext cx="6696743" cy="5453865"/>
          </a:xfrm>
          <a:prstGeom prst="rect">
            <a:avLst/>
          </a:prstGeom>
          <a:noFill/>
        </p:spPr>
        <p:txBody>
          <a:bodyPr wrap="square" rtlCol="0">
            <a:spAutoFit/>
          </a:bodyPr>
          <a:lstStyle/>
          <a:p>
            <a:pPr algn="ctr"/>
            <a:r>
              <a:rPr lang="ru-RU" sz="2800" b="1" dirty="0">
                <a:solidFill>
                  <a:srgbClr val="00421E"/>
                </a:solidFill>
                <a:latin typeface="Times New Roman" panose="02020603050405020304" pitchFamily="18" charset="0"/>
                <a:cs typeface="Times New Roman" panose="02020603050405020304" pitchFamily="18" charset="0"/>
              </a:rPr>
              <a:t>Третий этап – «Меняй мир»</a:t>
            </a:r>
          </a:p>
          <a:p>
            <a:pPr algn="just"/>
            <a:br>
              <a:rPr lang="ru-RU" sz="2000" dirty="0">
                <a:solidFill>
                  <a:srgbClr val="C00000"/>
                </a:solidFill>
                <a:latin typeface="Times New Roman" pitchFamily="18" charset="0"/>
                <a:cs typeface="Times New Roman" pitchFamily="18" charset="0"/>
              </a:rPr>
            </a:br>
            <a:r>
              <a:rPr lang="ru-RU" sz="2400" b="1" i="1" u="sng" dirty="0">
                <a:latin typeface="Monotype Corsiva" panose="03010101010201010101" pitchFamily="66" charset="0"/>
                <a:cs typeface="Times New Roman" panose="02020603050405020304" pitchFamily="18" charset="0"/>
              </a:rPr>
              <a:t>Цель этапа: </a:t>
            </a:r>
            <a:r>
              <a:rPr lang="ru-RU" sz="2000" i="1" dirty="0">
                <a:latin typeface="Times New Roman" panose="02020603050405020304" pitchFamily="18" charset="0"/>
                <a:cs typeface="Times New Roman" panose="02020603050405020304" pitchFamily="18" charset="0"/>
              </a:rPr>
              <a:t>переход от индивидуальных действий по охране природы к коллективной деятельности.</a:t>
            </a:r>
          </a:p>
          <a:p>
            <a:pPr algn="just"/>
            <a:endParaRPr lang="ru-RU" sz="2000" b="1" i="1"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1.</a:t>
            </a:r>
            <a:r>
              <a:rPr lang="ru-RU" sz="2000" b="1" dirty="0">
                <a:solidFill>
                  <a:schemeClr val="accent3"/>
                </a:solidFill>
                <a:latin typeface="Times New Roman" panose="02020603050405020304" pitchFamily="18" charset="0"/>
                <a:cs typeface="Times New Roman" panose="02020603050405020304" pitchFamily="18" charset="0"/>
              </a:rPr>
              <a:t> </a:t>
            </a:r>
            <a:r>
              <a:rPr lang="ru-RU" sz="2000" dirty="0">
                <a:solidFill>
                  <a:srgbClr val="00421E"/>
                </a:solidFill>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Будь природе другом! (экологический праздник)</a:t>
            </a:r>
          </a:p>
          <a:p>
            <a:pPr algn="just">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2.</a:t>
            </a:r>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«Спасем Планет от мусора» (экологическая сказка)</a:t>
            </a:r>
          </a:p>
          <a:p>
            <a:pPr algn="just">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3.</a:t>
            </a:r>
            <a:r>
              <a:rPr lang="ru-RU" sz="2000" b="1" dirty="0">
                <a:solidFill>
                  <a:schemeClr val="tx2"/>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«Эко-кормушка» (подготовка и размещение кормушек для птиц на территории детского сада)</a:t>
            </a:r>
          </a:p>
          <a:p>
            <a:pPr algn="just">
              <a:lnSpc>
                <a:spcPct val="150000"/>
              </a:lnSpc>
            </a:pPr>
            <a:r>
              <a:rPr lang="ru-RU" sz="2000" b="1" dirty="0">
                <a:solidFill>
                  <a:srgbClr val="00421E"/>
                </a:solidFill>
                <a:latin typeface="Times New Roman" panose="02020603050405020304" pitchFamily="18" charset="0"/>
                <a:cs typeface="Times New Roman" panose="02020603050405020304" pitchFamily="18" charset="0"/>
              </a:rPr>
              <a:t>Задание 4.</a:t>
            </a:r>
            <a:r>
              <a:rPr lang="ru-RU" sz="2000" b="1" dirty="0">
                <a:solidFill>
                  <a:schemeClr val="accent3"/>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«Посади дерево» (посадка саженцев на территории детского сада)</a:t>
            </a:r>
            <a:endParaRPr lang="ru-RU" sz="2000" b="1" dirty="0">
              <a:latin typeface="Times New Roman" panose="02020603050405020304" pitchFamily="18" charset="0"/>
              <a:cs typeface="Times New Roman" pitchFamily="18" charset="0"/>
            </a:endParaRPr>
          </a:p>
        </p:txBody>
      </p:sp>
    </p:spTree>
    <p:custDataLst>
      <p:tags r:id="rId1"/>
    </p:custDataLst>
    <p:extLst>
      <p:ext uri="{BB962C8B-B14F-4D97-AF65-F5344CB8AC3E}">
        <p14:creationId xmlns:p14="http://schemas.microsoft.com/office/powerpoint/2010/main" val="2811895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D2472023-337C-44E6-8E56-A1A1051789BE}"/>
              </a:ext>
            </a:extLst>
          </p:cNvPr>
          <p:cNvSpPr txBox="1"/>
          <p:nvPr/>
        </p:nvSpPr>
        <p:spPr>
          <a:xfrm>
            <a:off x="251521" y="404813"/>
            <a:ext cx="6480719" cy="1323439"/>
          </a:xfrm>
          <a:prstGeom prst="rect">
            <a:avLst/>
          </a:prstGeom>
          <a:noFill/>
        </p:spPr>
        <p:txBody>
          <a:bodyPr wrap="square" rtlCol="0">
            <a:spAutoFit/>
          </a:bodyPr>
          <a:lstStyle/>
          <a:p>
            <a:r>
              <a:rPr lang="ru-RU" sz="2000" b="1" dirty="0">
                <a:solidFill>
                  <a:srgbClr val="C00000"/>
                </a:solidFill>
                <a:latin typeface="Times New Roman" pitchFamily="18" charset="0"/>
                <a:cs typeface="Times New Roman" pitchFamily="18" charset="0"/>
              </a:rPr>
              <a:t>Экологический праздник</a:t>
            </a:r>
            <a:br>
              <a:rPr lang="ru-RU" sz="2000" b="1" dirty="0">
                <a:solidFill>
                  <a:srgbClr val="C00000"/>
                </a:solidFill>
                <a:latin typeface="Times New Roman" pitchFamily="18" charset="0"/>
                <a:cs typeface="Times New Roman" pitchFamily="18" charset="0"/>
              </a:rPr>
            </a:br>
            <a:r>
              <a:rPr lang="ru-RU" sz="2000" b="1" dirty="0">
                <a:solidFill>
                  <a:srgbClr val="C00000"/>
                </a:solidFill>
                <a:latin typeface="Times New Roman" pitchFamily="18" charset="0"/>
                <a:cs typeface="Times New Roman" pitchFamily="18" charset="0"/>
              </a:rPr>
              <a:t>                                              «Будь природе другом!»</a:t>
            </a:r>
          </a:p>
          <a:p>
            <a:pPr algn="just"/>
            <a:br>
              <a:rPr lang="ru-RU" sz="2000" dirty="0">
                <a:solidFill>
                  <a:srgbClr val="C00000"/>
                </a:solidFill>
                <a:latin typeface="Times New Roman" pitchFamily="18" charset="0"/>
                <a:cs typeface="Times New Roman" pitchFamily="18" charset="0"/>
              </a:rPr>
            </a:br>
            <a:endParaRPr lang="ru-RU" sz="2000" b="1" dirty="0">
              <a:solidFill>
                <a:srgbClr val="C00000"/>
              </a:solidFill>
              <a:latin typeface="Times New Roman" pitchFamily="18" charset="0"/>
              <a:cs typeface="Times New Roman" pitchFamily="18" charset="0"/>
            </a:endParaRPr>
          </a:p>
        </p:txBody>
      </p:sp>
      <p:pic>
        <p:nvPicPr>
          <p:cNvPr id="11" name="Рисунок 10">
            <a:extLst>
              <a:ext uri="{FF2B5EF4-FFF2-40B4-BE49-F238E27FC236}">
                <a16:creationId xmlns:a16="http://schemas.microsoft.com/office/drawing/2014/main" id="{45ADD252-EC92-481C-846B-C946A5F670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961818"/>
            <a:ext cx="7049898" cy="4306542"/>
          </a:xfrm>
          <a:prstGeom prst="rect">
            <a:avLst/>
          </a:prstGeom>
        </p:spPr>
      </p:pic>
    </p:spTree>
    <p:custDataLst>
      <p:tags r:id="rId1"/>
    </p:custDataLst>
    <p:extLst>
      <p:ext uri="{BB962C8B-B14F-4D97-AF65-F5344CB8AC3E}">
        <p14:creationId xmlns:p14="http://schemas.microsoft.com/office/powerpoint/2010/main" val="855213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pic>
        <p:nvPicPr>
          <p:cNvPr id="2" name="Рисунок 1">
            <a:extLst>
              <a:ext uri="{FF2B5EF4-FFF2-40B4-BE49-F238E27FC236}">
                <a16:creationId xmlns:a16="http://schemas.microsoft.com/office/drawing/2014/main" id="{49945679-59D8-433F-8A1C-832FAD5A38B9}"/>
              </a:ext>
            </a:extLst>
          </p:cNvPr>
          <p:cNvPicPr>
            <a:picLocks noChangeAspect="1"/>
          </p:cNvPicPr>
          <p:nvPr/>
        </p:nvPicPr>
        <p:blipFill>
          <a:blip r:embed="rId4"/>
          <a:stretch>
            <a:fillRect/>
          </a:stretch>
        </p:blipFill>
        <p:spPr>
          <a:xfrm>
            <a:off x="179512" y="984680"/>
            <a:ext cx="3511600" cy="1975275"/>
          </a:xfrm>
          <a:prstGeom prst="rect">
            <a:avLst/>
          </a:prstGeom>
        </p:spPr>
      </p:pic>
      <p:pic>
        <p:nvPicPr>
          <p:cNvPr id="6" name="Рисунок 5">
            <a:extLst>
              <a:ext uri="{FF2B5EF4-FFF2-40B4-BE49-F238E27FC236}">
                <a16:creationId xmlns:a16="http://schemas.microsoft.com/office/drawing/2014/main" id="{7E084A49-6B78-465D-94C6-AF51B4953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27" y="1875862"/>
            <a:ext cx="3648021" cy="2168187"/>
          </a:xfrm>
          <a:prstGeom prst="rect">
            <a:avLst/>
          </a:prstGeom>
        </p:spPr>
      </p:pic>
      <p:pic>
        <p:nvPicPr>
          <p:cNvPr id="8" name="Рисунок 7">
            <a:extLst>
              <a:ext uri="{FF2B5EF4-FFF2-40B4-BE49-F238E27FC236}">
                <a16:creationId xmlns:a16="http://schemas.microsoft.com/office/drawing/2014/main" id="{698C9E17-EAD2-4765-913E-CC9B52DEDE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317258"/>
            <a:ext cx="4187957" cy="2355726"/>
          </a:xfrm>
          <a:prstGeom prst="rect">
            <a:avLst/>
          </a:prstGeom>
        </p:spPr>
      </p:pic>
    </p:spTree>
    <p:custDataLst>
      <p:tags r:id="rId1"/>
    </p:custDataLst>
    <p:extLst>
      <p:ext uri="{BB962C8B-B14F-4D97-AF65-F5344CB8AC3E}">
        <p14:creationId xmlns:p14="http://schemas.microsoft.com/office/powerpoint/2010/main" val="1160062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4" name="TextBox 3">
            <a:extLst>
              <a:ext uri="{FF2B5EF4-FFF2-40B4-BE49-F238E27FC236}">
                <a16:creationId xmlns:a16="http://schemas.microsoft.com/office/drawing/2014/main" id="{D6310B51-ECF9-480B-B243-91B994952B6C}"/>
              </a:ext>
            </a:extLst>
          </p:cNvPr>
          <p:cNvSpPr txBox="1"/>
          <p:nvPr/>
        </p:nvSpPr>
        <p:spPr>
          <a:xfrm>
            <a:off x="107505" y="1468645"/>
            <a:ext cx="7128792" cy="923330"/>
          </a:xfrm>
          <a:prstGeom prst="rect">
            <a:avLst/>
          </a:prstGeom>
          <a:noFill/>
        </p:spPr>
        <p:txBody>
          <a:bodyPr wrap="square" rtlCol="0">
            <a:spAutoFit/>
          </a:bodyPr>
          <a:lstStyle/>
          <a:p>
            <a:br>
              <a:rPr lang="ru-RU" b="1" i="1" u="sng" dirty="0">
                <a:latin typeface="Monotype Corsiva" panose="03010101010201010101" pitchFamily="66" charset="0"/>
                <a:cs typeface="Times New Roman" pitchFamily="18" charset="0"/>
              </a:rPr>
            </a:br>
            <a:endParaRPr lang="ru-RU" dirty="0">
              <a:latin typeface="Times New Roman" pitchFamily="18" charset="0"/>
              <a:cs typeface="Times New Roman" pitchFamily="18" charset="0"/>
            </a:endParaRPr>
          </a:p>
          <a:p>
            <a:endParaRPr lang="ru-RU" dirty="0"/>
          </a:p>
        </p:txBody>
      </p:sp>
      <p:pic>
        <p:nvPicPr>
          <p:cNvPr id="5" name="Рисунок 4">
            <a:extLst>
              <a:ext uri="{FF2B5EF4-FFF2-40B4-BE49-F238E27FC236}">
                <a16:creationId xmlns:a16="http://schemas.microsoft.com/office/drawing/2014/main" id="{972DECCC-F2D9-4B76-9D49-6A36460BFD14}"/>
              </a:ext>
            </a:extLst>
          </p:cNvPr>
          <p:cNvPicPr>
            <a:picLocks noChangeAspect="1"/>
          </p:cNvPicPr>
          <p:nvPr/>
        </p:nvPicPr>
        <p:blipFill>
          <a:blip r:embed="rId4"/>
          <a:stretch>
            <a:fillRect/>
          </a:stretch>
        </p:blipFill>
        <p:spPr>
          <a:xfrm>
            <a:off x="2174759" y="4336799"/>
            <a:ext cx="3987895" cy="2246563"/>
          </a:xfrm>
          <a:prstGeom prst="rect">
            <a:avLst/>
          </a:prstGeom>
        </p:spPr>
      </p:pic>
      <p:pic>
        <p:nvPicPr>
          <p:cNvPr id="7" name="Рисунок 6">
            <a:extLst>
              <a:ext uri="{FF2B5EF4-FFF2-40B4-BE49-F238E27FC236}">
                <a16:creationId xmlns:a16="http://schemas.microsoft.com/office/drawing/2014/main" id="{1EF39FA5-BB48-486E-96B5-B358637E7F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 y="1469609"/>
            <a:ext cx="4346718" cy="2445029"/>
          </a:xfrm>
          <a:prstGeom prst="rect">
            <a:avLst/>
          </a:prstGeom>
        </p:spPr>
      </p:pic>
      <p:pic>
        <p:nvPicPr>
          <p:cNvPr id="9" name="Рисунок 8">
            <a:extLst>
              <a:ext uri="{FF2B5EF4-FFF2-40B4-BE49-F238E27FC236}">
                <a16:creationId xmlns:a16="http://schemas.microsoft.com/office/drawing/2014/main" id="{22F852CB-7D7C-4D5B-897E-E89CB559F0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9779" y="1417638"/>
            <a:ext cx="4266412" cy="2399857"/>
          </a:xfrm>
          <a:prstGeom prst="rect">
            <a:avLst/>
          </a:prstGeom>
        </p:spPr>
      </p:pic>
      <p:sp>
        <p:nvSpPr>
          <p:cNvPr id="10" name="TextBox 9">
            <a:extLst>
              <a:ext uri="{FF2B5EF4-FFF2-40B4-BE49-F238E27FC236}">
                <a16:creationId xmlns:a16="http://schemas.microsoft.com/office/drawing/2014/main" id="{742032CD-1E76-499C-885B-B4393BD585DB}"/>
              </a:ext>
            </a:extLst>
          </p:cNvPr>
          <p:cNvSpPr txBox="1"/>
          <p:nvPr/>
        </p:nvSpPr>
        <p:spPr>
          <a:xfrm>
            <a:off x="457200" y="548680"/>
            <a:ext cx="8084843" cy="461665"/>
          </a:xfrm>
          <a:prstGeom prst="rect">
            <a:avLst/>
          </a:prstGeom>
          <a:noFill/>
        </p:spPr>
        <p:txBody>
          <a:bodyPr wrap="square" rtlCol="0">
            <a:spAutoFit/>
          </a:bodyPr>
          <a:lstStyle/>
          <a:p>
            <a:r>
              <a:rPr lang="ru-RU" sz="2400" dirty="0">
                <a:solidFill>
                  <a:srgbClr val="C00000"/>
                </a:solidFill>
                <a:latin typeface="Times New Roman" panose="02020603050405020304" pitchFamily="18" charset="0"/>
                <a:cs typeface="Times New Roman" panose="02020603050405020304" pitchFamily="18" charset="0"/>
              </a:rPr>
              <a:t>Экологическая сказка «Спасем Планету от мусора»</a:t>
            </a:r>
          </a:p>
        </p:txBody>
      </p:sp>
    </p:spTree>
    <p:custDataLst>
      <p:tags r:id="rId1"/>
    </p:custDataLst>
    <p:extLst>
      <p:ext uri="{BB962C8B-B14F-4D97-AF65-F5344CB8AC3E}">
        <p14:creationId xmlns:p14="http://schemas.microsoft.com/office/powerpoint/2010/main" val="8405244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pic>
        <p:nvPicPr>
          <p:cNvPr id="2" name="Рисунок 1">
            <a:extLst>
              <a:ext uri="{FF2B5EF4-FFF2-40B4-BE49-F238E27FC236}">
                <a16:creationId xmlns:a16="http://schemas.microsoft.com/office/drawing/2014/main" id="{ACE30522-F490-491C-82DD-F01E6ED88E69}"/>
              </a:ext>
            </a:extLst>
          </p:cNvPr>
          <p:cNvPicPr>
            <a:picLocks noChangeAspect="1"/>
          </p:cNvPicPr>
          <p:nvPr/>
        </p:nvPicPr>
        <p:blipFill>
          <a:blip r:embed="rId4"/>
          <a:stretch>
            <a:fillRect/>
          </a:stretch>
        </p:blipFill>
        <p:spPr>
          <a:xfrm>
            <a:off x="179512" y="1272053"/>
            <a:ext cx="4060288" cy="2286198"/>
          </a:xfrm>
          <a:prstGeom prst="rect">
            <a:avLst/>
          </a:prstGeom>
        </p:spPr>
      </p:pic>
      <p:pic>
        <p:nvPicPr>
          <p:cNvPr id="7" name="Рисунок 6">
            <a:extLst>
              <a:ext uri="{FF2B5EF4-FFF2-40B4-BE49-F238E27FC236}">
                <a16:creationId xmlns:a16="http://schemas.microsoft.com/office/drawing/2014/main" id="{8F81D236-8BC7-4EF2-A3E8-FD12BA1C45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1720" y="3980316"/>
            <a:ext cx="4839049" cy="2721965"/>
          </a:xfrm>
          <a:prstGeom prst="rect">
            <a:avLst/>
          </a:prstGeom>
        </p:spPr>
      </p:pic>
      <p:sp>
        <p:nvSpPr>
          <p:cNvPr id="4" name="Прямоугольник 3">
            <a:extLst>
              <a:ext uri="{FF2B5EF4-FFF2-40B4-BE49-F238E27FC236}">
                <a16:creationId xmlns:a16="http://schemas.microsoft.com/office/drawing/2014/main" id="{6207DC00-A5CE-4FCD-9A2F-D01028DFD366}"/>
              </a:ext>
            </a:extLst>
          </p:cNvPr>
          <p:cNvSpPr/>
          <p:nvPr/>
        </p:nvSpPr>
        <p:spPr>
          <a:xfrm>
            <a:off x="1835696" y="638378"/>
            <a:ext cx="4232067" cy="400110"/>
          </a:xfrm>
          <a:prstGeom prst="rect">
            <a:avLst/>
          </a:prstGeom>
        </p:spPr>
        <p:txBody>
          <a:bodyPr wrap="square">
            <a:spAutoFit/>
          </a:bodyPr>
          <a:lstStyle/>
          <a:p>
            <a:pPr algn="ctr"/>
            <a:r>
              <a:rPr lang="ru-RU" sz="2000" b="1" kern="0" dirty="0">
                <a:solidFill>
                  <a:srgbClr val="C00000"/>
                </a:solidFill>
                <a:latin typeface="Times New Roman" pitchFamily="18" charset="0"/>
                <a:cs typeface="Times New Roman" pitchFamily="18" charset="0"/>
              </a:rPr>
              <a:t>«Эко-кормушка для птиц»</a:t>
            </a:r>
          </a:p>
        </p:txBody>
      </p:sp>
    </p:spTree>
    <p:custDataLst>
      <p:tags r:id="rId1"/>
    </p:custDataLst>
    <p:extLst>
      <p:ext uri="{BB962C8B-B14F-4D97-AF65-F5344CB8AC3E}">
        <p14:creationId xmlns:p14="http://schemas.microsoft.com/office/powerpoint/2010/main" val="11955000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2" name="TextBox 1">
            <a:extLst>
              <a:ext uri="{FF2B5EF4-FFF2-40B4-BE49-F238E27FC236}">
                <a16:creationId xmlns:a16="http://schemas.microsoft.com/office/drawing/2014/main" id="{5432C0C4-511B-481B-B815-907C528F54E1}"/>
              </a:ext>
            </a:extLst>
          </p:cNvPr>
          <p:cNvSpPr txBox="1"/>
          <p:nvPr/>
        </p:nvSpPr>
        <p:spPr>
          <a:xfrm>
            <a:off x="1302804" y="208617"/>
            <a:ext cx="4561160" cy="738664"/>
          </a:xfrm>
          <a:prstGeom prst="rect">
            <a:avLst/>
          </a:prstGeom>
          <a:noFill/>
        </p:spPr>
        <p:txBody>
          <a:bodyPr wrap="square" rtlCol="0">
            <a:spAutoFit/>
          </a:bodyPr>
          <a:lstStyle/>
          <a:p>
            <a:pPr algn="ctr"/>
            <a:endParaRPr lang="ru-RU" sz="2400" b="1" kern="0" dirty="0">
              <a:solidFill>
                <a:srgbClr val="C00000"/>
              </a:solidFill>
              <a:latin typeface="Times New Roman" pitchFamily="18" charset="0"/>
              <a:cs typeface="Times New Roman" pitchFamily="18" charset="0"/>
            </a:endParaRPr>
          </a:p>
          <a:p>
            <a:endParaRPr lang="ru-RU" dirty="0"/>
          </a:p>
        </p:txBody>
      </p:sp>
      <p:sp>
        <p:nvSpPr>
          <p:cNvPr id="4" name="TextBox 3">
            <a:extLst>
              <a:ext uri="{FF2B5EF4-FFF2-40B4-BE49-F238E27FC236}">
                <a16:creationId xmlns:a16="http://schemas.microsoft.com/office/drawing/2014/main" id="{D6310B51-ECF9-480B-B243-91B994952B6C}"/>
              </a:ext>
            </a:extLst>
          </p:cNvPr>
          <p:cNvSpPr txBox="1"/>
          <p:nvPr/>
        </p:nvSpPr>
        <p:spPr>
          <a:xfrm>
            <a:off x="107505" y="1468645"/>
            <a:ext cx="7128792" cy="923330"/>
          </a:xfrm>
          <a:prstGeom prst="rect">
            <a:avLst/>
          </a:prstGeom>
          <a:noFill/>
        </p:spPr>
        <p:txBody>
          <a:bodyPr wrap="square" rtlCol="0">
            <a:spAutoFit/>
          </a:bodyPr>
          <a:lstStyle/>
          <a:p>
            <a:br>
              <a:rPr lang="ru-RU" b="1" i="1" u="sng" dirty="0">
                <a:latin typeface="Monotype Corsiva" panose="03010101010201010101" pitchFamily="66" charset="0"/>
                <a:cs typeface="Times New Roman" pitchFamily="18" charset="0"/>
              </a:rPr>
            </a:br>
            <a:endParaRPr lang="ru-RU" dirty="0">
              <a:latin typeface="Times New Roman" pitchFamily="18" charset="0"/>
              <a:cs typeface="Times New Roman" pitchFamily="18" charset="0"/>
            </a:endParaRPr>
          </a:p>
          <a:p>
            <a:endParaRPr lang="ru-RU" dirty="0"/>
          </a:p>
        </p:txBody>
      </p:sp>
      <p:pic>
        <p:nvPicPr>
          <p:cNvPr id="6" name="Рисунок 5">
            <a:extLst>
              <a:ext uri="{FF2B5EF4-FFF2-40B4-BE49-F238E27FC236}">
                <a16:creationId xmlns:a16="http://schemas.microsoft.com/office/drawing/2014/main" id="{1EAE0363-5670-45C0-9334-9CA37164F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68" y="738530"/>
            <a:ext cx="4374987" cy="2460930"/>
          </a:xfrm>
          <a:prstGeom prst="rect">
            <a:avLst/>
          </a:prstGeom>
        </p:spPr>
      </p:pic>
      <p:pic>
        <p:nvPicPr>
          <p:cNvPr id="8" name="Рисунок 7">
            <a:extLst>
              <a:ext uri="{FF2B5EF4-FFF2-40B4-BE49-F238E27FC236}">
                <a16:creationId xmlns:a16="http://schemas.microsoft.com/office/drawing/2014/main" id="{0B85644E-1196-4DA7-BA34-7694157CA9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3773963"/>
            <a:ext cx="5508104" cy="3098309"/>
          </a:xfrm>
          <a:prstGeom prst="rect">
            <a:avLst/>
          </a:prstGeom>
        </p:spPr>
      </p:pic>
    </p:spTree>
    <p:custDataLst>
      <p:tags r:id="rId1"/>
    </p:custDataLst>
    <p:extLst>
      <p:ext uri="{BB962C8B-B14F-4D97-AF65-F5344CB8AC3E}">
        <p14:creationId xmlns:p14="http://schemas.microsoft.com/office/powerpoint/2010/main" val="3566046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169EBC56-F33F-44DB-A874-653704F2FEFD}"/>
              </a:ext>
            </a:extLst>
          </p:cNvPr>
          <p:cNvSpPr txBox="1"/>
          <p:nvPr/>
        </p:nvSpPr>
        <p:spPr>
          <a:xfrm>
            <a:off x="1187624" y="404813"/>
            <a:ext cx="7266703" cy="523220"/>
          </a:xfrm>
          <a:prstGeom prst="rect">
            <a:avLst/>
          </a:prstGeom>
          <a:noFill/>
        </p:spPr>
        <p:txBody>
          <a:bodyPr wrap="square" rtlCol="0">
            <a:spAutoFit/>
          </a:bodyPr>
          <a:lstStyle/>
          <a:p>
            <a:pPr algn="ctr"/>
            <a:r>
              <a:rPr lang="ru-RU" sz="2800" dirty="0">
                <a:solidFill>
                  <a:srgbClr val="C00000"/>
                </a:solidFill>
                <a:latin typeface="Times New Roman" panose="02020603050405020304" pitchFamily="18" charset="0"/>
                <a:cs typeface="Times New Roman" panose="02020603050405020304" pitchFamily="18" charset="0"/>
              </a:rPr>
              <a:t>«Посади дерево!»</a:t>
            </a:r>
          </a:p>
        </p:txBody>
      </p:sp>
      <p:pic>
        <p:nvPicPr>
          <p:cNvPr id="7" name="Рисунок 6">
            <a:extLst>
              <a:ext uri="{FF2B5EF4-FFF2-40B4-BE49-F238E27FC236}">
                <a16:creationId xmlns:a16="http://schemas.microsoft.com/office/drawing/2014/main" id="{08C781CF-1C02-4B49-A379-F82C095F0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4269" y="2651918"/>
            <a:ext cx="3013081" cy="4017441"/>
          </a:xfrm>
          <a:prstGeom prst="rect">
            <a:avLst/>
          </a:prstGeom>
        </p:spPr>
      </p:pic>
      <p:pic>
        <p:nvPicPr>
          <p:cNvPr id="9" name="Рисунок 8">
            <a:extLst>
              <a:ext uri="{FF2B5EF4-FFF2-40B4-BE49-F238E27FC236}">
                <a16:creationId xmlns:a16="http://schemas.microsoft.com/office/drawing/2014/main" id="{5770577F-4109-4D8D-8A0B-DEC668F0BA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060" y="1291773"/>
            <a:ext cx="4414470" cy="3310853"/>
          </a:xfrm>
          <a:prstGeom prst="rect">
            <a:avLst/>
          </a:prstGeom>
        </p:spPr>
      </p:pic>
    </p:spTree>
    <p:custDataLst>
      <p:tags r:id="rId1"/>
    </p:custDataLst>
    <p:extLst>
      <p:ext uri="{BB962C8B-B14F-4D97-AF65-F5344CB8AC3E}">
        <p14:creationId xmlns:p14="http://schemas.microsoft.com/office/powerpoint/2010/main" val="41641806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169EBC56-F33F-44DB-A874-653704F2FEFD}"/>
              </a:ext>
            </a:extLst>
          </p:cNvPr>
          <p:cNvSpPr txBox="1"/>
          <p:nvPr/>
        </p:nvSpPr>
        <p:spPr>
          <a:xfrm>
            <a:off x="1187624" y="404813"/>
            <a:ext cx="7266703" cy="461665"/>
          </a:xfrm>
          <a:prstGeom prst="rect">
            <a:avLst/>
          </a:prstGeom>
          <a:noFill/>
        </p:spPr>
        <p:txBody>
          <a:bodyPr wrap="square" rtlCol="0">
            <a:spAutoFit/>
          </a:bodyPr>
          <a:lstStyle/>
          <a:p>
            <a:r>
              <a:rPr lang="ru-RU" sz="2400" dirty="0">
                <a:solidFill>
                  <a:srgbClr val="C00000"/>
                </a:solidFill>
                <a:latin typeface="Times New Roman" panose="02020603050405020304" pitchFamily="18" charset="0"/>
                <a:cs typeface="Times New Roman" panose="02020603050405020304" pitchFamily="18" charset="0"/>
              </a:rPr>
              <a:t>«</a:t>
            </a:r>
            <a:r>
              <a:rPr lang="ru-RU" sz="2400" dirty="0" err="1">
                <a:solidFill>
                  <a:srgbClr val="C00000"/>
                </a:solidFill>
                <a:latin typeface="Times New Roman" panose="02020603050405020304" pitchFamily="18" charset="0"/>
                <a:cs typeface="Times New Roman" panose="02020603050405020304" pitchFamily="18" charset="0"/>
              </a:rPr>
              <a:t>Эколята</a:t>
            </a:r>
            <a:r>
              <a:rPr lang="ru-RU" sz="2400" dirty="0">
                <a:solidFill>
                  <a:srgbClr val="C00000"/>
                </a:solidFill>
                <a:latin typeface="Times New Roman" panose="02020603050405020304" pitchFamily="18" charset="0"/>
                <a:cs typeface="Times New Roman" panose="02020603050405020304" pitchFamily="18" charset="0"/>
              </a:rPr>
              <a:t> – Защитники Природы»</a:t>
            </a:r>
          </a:p>
        </p:txBody>
      </p:sp>
      <p:pic>
        <p:nvPicPr>
          <p:cNvPr id="11" name="Рисунок 10">
            <a:extLst>
              <a:ext uri="{FF2B5EF4-FFF2-40B4-BE49-F238E27FC236}">
                <a16:creationId xmlns:a16="http://schemas.microsoft.com/office/drawing/2014/main" id="{08316270-8179-458D-A82A-F5922366C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21" y="1265808"/>
            <a:ext cx="6157541" cy="4618156"/>
          </a:xfrm>
          <a:prstGeom prst="rect">
            <a:avLst/>
          </a:prstGeom>
        </p:spPr>
      </p:pic>
    </p:spTree>
    <p:custDataLst>
      <p:tags r:id="rId1"/>
    </p:custDataLst>
    <p:extLst>
      <p:ext uri="{BB962C8B-B14F-4D97-AF65-F5344CB8AC3E}">
        <p14:creationId xmlns:p14="http://schemas.microsoft.com/office/powerpoint/2010/main" val="26407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5" name="TextBox 4">
            <a:extLst>
              <a:ext uri="{FF2B5EF4-FFF2-40B4-BE49-F238E27FC236}">
                <a16:creationId xmlns:a16="http://schemas.microsoft.com/office/drawing/2014/main" id="{169EBC56-F33F-44DB-A874-653704F2FEFD}"/>
              </a:ext>
            </a:extLst>
          </p:cNvPr>
          <p:cNvSpPr txBox="1"/>
          <p:nvPr/>
        </p:nvSpPr>
        <p:spPr>
          <a:xfrm>
            <a:off x="1187625" y="404813"/>
            <a:ext cx="5481866" cy="523220"/>
          </a:xfrm>
          <a:prstGeom prst="rect">
            <a:avLst/>
          </a:prstGeom>
          <a:noFill/>
        </p:spPr>
        <p:txBody>
          <a:bodyPr wrap="square" rtlCol="0">
            <a:spAutoFit/>
          </a:bodyPr>
          <a:lstStyle/>
          <a:p>
            <a:pPr algn="ctr"/>
            <a:r>
              <a:rPr lang="ru-RU" sz="2800" b="1" dirty="0">
                <a:solidFill>
                  <a:srgbClr val="00421E"/>
                </a:solidFill>
                <a:latin typeface="Times New Roman" panose="02020603050405020304" pitchFamily="18" charset="0"/>
                <a:cs typeface="Times New Roman" panose="02020603050405020304" pitchFamily="18" charset="0"/>
              </a:rPr>
              <a:t>Итоги проекта</a:t>
            </a:r>
            <a:endParaRPr lang="ru-RU" sz="2800" dirty="0">
              <a:solidFill>
                <a:srgbClr val="00421E"/>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3F1BD60C-89BA-4C2B-B6DE-C2C3C98D984D}"/>
              </a:ext>
            </a:extLst>
          </p:cNvPr>
          <p:cNvSpPr/>
          <p:nvPr/>
        </p:nvSpPr>
        <p:spPr>
          <a:xfrm>
            <a:off x="539552" y="228123"/>
            <a:ext cx="6318448" cy="1179810"/>
          </a:xfrm>
          <a:prstGeom prst="rect">
            <a:avLst/>
          </a:prstGeom>
        </p:spPr>
        <p:txBody>
          <a:bodyPr wrap="square">
            <a:spAutoFit/>
          </a:bodyPr>
          <a:lstStyle/>
          <a:p>
            <a:pPr lvl="0" algn="just" defTabSz="457200">
              <a:spcBef>
                <a:spcPts val="1000"/>
              </a:spcBef>
              <a:buClr>
                <a:srgbClr val="99CB38"/>
              </a:buClr>
              <a:buSzPct val="80000"/>
            </a:pPr>
            <a:endParaRPr lang="ru-RU" b="1" dirty="0">
              <a:solidFill>
                <a:srgbClr val="455F51"/>
              </a:solidFill>
              <a:latin typeface="Trebuchet MS" panose="020B0603020202020204"/>
            </a:endParaRPr>
          </a:p>
          <a:p>
            <a:pPr lvl="0" algn="just" defTabSz="457200">
              <a:spcBef>
                <a:spcPts val="1000"/>
              </a:spcBef>
              <a:buClr>
                <a:srgbClr val="99CB38"/>
              </a:buClr>
              <a:buSzPct val="80000"/>
            </a:pPr>
            <a:endParaRPr lang="ru-RU" b="1" dirty="0">
              <a:solidFill>
                <a:srgbClr val="455F51"/>
              </a:solidFill>
              <a:latin typeface="Trebuchet MS" panose="020B0603020202020204"/>
            </a:endParaRPr>
          </a:p>
          <a:p>
            <a:pPr lvl="0" algn="just" defTabSz="457200">
              <a:spcBef>
                <a:spcPts val="1000"/>
              </a:spcBef>
              <a:buClr>
                <a:srgbClr val="99CB38"/>
              </a:buClr>
              <a:buSzPct val="80000"/>
            </a:pPr>
            <a:endParaRPr lang="ru-RU" dirty="0">
              <a:latin typeface="Trebuchet MS" panose="020B0603020202020204"/>
            </a:endParaRPr>
          </a:p>
        </p:txBody>
      </p:sp>
      <p:sp>
        <p:nvSpPr>
          <p:cNvPr id="4" name="TextBox 3">
            <a:extLst>
              <a:ext uri="{FF2B5EF4-FFF2-40B4-BE49-F238E27FC236}">
                <a16:creationId xmlns:a16="http://schemas.microsoft.com/office/drawing/2014/main" id="{993BF602-D952-4A9A-8973-6708BE92E5B1}"/>
              </a:ext>
            </a:extLst>
          </p:cNvPr>
          <p:cNvSpPr txBox="1"/>
          <p:nvPr/>
        </p:nvSpPr>
        <p:spPr>
          <a:xfrm>
            <a:off x="179512" y="1230218"/>
            <a:ext cx="7056784" cy="3652282"/>
          </a:xfrm>
          <a:prstGeom prst="rect">
            <a:avLst/>
          </a:prstGeom>
          <a:noFill/>
        </p:spPr>
        <p:txBody>
          <a:bodyPr wrap="square" rtlCol="0">
            <a:spAutoFit/>
          </a:bodyPr>
          <a:lstStyle/>
          <a:p>
            <a:pPr marL="342900" lvl="0" indent="-342900" algn="just" defTabSz="457200">
              <a:spcBef>
                <a:spcPts val="1000"/>
              </a:spcBef>
              <a:buClr>
                <a:srgbClr val="99CB38"/>
              </a:buClr>
              <a:buSzPct val="80000"/>
              <a:buFont typeface="Wingdings 3" charset="2"/>
              <a:buChar char=""/>
            </a:pPr>
            <a:r>
              <a:rPr lang="ru-RU" sz="2000" dirty="0">
                <a:latin typeface="Times New Roman" panose="02020603050405020304" pitchFamily="18" charset="0"/>
                <a:cs typeface="Times New Roman" panose="02020603050405020304" pitchFamily="18" charset="0"/>
              </a:rPr>
              <a:t>В проекте приняли участие  воспитанники старшей и подготовительной группы в вместе с семьями</a:t>
            </a:r>
          </a:p>
          <a:p>
            <a:pPr marL="342900" lvl="0" indent="-342900" algn="just" defTabSz="457200">
              <a:spcBef>
                <a:spcPts val="1000"/>
              </a:spcBef>
              <a:buClr>
                <a:srgbClr val="99CB38"/>
              </a:buClr>
              <a:buSzPct val="80000"/>
              <a:buFont typeface="Wingdings 3" charset="2"/>
              <a:buChar char=""/>
            </a:pPr>
            <a:r>
              <a:rPr lang="ru-RU" sz="2000" dirty="0">
                <a:latin typeface="Times New Roman" panose="02020603050405020304" pitchFamily="18" charset="0"/>
                <a:cs typeface="Times New Roman" panose="02020603050405020304" pitchFamily="18" charset="0"/>
              </a:rPr>
              <a:t>За время проекта были проведена образовательная деятельность на экологическую тематику</a:t>
            </a:r>
          </a:p>
          <a:p>
            <a:pPr marL="342900" lvl="0" indent="-342900" algn="just" defTabSz="457200">
              <a:spcBef>
                <a:spcPts val="1000"/>
              </a:spcBef>
              <a:buClr>
                <a:srgbClr val="99CB38"/>
              </a:buClr>
              <a:buSzPct val="80000"/>
              <a:buFont typeface="Wingdings 3" charset="2"/>
              <a:buChar char=""/>
            </a:pPr>
            <a:r>
              <a:rPr lang="ru-RU" sz="2000" dirty="0">
                <a:latin typeface="Times New Roman" panose="02020603050405020304" pitchFamily="18" charset="0"/>
                <a:cs typeface="Times New Roman" panose="02020603050405020304" pitchFamily="18" charset="0"/>
              </a:rPr>
              <a:t>Было нарисовано более 12 рисунков на экологическую тему</a:t>
            </a:r>
          </a:p>
          <a:p>
            <a:pPr marL="342900" lvl="0" indent="-342900" algn="just" defTabSz="457200">
              <a:spcBef>
                <a:spcPts val="1000"/>
              </a:spcBef>
              <a:buClr>
                <a:srgbClr val="99CB38"/>
              </a:buClr>
              <a:buSzPct val="80000"/>
              <a:buFont typeface="Wingdings 3" charset="2"/>
              <a:buChar char=""/>
            </a:pPr>
            <a:r>
              <a:rPr lang="ru-RU" sz="2000" dirty="0">
                <a:latin typeface="Times New Roman" panose="02020603050405020304" pitchFamily="18" charset="0"/>
                <a:cs typeface="Times New Roman" panose="02020603050405020304" pitchFamily="18" charset="0"/>
              </a:rPr>
              <a:t>На территории детского сада размещены кормушки для птиц и посажено 3 новых дерева</a:t>
            </a:r>
          </a:p>
          <a:p>
            <a:pPr marL="342900" lvl="0" indent="-342900" algn="just" defTabSz="457200">
              <a:spcBef>
                <a:spcPts val="1000"/>
              </a:spcBef>
              <a:buClr>
                <a:srgbClr val="99CB38"/>
              </a:buClr>
              <a:buSzPct val="80000"/>
              <a:buFont typeface="Wingdings 3" charset="2"/>
              <a:buChar char=""/>
            </a:pPr>
            <a:r>
              <a:rPr lang="ru-RU" sz="2000" dirty="0">
                <a:latin typeface="Times New Roman" panose="02020603050405020304" pitchFamily="18" charset="0"/>
                <a:cs typeface="Times New Roman" panose="02020603050405020304" pitchFamily="18" charset="0"/>
              </a:rPr>
              <a:t>Повысилась общая экологическая грамотность и культура как детей, так и родителей</a:t>
            </a:r>
          </a:p>
          <a:p>
            <a:endParaRPr lang="ru-RU" dirty="0"/>
          </a:p>
        </p:txBody>
      </p:sp>
    </p:spTree>
    <p:custDataLst>
      <p:tags r:id="rId1"/>
    </p:custDataLst>
    <p:extLst>
      <p:ext uri="{BB962C8B-B14F-4D97-AF65-F5344CB8AC3E}">
        <p14:creationId xmlns:p14="http://schemas.microsoft.com/office/powerpoint/2010/main" val="1560586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2" name="Прямоугольник 1"/>
          <p:cNvSpPr/>
          <p:nvPr/>
        </p:nvSpPr>
        <p:spPr>
          <a:xfrm>
            <a:off x="0" y="145936"/>
            <a:ext cx="7092280" cy="523220"/>
          </a:xfrm>
          <a:prstGeom prst="rect">
            <a:avLst/>
          </a:prstGeom>
        </p:spPr>
        <p:txBody>
          <a:bodyPr wrap="square">
            <a:spAutoFit/>
          </a:bodyPr>
          <a:lstStyle/>
          <a:p>
            <a:r>
              <a:rPr lang="ru-RU" sz="2800" b="1" dirty="0">
                <a:latin typeface="Monotype Corsiva" pitchFamily="66" charset="0"/>
              </a:rPr>
              <a:t>Основной целью проектной деятельности является</a:t>
            </a:r>
            <a:endParaRPr lang="ru-RU" sz="2800" dirty="0"/>
          </a:p>
        </p:txBody>
      </p:sp>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4" name="Прямоугольник 3"/>
          <p:cNvSpPr/>
          <p:nvPr/>
        </p:nvSpPr>
        <p:spPr>
          <a:xfrm>
            <a:off x="323528" y="620689"/>
            <a:ext cx="6408711" cy="954107"/>
          </a:xfrm>
          <a:prstGeom prst="rect">
            <a:avLst/>
          </a:prstGeom>
        </p:spPr>
        <p:txBody>
          <a:bodyPr wrap="square">
            <a:spAutoFit/>
          </a:bodyPr>
          <a:lstStyle/>
          <a:p>
            <a:pPr algn="ctr"/>
            <a:r>
              <a:rPr lang="ru-RU" sz="2800" b="1" i="1" u="sng" dirty="0">
                <a:latin typeface="Monotype Corsiva" pitchFamily="66" charset="0"/>
              </a:rPr>
              <a:t>создание условий для развития свободной творческой личности</a:t>
            </a:r>
          </a:p>
        </p:txBody>
      </p:sp>
      <p:graphicFrame>
        <p:nvGraphicFramePr>
          <p:cNvPr id="7" name="Схема 6"/>
          <p:cNvGraphicFramePr/>
          <p:nvPr>
            <p:extLst>
              <p:ext uri="{D42A27DB-BD31-4B8C-83A1-F6EECF244321}">
                <p14:modId xmlns:p14="http://schemas.microsoft.com/office/powerpoint/2010/main" val="2025124922"/>
              </p:ext>
            </p:extLst>
          </p:nvPr>
        </p:nvGraphicFramePr>
        <p:xfrm>
          <a:off x="636239" y="1844824"/>
          <a:ext cx="6096000" cy="4208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6-конечная звезда 8"/>
          <p:cNvSpPr/>
          <p:nvPr/>
        </p:nvSpPr>
        <p:spPr>
          <a:xfrm>
            <a:off x="2339752" y="2852936"/>
            <a:ext cx="2736304" cy="2232248"/>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i="1" dirty="0">
                <a:solidFill>
                  <a:srgbClr val="FF0000"/>
                </a:solidFill>
                <a:latin typeface="Franklin Gothic Medium" pitchFamily="34" charset="0"/>
              </a:rPr>
              <a:t>Задачи</a:t>
            </a:r>
          </a:p>
        </p:txBody>
      </p:sp>
    </p:spTree>
    <p:custDataLst>
      <p:tags r:id="rId1"/>
    </p:custDataLst>
    <p:extLst>
      <p:ext uri="{BB962C8B-B14F-4D97-AF65-F5344CB8AC3E}">
        <p14:creationId xmlns:p14="http://schemas.microsoft.com/office/powerpoint/2010/main" val="217462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2" name="Прямоугольник 1">
            <a:extLst>
              <a:ext uri="{FF2B5EF4-FFF2-40B4-BE49-F238E27FC236}">
                <a16:creationId xmlns:a16="http://schemas.microsoft.com/office/drawing/2014/main" id="{159FFA08-0CE9-4D19-8410-16A325F3A5DD}"/>
              </a:ext>
            </a:extLst>
          </p:cNvPr>
          <p:cNvSpPr/>
          <p:nvPr/>
        </p:nvSpPr>
        <p:spPr>
          <a:xfrm>
            <a:off x="2195737" y="404813"/>
            <a:ext cx="3998214" cy="707886"/>
          </a:xfrm>
          <a:prstGeom prst="rect">
            <a:avLst/>
          </a:prstGeom>
        </p:spPr>
        <p:txBody>
          <a:bodyPr wrap="square">
            <a:spAutoFit/>
          </a:bodyPr>
          <a:lstStyle/>
          <a:p>
            <a:pPr algn="ctr"/>
            <a:r>
              <a:rPr lang="ru-RU" sz="2000" b="1" i="1" dirty="0">
                <a:solidFill>
                  <a:srgbClr val="FF0000"/>
                </a:solidFill>
                <a:latin typeface="Times New Roman" panose="02020603050405020304" pitchFamily="18" charset="0"/>
                <a:cs typeface="Times New Roman" panose="02020603050405020304" pitchFamily="18" charset="0"/>
              </a:rPr>
              <a:t>Мини -</a:t>
            </a:r>
            <a:r>
              <a:rPr lang="ru-RU" sz="2000" b="1" i="1" dirty="0" err="1">
                <a:solidFill>
                  <a:srgbClr val="FF0000"/>
                </a:solidFill>
                <a:latin typeface="Times New Roman" panose="02020603050405020304" pitchFamily="18" charset="0"/>
                <a:cs typeface="Times New Roman" panose="02020603050405020304" pitchFamily="18" charset="0"/>
              </a:rPr>
              <a:t>роект</a:t>
            </a:r>
            <a:endParaRPr lang="ru-RU" sz="2000" b="1" i="1" dirty="0">
              <a:solidFill>
                <a:srgbClr val="FF0000"/>
              </a:solidFill>
              <a:latin typeface="Times New Roman" panose="02020603050405020304" pitchFamily="18" charset="0"/>
              <a:cs typeface="Times New Roman" panose="02020603050405020304" pitchFamily="18" charset="0"/>
            </a:endParaRPr>
          </a:p>
          <a:p>
            <a:pPr algn="ctr"/>
            <a:r>
              <a:rPr lang="ru-RU" sz="2000" b="1" i="1" dirty="0">
                <a:solidFill>
                  <a:srgbClr val="FF0000"/>
                </a:solidFill>
                <a:latin typeface="Times New Roman" panose="02020603050405020304" pitchFamily="18" charset="0"/>
                <a:cs typeface="Times New Roman" panose="02020603050405020304" pitchFamily="18" charset="0"/>
              </a:rPr>
              <a:t>«ДОРОЖНАЯ БЕЗОПАСНОСТЬ»</a:t>
            </a:r>
          </a:p>
        </p:txBody>
      </p:sp>
      <p:pic>
        <p:nvPicPr>
          <p:cNvPr id="5" name="Рисунок 4">
            <a:extLst>
              <a:ext uri="{FF2B5EF4-FFF2-40B4-BE49-F238E27FC236}">
                <a16:creationId xmlns:a16="http://schemas.microsoft.com/office/drawing/2014/main" id="{4047A7FF-5271-4CC8-95CF-E1F9694B7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443177"/>
            <a:ext cx="4139952" cy="2328723"/>
          </a:xfrm>
          <a:prstGeom prst="rect">
            <a:avLst/>
          </a:prstGeom>
        </p:spPr>
      </p:pic>
      <p:pic>
        <p:nvPicPr>
          <p:cNvPr id="8" name="Рисунок 7">
            <a:extLst>
              <a:ext uri="{FF2B5EF4-FFF2-40B4-BE49-F238E27FC236}">
                <a16:creationId xmlns:a16="http://schemas.microsoft.com/office/drawing/2014/main" id="{A1ED1EC5-3D4B-49B4-8A7B-9F5D2D6D7E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9555" y="4116967"/>
            <a:ext cx="5372089" cy="2417440"/>
          </a:xfrm>
          <a:prstGeom prst="rect">
            <a:avLst/>
          </a:prstGeom>
        </p:spPr>
      </p:pic>
    </p:spTree>
    <p:custDataLst>
      <p:tags r:id="rId1"/>
    </p:custDataLst>
    <p:extLst>
      <p:ext uri="{BB962C8B-B14F-4D97-AF65-F5344CB8AC3E}">
        <p14:creationId xmlns:p14="http://schemas.microsoft.com/office/powerpoint/2010/main" val="3287633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2" name="Прямоугольник 1">
            <a:extLst>
              <a:ext uri="{FF2B5EF4-FFF2-40B4-BE49-F238E27FC236}">
                <a16:creationId xmlns:a16="http://schemas.microsoft.com/office/drawing/2014/main" id="{3042D980-0C4D-4D38-8C73-C754FA4231FB}"/>
              </a:ext>
            </a:extLst>
          </p:cNvPr>
          <p:cNvSpPr/>
          <p:nvPr/>
        </p:nvSpPr>
        <p:spPr>
          <a:xfrm>
            <a:off x="539552" y="597456"/>
            <a:ext cx="6318448" cy="584775"/>
          </a:xfrm>
          <a:prstGeom prst="rect">
            <a:avLst/>
          </a:prstGeom>
        </p:spPr>
        <p:txBody>
          <a:bodyPr wrap="square">
            <a:spAutoFit/>
          </a:bodyPr>
          <a:lstStyle/>
          <a:p>
            <a:pPr algn="just"/>
            <a:br>
              <a:rPr lang="ru-RU" sz="1600" b="1" i="1" dirty="0">
                <a:latin typeface="Monotype Corsiva" panose="03010101010201010101" pitchFamily="66" charset="0"/>
                <a:cs typeface="Times New Roman" pitchFamily="18" charset="0"/>
              </a:rPr>
            </a:br>
            <a:endParaRPr lang="ru-RU" sz="1600" dirty="0">
              <a:latin typeface="Times New Roman" pitchFamily="18" charset="0"/>
              <a:cs typeface="Times New Roman" pitchFamily="18" charset="0"/>
            </a:endParaRPr>
          </a:p>
        </p:txBody>
      </p:sp>
      <p:pic>
        <p:nvPicPr>
          <p:cNvPr id="5" name="Рисунок 4">
            <a:extLst>
              <a:ext uri="{FF2B5EF4-FFF2-40B4-BE49-F238E27FC236}">
                <a16:creationId xmlns:a16="http://schemas.microsoft.com/office/drawing/2014/main" id="{232262D0-9D31-49E5-8E58-864B57FD07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5" t="-36842" r="410" b="22394"/>
          <a:stretch/>
        </p:blipFill>
        <p:spPr>
          <a:xfrm>
            <a:off x="323528" y="-1827584"/>
            <a:ext cx="2416423" cy="6188894"/>
          </a:xfrm>
          <a:prstGeom prst="rect">
            <a:avLst/>
          </a:prstGeom>
        </p:spPr>
      </p:pic>
      <p:pic>
        <p:nvPicPr>
          <p:cNvPr id="7" name="Рисунок 6">
            <a:extLst>
              <a:ext uri="{FF2B5EF4-FFF2-40B4-BE49-F238E27FC236}">
                <a16:creationId xmlns:a16="http://schemas.microsoft.com/office/drawing/2014/main" id="{C6AFEBE9-08E0-44CE-BF64-8279406077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6400" y="340950"/>
            <a:ext cx="4499992" cy="2531246"/>
          </a:xfrm>
          <a:prstGeom prst="rect">
            <a:avLst/>
          </a:prstGeom>
        </p:spPr>
      </p:pic>
      <p:pic>
        <p:nvPicPr>
          <p:cNvPr id="9" name="Рисунок 8">
            <a:extLst>
              <a:ext uri="{FF2B5EF4-FFF2-40B4-BE49-F238E27FC236}">
                <a16:creationId xmlns:a16="http://schemas.microsoft.com/office/drawing/2014/main" id="{B855DEC0-245B-44A7-8D7A-8874F487B0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16314" y="2936059"/>
            <a:ext cx="4427984" cy="2490741"/>
          </a:xfrm>
          <a:prstGeom prst="rect">
            <a:avLst/>
          </a:prstGeom>
        </p:spPr>
      </p:pic>
      <p:pic>
        <p:nvPicPr>
          <p:cNvPr id="11" name="Рисунок 10">
            <a:extLst>
              <a:ext uri="{FF2B5EF4-FFF2-40B4-BE49-F238E27FC236}">
                <a16:creationId xmlns:a16="http://schemas.microsoft.com/office/drawing/2014/main" id="{FB96D1C4-99D6-4DE6-9C9D-DCBAE34892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802" y="4491485"/>
            <a:ext cx="4278463" cy="2273424"/>
          </a:xfrm>
          <a:prstGeom prst="rect">
            <a:avLst/>
          </a:prstGeom>
        </p:spPr>
      </p:pic>
    </p:spTree>
    <p:custDataLst>
      <p:tags r:id="rId1"/>
    </p:custDataLst>
    <p:extLst>
      <p:ext uri="{BB962C8B-B14F-4D97-AF65-F5344CB8AC3E}">
        <p14:creationId xmlns:p14="http://schemas.microsoft.com/office/powerpoint/2010/main" val="349246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
        <p:nvSpPr>
          <p:cNvPr id="3" name="Прямоугольник 2"/>
          <p:cNvSpPr/>
          <p:nvPr/>
        </p:nvSpPr>
        <p:spPr>
          <a:xfrm>
            <a:off x="323528" y="638378"/>
            <a:ext cx="5806410" cy="523220"/>
          </a:xfrm>
          <a:prstGeom prst="rect">
            <a:avLst/>
          </a:prstGeom>
        </p:spPr>
        <p:txBody>
          <a:bodyPr wrap="square">
            <a:spAutoFit/>
          </a:bodyPr>
          <a:lstStyle/>
          <a:p>
            <a:pPr algn="ctr"/>
            <a:endParaRPr lang="ru-RU" sz="2800" b="1" dirty="0">
              <a:latin typeface="Monotype Corsiva" pitchFamily="66" charset="0"/>
            </a:endParaRPr>
          </a:p>
        </p:txBody>
      </p:sp>
      <p:sp>
        <p:nvSpPr>
          <p:cNvPr id="4" name="TextBox 3">
            <a:extLst>
              <a:ext uri="{FF2B5EF4-FFF2-40B4-BE49-F238E27FC236}">
                <a16:creationId xmlns:a16="http://schemas.microsoft.com/office/drawing/2014/main" id="{89BB2FDE-D768-4FE8-8A08-10854E22FB2D}"/>
              </a:ext>
            </a:extLst>
          </p:cNvPr>
          <p:cNvSpPr txBox="1"/>
          <p:nvPr/>
        </p:nvSpPr>
        <p:spPr>
          <a:xfrm>
            <a:off x="827584" y="274638"/>
            <a:ext cx="6664569" cy="523220"/>
          </a:xfrm>
          <a:prstGeom prst="rect">
            <a:avLst/>
          </a:prstGeom>
          <a:noFill/>
        </p:spPr>
        <p:txBody>
          <a:bodyPr wrap="square" rtlCol="0">
            <a:spAutoFit/>
          </a:bodyPr>
          <a:lstStyle/>
          <a:p>
            <a:r>
              <a:rPr lang="ru-RU" sz="2800" dirty="0">
                <a:solidFill>
                  <a:srgbClr val="C00000"/>
                </a:solidFill>
                <a:latin typeface="Times New Roman" panose="02020603050405020304" pitchFamily="18" charset="0"/>
                <a:cs typeface="Times New Roman" panose="02020603050405020304" pitchFamily="18" charset="0"/>
              </a:rPr>
              <a:t>Мини - проект «Цветик-Семицветик»</a:t>
            </a:r>
          </a:p>
        </p:txBody>
      </p:sp>
      <p:pic>
        <p:nvPicPr>
          <p:cNvPr id="8" name="Рисунок 7">
            <a:extLst>
              <a:ext uri="{FF2B5EF4-FFF2-40B4-BE49-F238E27FC236}">
                <a16:creationId xmlns:a16="http://schemas.microsoft.com/office/drawing/2014/main" id="{9E2887C4-E4E0-4FAD-AEDD-973F5A2D5A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71" t="4119" r="9685"/>
          <a:stretch/>
        </p:blipFill>
        <p:spPr>
          <a:xfrm>
            <a:off x="4994690" y="1079569"/>
            <a:ext cx="3184895" cy="2737663"/>
          </a:xfrm>
          <a:prstGeom prst="rect">
            <a:avLst/>
          </a:prstGeom>
        </p:spPr>
      </p:pic>
      <p:pic>
        <p:nvPicPr>
          <p:cNvPr id="11" name="Рисунок 10">
            <a:extLst>
              <a:ext uri="{FF2B5EF4-FFF2-40B4-BE49-F238E27FC236}">
                <a16:creationId xmlns:a16="http://schemas.microsoft.com/office/drawing/2014/main" id="{2A9DA36F-4CC6-4AEB-B65D-658F15E668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647822"/>
            <a:ext cx="3547886" cy="1995686"/>
          </a:xfrm>
          <a:prstGeom prst="rect">
            <a:avLst/>
          </a:prstGeom>
        </p:spPr>
      </p:pic>
      <p:pic>
        <p:nvPicPr>
          <p:cNvPr id="13" name="Рисунок 12">
            <a:extLst>
              <a:ext uri="{FF2B5EF4-FFF2-40B4-BE49-F238E27FC236}">
                <a16:creationId xmlns:a16="http://schemas.microsoft.com/office/drawing/2014/main" id="{C438EC90-C97A-4116-8EB6-EA185D368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291" y="3820576"/>
            <a:ext cx="3782615" cy="2127721"/>
          </a:xfrm>
          <a:prstGeom prst="rect">
            <a:avLst/>
          </a:prstGeom>
        </p:spPr>
      </p:pic>
      <p:pic>
        <p:nvPicPr>
          <p:cNvPr id="15" name="Рисунок 14">
            <a:extLst>
              <a:ext uri="{FF2B5EF4-FFF2-40B4-BE49-F238E27FC236}">
                <a16:creationId xmlns:a16="http://schemas.microsoft.com/office/drawing/2014/main" id="{3FDC490C-3138-4EAD-B7C0-C3E4195281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490" y="1323304"/>
            <a:ext cx="3547886" cy="1995686"/>
          </a:xfrm>
          <a:prstGeom prst="rect">
            <a:avLst/>
          </a:prstGeom>
        </p:spPr>
      </p:pic>
    </p:spTree>
    <p:custDataLst>
      <p:tags r:id="rId1"/>
    </p:custDataLst>
    <p:extLst>
      <p:ext uri="{BB962C8B-B14F-4D97-AF65-F5344CB8AC3E}">
        <p14:creationId xmlns:p14="http://schemas.microsoft.com/office/powerpoint/2010/main" val="42683143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p:cNvSpPr>
          <p:nvPr>
            <p:ph type="title" idx="4294967295"/>
          </p:nvPr>
        </p:nvSpPr>
        <p:spPr/>
        <p:txBody>
          <a:bodyPr/>
          <a:lstStyle/>
          <a:p>
            <a:pPr eaLnBrk="1" hangingPunct="1"/>
            <a:endParaRPr lang="ru-RU" dirty="0"/>
          </a:p>
        </p:txBody>
      </p:sp>
      <p:sp>
        <p:nvSpPr>
          <p:cNvPr id="13314" name="Rectangle 3"/>
          <p:cNvSpPr>
            <a:spLocks noGrp="1"/>
          </p:cNvSpPr>
          <p:nvPr>
            <p:ph type="body" idx="4294967295"/>
          </p:nvPr>
        </p:nvSpPr>
        <p:spPr/>
        <p:txBody>
          <a:bodyPr/>
          <a:lstStyle/>
          <a:p>
            <a:pPr eaLnBrk="1" hangingPunct="1"/>
            <a:endParaRPr lang="ru-RU" dirty="0"/>
          </a:p>
        </p:txBody>
      </p:sp>
      <p:pic>
        <p:nvPicPr>
          <p:cNvPr id="13315" name="Picture 4" descr="шаблон 2 титульник"/>
          <p:cNvPicPr>
            <a:picLocks noChangeAspect="1" noChangeArrowheads="1"/>
          </p:cNvPicPr>
          <p:nvPr/>
        </p:nvPicPr>
        <p:blipFill>
          <a:blip r:embed="rId3" cstate="screen"/>
          <a:srcRect/>
          <a:stretch>
            <a:fillRect/>
          </a:stretch>
        </p:blipFill>
        <p:spPr bwMode="auto">
          <a:xfrm>
            <a:off x="124" y="7680"/>
            <a:ext cx="9127624" cy="6857960"/>
          </a:xfrm>
          <a:prstGeom prst="rect">
            <a:avLst/>
          </a:prstGeom>
          <a:solidFill>
            <a:schemeClr val="tx2">
              <a:lumMod val="40000"/>
              <a:lumOff val="60000"/>
            </a:schemeClr>
          </a:solidFill>
          <a:ln>
            <a:noFill/>
          </a:ln>
          <a:effectLst>
            <a:softEdge rad="112500"/>
          </a:effectLst>
        </p:spPr>
      </p:pic>
      <p:sp>
        <p:nvSpPr>
          <p:cNvPr id="13316" name="Rectangle 5"/>
          <p:cNvSpPr>
            <a:spLocks noChangeArrowheads="1"/>
          </p:cNvSpPr>
          <p:nvPr/>
        </p:nvSpPr>
        <p:spPr bwMode="auto">
          <a:xfrm flipV="1">
            <a:off x="2286000" y="2424113"/>
            <a:ext cx="4572000" cy="366712"/>
          </a:xfrm>
          <a:prstGeom prst="rect">
            <a:avLst/>
          </a:prstGeom>
          <a:noFill/>
          <a:ln w="9525">
            <a:noFill/>
            <a:miter lim="800000"/>
            <a:headEnd/>
            <a:tailEnd/>
          </a:ln>
        </p:spPr>
        <p:txBody>
          <a:bodyPr rot="10800000">
            <a:spAutoFit/>
          </a:bodyPr>
          <a:lstStyle/>
          <a:p>
            <a:pPr fontAlgn="base">
              <a:spcBef>
                <a:spcPct val="0"/>
              </a:spcBef>
              <a:spcAft>
                <a:spcPct val="0"/>
              </a:spcAft>
            </a:pPr>
            <a:endParaRPr lang="ru-RU" b="1" dirty="0">
              <a:solidFill>
                <a:prstClr val="black"/>
              </a:solidFill>
              <a:cs typeface="Arial" charset="0"/>
            </a:endParaRPr>
          </a:p>
        </p:txBody>
      </p:sp>
      <p:sp>
        <p:nvSpPr>
          <p:cNvPr id="13317" name="Rectangle 6"/>
          <p:cNvSpPr>
            <a:spLocks noChangeArrowheads="1"/>
          </p:cNvSpPr>
          <p:nvPr/>
        </p:nvSpPr>
        <p:spPr bwMode="auto">
          <a:xfrm>
            <a:off x="1403350" y="4149725"/>
            <a:ext cx="7129463" cy="646113"/>
          </a:xfrm>
          <a:prstGeom prst="rect">
            <a:avLst/>
          </a:prstGeom>
          <a:noFill/>
          <a:ln w="9525">
            <a:noFill/>
            <a:miter lim="800000"/>
            <a:headEnd/>
            <a:tailEnd/>
          </a:ln>
        </p:spPr>
        <p:txBody>
          <a:bodyPr>
            <a:spAutoFit/>
          </a:bodyPr>
          <a:lstStyle/>
          <a:p>
            <a:pPr fontAlgn="base">
              <a:spcBef>
                <a:spcPct val="0"/>
              </a:spcBef>
              <a:spcAft>
                <a:spcPct val="0"/>
              </a:spcAft>
            </a:pPr>
            <a:r>
              <a:rPr lang="ru-RU" sz="3600" b="1" dirty="0">
                <a:solidFill>
                  <a:prstClr val="black"/>
                </a:solidFill>
                <a:latin typeface="Times New Roman" pitchFamily="18" charset="0"/>
                <a:cs typeface="Arial" charset="0"/>
              </a:rPr>
              <a:t> </a:t>
            </a:r>
          </a:p>
        </p:txBody>
      </p:sp>
      <p:sp>
        <p:nvSpPr>
          <p:cNvPr id="8" name="Прямоугольник 7"/>
          <p:cNvSpPr/>
          <p:nvPr/>
        </p:nvSpPr>
        <p:spPr>
          <a:xfrm>
            <a:off x="2555776" y="3356992"/>
            <a:ext cx="4752527" cy="707886"/>
          </a:xfrm>
          <a:prstGeom prst="rect">
            <a:avLst/>
          </a:prstGeom>
        </p:spPr>
        <p:txBody>
          <a:bodyPr>
            <a:spAutoFit/>
          </a:bodyPr>
          <a:lstStyle/>
          <a:p>
            <a:pPr algn="ctr">
              <a:defRPr/>
            </a:pPr>
            <a:r>
              <a:rPr lang="ru-RU" sz="40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Arial" charset="0"/>
              </a:rPr>
              <a:t> </a:t>
            </a:r>
            <a:endParaRPr lang="ru-RU"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ffectLst>
                <a:glow rad="228600">
                  <a:srgbClr val="9BBB59">
                    <a:satMod val="175000"/>
                    <a:alpha val="40000"/>
                  </a:srgbClr>
                </a:glow>
              </a:effectLst>
              <a:cs typeface="Arial" charset="0"/>
            </a:endParaRPr>
          </a:p>
        </p:txBody>
      </p:sp>
      <p:sp>
        <p:nvSpPr>
          <p:cNvPr id="4" name="Прямоугольник 3"/>
          <p:cNvSpPr/>
          <p:nvPr/>
        </p:nvSpPr>
        <p:spPr>
          <a:xfrm>
            <a:off x="3779912" y="476672"/>
            <a:ext cx="5184576" cy="369332"/>
          </a:xfrm>
          <a:prstGeom prst="rect">
            <a:avLst/>
          </a:prstGeom>
        </p:spPr>
        <p:txBody>
          <a:bodyPr wrap="square">
            <a:spAutoFit/>
          </a:bodyPr>
          <a:lstStyle/>
          <a:p>
            <a:pPr fontAlgn="base">
              <a:spcBef>
                <a:spcPct val="0"/>
              </a:spcBef>
              <a:spcAft>
                <a:spcPct val="0"/>
              </a:spcAft>
            </a:pPr>
            <a:r>
              <a:rPr lang="ru-RU" dirty="0">
                <a:solidFill>
                  <a:prstClr val="black"/>
                </a:solidFill>
                <a:latin typeface="Arial" charset="0"/>
                <a:cs typeface="Arial" charset="0"/>
              </a:rPr>
              <a:t> </a:t>
            </a:r>
          </a:p>
        </p:txBody>
      </p:sp>
      <p:sp>
        <p:nvSpPr>
          <p:cNvPr id="10" name="Прямоугольник 9"/>
          <p:cNvSpPr/>
          <p:nvPr/>
        </p:nvSpPr>
        <p:spPr>
          <a:xfrm>
            <a:off x="1310433" y="3272532"/>
            <a:ext cx="7200800" cy="2862322"/>
          </a:xfrm>
          <a:prstGeom prst="rect">
            <a:avLst/>
          </a:prstGeom>
        </p:spPr>
        <p:txBody>
          <a:bodyPr wrap="square">
            <a:spAutoFit/>
          </a:bodyPr>
          <a:lstStyle/>
          <a:p>
            <a:pPr algn="ctr"/>
            <a:r>
              <a:rPr lang="ru-RU" sz="2000" dirty="0">
                <a:latin typeface="Franklin Gothic Demi Cond" panose="020B0706030402020204" pitchFamily="34" charset="0"/>
              </a:rPr>
              <a:t>Таким образом, в ходе реализации проекта происходит формирование определенной позиции по конкретному вопросу у каждого ребенка, дети получают возможность раскрыть свою творческую жилку, показать всем свою индивидуальность. Все это крайне благоприятно сказывается на развитии личности ребенка, способствует формированию нормальной самооценки. Проще говоря, проекты идеально подготавливают дошкольников к их дальнейшему обучению в школе </a:t>
            </a:r>
          </a:p>
        </p:txBody>
      </p:sp>
    </p:spTree>
    <p:custDataLst>
      <p:tags r:id="rId1"/>
    </p:custDataLst>
    <p:extLst>
      <p:ext uri="{BB962C8B-B14F-4D97-AF65-F5344CB8AC3E}">
        <p14:creationId xmlns:p14="http://schemas.microsoft.com/office/powerpoint/2010/main" val="3847566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Выноска со стрелкой вниз 4"/>
          <p:cNvSpPr/>
          <p:nvPr/>
        </p:nvSpPr>
        <p:spPr>
          <a:xfrm>
            <a:off x="2627941" y="2711305"/>
            <a:ext cx="6337441" cy="1296144"/>
          </a:xfrm>
          <a:prstGeom prst="downArrow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4" name="TextBox 3"/>
          <p:cNvSpPr txBox="1"/>
          <p:nvPr/>
        </p:nvSpPr>
        <p:spPr>
          <a:xfrm>
            <a:off x="2639066" y="2711305"/>
            <a:ext cx="6337441" cy="830997"/>
          </a:xfrm>
          <a:prstGeom prst="rect">
            <a:avLst/>
          </a:prstGeom>
          <a:noFill/>
        </p:spPr>
        <p:txBody>
          <a:bodyPr wrap="none" rtlCol="0">
            <a:spAutoFit/>
          </a:bodyPr>
          <a:lstStyle/>
          <a:p>
            <a:pPr algn="ctr"/>
            <a:r>
              <a:rPr lang="ru-RU" sz="2400" b="1" dirty="0">
                <a:solidFill>
                  <a:srgbClr val="FF0000"/>
                </a:solidFill>
                <a:latin typeface="Franklin Gothic Medium" pitchFamily="34" charset="0"/>
              </a:rPr>
              <a:t>Целесообразность использования проектной</a:t>
            </a:r>
          </a:p>
          <a:p>
            <a:pPr algn="ctr"/>
            <a:r>
              <a:rPr lang="ru-RU" sz="2400" b="1" dirty="0">
                <a:solidFill>
                  <a:srgbClr val="FF0000"/>
                </a:solidFill>
                <a:latin typeface="Franklin Gothic Medium" pitchFamily="34" charset="0"/>
              </a:rPr>
              <a:t>деятельности в ДОУ</a:t>
            </a:r>
          </a:p>
        </p:txBody>
      </p:sp>
      <p:sp>
        <p:nvSpPr>
          <p:cNvPr id="6" name="TextBox 5"/>
          <p:cNvSpPr txBox="1"/>
          <p:nvPr/>
        </p:nvSpPr>
        <p:spPr>
          <a:xfrm>
            <a:off x="2540461" y="4309823"/>
            <a:ext cx="6603539" cy="2215991"/>
          </a:xfrm>
          <a:prstGeom prst="rect">
            <a:avLst/>
          </a:prstGeom>
          <a:noFill/>
        </p:spPr>
        <p:txBody>
          <a:bodyPr wrap="none" rtlCol="0">
            <a:spAutoFit/>
          </a:bodyPr>
          <a:lstStyle/>
          <a:p>
            <a:pPr marL="285750" indent="-285750">
              <a:buFont typeface="Wingdings" pitchFamily="2" charset="2"/>
              <a:buChar char="v"/>
            </a:pPr>
            <a:r>
              <a:rPr lang="ru-RU" sz="2000" dirty="0">
                <a:latin typeface="Franklin Gothic Medium" pitchFamily="34" charset="0"/>
              </a:rPr>
              <a:t>является одной из форм организации </a:t>
            </a:r>
            <a:r>
              <a:rPr lang="ru-RU" sz="2000" dirty="0" err="1">
                <a:latin typeface="Franklin Gothic Medium" pitchFamily="34" charset="0"/>
              </a:rPr>
              <a:t>воспитательно</a:t>
            </a:r>
            <a:r>
              <a:rPr lang="ru-RU" sz="2000" dirty="0">
                <a:latin typeface="Franklin Gothic Medium" pitchFamily="34" charset="0"/>
              </a:rPr>
              <a:t> -</a:t>
            </a:r>
          </a:p>
          <a:p>
            <a:r>
              <a:rPr lang="ru-RU" sz="2000" dirty="0">
                <a:latin typeface="Franklin Gothic Medium" pitchFamily="34" charset="0"/>
              </a:rPr>
              <a:t>    образовательной работы;</a:t>
            </a:r>
          </a:p>
          <a:p>
            <a:pPr marL="285750" indent="-285750">
              <a:buFont typeface="Wingdings" pitchFamily="2" charset="2"/>
              <a:buChar char="v"/>
            </a:pPr>
            <a:r>
              <a:rPr lang="ru-RU" sz="2000" dirty="0">
                <a:latin typeface="Franklin Gothic Medium" pitchFamily="34" charset="0"/>
              </a:rPr>
              <a:t>повышает качество образовательного процесса;</a:t>
            </a:r>
          </a:p>
          <a:p>
            <a:pPr marL="285750" indent="-285750">
              <a:buFont typeface="Wingdings" pitchFamily="2" charset="2"/>
              <a:buChar char="v"/>
            </a:pPr>
            <a:r>
              <a:rPr lang="ru-RU" sz="2000" dirty="0">
                <a:latin typeface="Franklin Gothic Medium" pitchFamily="34" charset="0"/>
              </a:rPr>
              <a:t>способствует выработке исследовательских умений;</a:t>
            </a:r>
          </a:p>
          <a:p>
            <a:pPr marL="285750" indent="-285750">
              <a:buFont typeface="Wingdings" pitchFamily="2" charset="2"/>
              <a:buChar char="v"/>
            </a:pPr>
            <a:r>
              <a:rPr lang="ru-RU" sz="2000" dirty="0">
                <a:latin typeface="Franklin Gothic Medium" pitchFamily="34" charset="0"/>
              </a:rPr>
              <a:t>способствует развитию креативного и логического</a:t>
            </a:r>
          </a:p>
          <a:p>
            <a:r>
              <a:rPr lang="ru-RU" sz="2000" dirty="0">
                <a:latin typeface="Franklin Gothic Medium" pitchFamily="34" charset="0"/>
              </a:rPr>
              <a:t>     мышления</a:t>
            </a:r>
          </a:p>
          <a:p>
            <a:pPr marL="285750" indent="-285750">
              <a:buFont typeface="Wingdings" pitchFamily="2" charset="2"/>
              <a:buChar char="v"/>
            </a:pPr>
            <a:endParaRPr lang="ru-RU" dirty="0"/>
          </a:p>
        </p:txBody>
      </p:sp>
      <p:pic>
        <p:nvPicPr>
          <p:cNvPr id="7" name="Picture 4" descr="шаблон 2 в"/>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8" name="Прямоугольник 7"/>
          <p:cNvSpPr/>
          <p:nvPr/>
        </p:nvSpPr>
        <p:spPr>
          <a:xfrm>
            <a:off x="499410" y="5393154"/>
            <a:ext cx="8393069" cy="830997"/>
          </a:xfrm>
          <a:prstGeom prst="rect">
            <a:avLst/>
          </a:prstGeom>
          <a:noFill/>
        </p:spPr>
        <p:txBody>
          <a:bodyPr wrap="square" lIns="91440" tIns="45720" rIns="91440" bIns="45720">
            <a:spAutoFit/>
          </a:bodyPr>
          <a:lstStyle/>
          <a:p>
            <a:pPr algn="ctr"/>
            <a:r>
              <a:rPr lang="ru-RU" sz="24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Участники  </a:t>
            </a:r>
          </a:p>
          <a:p>
            <a:pPr algn="ctr"/>
            <a:r>
              <a:rPr lang="ru-RU" sz="2400" b="1" cap="all"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проектов ДОУ</a:t>
            </a:r>
            <a:endParaRPr lang="ru-RU" sz="20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endParaRPr>
          </a:p>
        </p:txBody>
      </p:sp>
      <p:sp>
        <p:nvSpPr>
          <p:cNvPr id="12" name="Стрелка влево 11"/>
          <p:cNvSpPr/>
          <p:nvPr/>
        </p:nvSpPr>
        <p:spPr>
          <a:xfrm rot="5400000">
            <a:off x="4445837" y="4923315"/>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лево 12"/>
          <p:cNvSpPr/>
          <p:nvPr/>
        </p:nvSpPr>
        <p:spPr>
          <a:xfrm rot="7728483">
            <a:off x="6208900" y="5200324"/>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лево 13"/>
          <p:cNvSpPr/>
          <p:nvPr/>
        </p:nvSpPr>
        <p:spPr>
          <a:xfrm rot="4087641">
            <a:off x="2719813" y="5189443"/>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3419872" y="1916832"/>
            <a:ext cx="2376264" cy="2831544"/>
          </a:xfrm>
          <a:prstGeom prst="rect">
            <a:avLst/>
          </a:prstGeom>
        </p:spPr>
        <p:txBody>
          <a:bodyPr wrap="square">
            <a:spAutoFit/>
          </a:bodyPr>
          <a:lstStyle/>
          <a:p>
            <a:pPr lvl="0" algn="ctr"/>
            <a:r>
              <a:rPr lang="ru-RU" b="1" i="1" u="sng" dirty="0">
                <a:latin typeface="Franklin Gothic Medium" pitchFamily="34" charset="0"/>
              </a:rPr>
              <a:t>Дети</a:t>
            </a:r>
          </a:p>
          <a:p>
            <a:pPr lvl="0" algn="ctr"/>
            <a:r>
              <a:rPr lang="ru-RU" sz="2000" dirty="0">
                <a:latin typeface="Monotype Corsiva" pitchFamily="66" charset="0"/>
              </a:rPr>
              <a:t>Принимают активное участие в проектной деятельности, выставках, праздниках, презентациях, общественно-полезном труде и т.п</a:t>
            </a:r>
            <a:r>
              <a:rPr lang="ru-RU" b="1" i="1" dirty="0">
                <a:latin typeface="Franklin Gothic Medium" pitchFamily="34" charset="0"/>
              </a:rPr>
              <a:t>.</a:t>
            </a:r>
          </a:p>
        </p:txBody>
      </p:sp>
      <p:sp>
        <p:nvSpPr>
          <p:cNvPr id="17" name="Прямоугольник 16"/>
          <p:cNvSpPr/>
          <p:nvPr/>
        </p:nvSpPr>
        <p:spPr>
          <a:xfrm flipH="1">
            <a:off x="5940152" y="2060848"/>
            <a:ext cx="2160240" cy="2554545"/>
          </a:xfrm>
          <a:prstGeom prst="rect">
            <a:avLst/>
          </a:prstGeom>
        </p:spPr>
        <p:txBody>
          <a:bodyPr wrap="square">
            <a:spAutoFit/>
          </a:bodyPr>
          <a:lstStyle/>
          <a:p>
            <a:pPr lvl="0" algn="ctr"/>
            <a:r>
              <a:rPr lang="ru-RU" sz="2000" b="1" i="1" u="sng" dirty="0">
                <a:latin typeface="Monotype Corsiva" pitchFamily="66" charset="0"/>
              </a:rPr>
              <a:t>Родители</a:t>
            </a:r>
          </a:p>
          <a:p>
            <a:pPr lvl="0" algn="ctr"/>
            <a:r>
              <a:rPr lang="ru-RU" sz="2000" i="1" dirty="0">
                <a:latin typeface="Monotype Corsiva" pitchFamily="66" charset="0"/>
              </a:rPr>
              <a:t>Участвуют в проектной деятельности (анкетирование, родительские собрания, консультации)</a:t>
            </a:r>
          </a:p>
        </p:txBody>
      </p:sp>
      <p:sp>
        <p:nvSpPr>
          <p:cNvPr id="18" name="Прямоугольник 17"/>
          <p:cNvSpPr/>
          <p:nvPr/>
        </p:nvSpPr>
        <p:spPr>
          <a:xfrm>
            <a:off x="-180528" y="2060849"/>
            <a:ext cx="3384376" cy="1938992"/>
          </a:xfrm>
          <a:prstGeom prst="rect">
            <a:avLst/>
          </a:prstGeom>
        </p:spPr>
        <p:txBody>
          <a:bodyPr wrap="square">
            <a:spAutoFit/>
          </a:bodyPr>
          <a:lstStyle/>
          <a:p>
            <a:pPr lvl="0" algn="ctr"/>
            <a:r>
              <a:rPr lang="ru-RU" sz="2000" b="1" i="1" u="sng" dirty="0">
                <a:latin typeface="Monotype Corsiva" pitchFamily="66" charset="0"/>
              </a:rPr>
              <a:t>Педагоги и специалисты</a:t>
            </a:r>
          </a:p>
          <a:p>
            <a:pPr lvl="1" algn="ctr"/>
            <a:r>
              <a:rPr lang="ru-RU" sz="2000" i="1" dirty="0">
                <a:latin typeface="Monotype Corsiva" pitchFamily="66" charset="0"/>
              </a:rPr>
              <a:t>Организуют круглые столы, консультации, семинары-практикумы, беседы, экскурсий, включенные в проект ДОУ</a:t>
            </a:r>
            <a:endParaRPr lang="ru-RU" sz="2000" dirty="0">
              <a:latin typeface="Monotype Corsiva" pitchFamily="66" charset="0"/>
            </a:endParaRPr>
          </a:p>
        </p:txBody>
      </p:sp>
    </p:spTree>
    <p:extLst>
      <p:ext uri="{BB962C8B-B14F-4D97-AF65-F5344CB8AC3E}">
        <p14:creationId xmlns:p14="http://schemas.microsoft.com/office/powerpoint/2010/main" val="34084229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шаблон 2 б"/>
          <p:cNvPicPr>
            <a:picLocks noChangeAspect="1" noChangeArrowheads="1"/>
          </p:cNvPicPr>
          <p:nvPr/>
        </p:nvPicPr>
        <p:blipFill>
          <a:blip r:embed="rId2" cstate="screen"/>
          <a:srcRect/>
          <a:stretch>
            <a:fillRect/>
          </a:stretch>
        </p:blipFill>
        <p:spPr bwMode="auto">
          <a:xfrm>
            <a:off x="133399" y="-19618"/>
            <a:ext cx="9144000" cy="6877618"/>
          </a:xfrm>
          <a:prstGeom prst="rect">
            <a:avLst/>
          </a:prstGeom>
          <a:noFill/>
          <a:ln w="9525">
            <a:noFill/>
            <a:miter lim="800000"/>
            <a:headEnd/>
            <a:tailEnd/>
          </a:ln>
        </p:spPr>
      </p:pic>
      <p:sp>
        <p:nvSpPr>
          <p:cNvPr id="3" name="Прямоугольник 2"/>
          <p:cNvSpPr/>
          <p:nvPr/>
        </p:nvSpPr>
        <p:spPr>
          <a:xfrm>
            <a:off x="3946790" y="2819026"/>
            <a:ext cx="2871300" cy="1384995"/>
          </a:xfrm>
          <a:prstGeom prst="rect">
            <a:avLst/>
          </a:prstGeom>
          <a:noFill/>
        </p:spPr>
        <p:txBody>
          <a:bodyPr wrap="none" lIns="91440" tIns="45720" rIns="91440" bIns="45720">
            <a:spAutoFit/>
          </a:bodyPr>
          <a:lstStyle/>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Типология </a:t>
            </a:r>
          </a:p>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проектов </a:t>
            </a:r>
          </a:p>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в ДОУ</a:t>
            </a:r>
          </a:p>
        </p:txBody>
      </p:sp>
      <p:sp>
        <p:nvSpPr>
          <p:cNvPr id="5" name="Скругленный прямоугольник 4"/>
          <p:cNvSpPr/>
          <p:nvPr/>
        </p:nvSpPr>
        <p:spPr>
          <a:xfrm>
            <a:off x="1907704" y="116633"/>
            <a:ext cx="2160240" cy="3528392"/>
          </a:xfrm>
          <a:prstGeom prst="roundRect">
            <a:avLst/>
          </a:prstGeom>
          <a:solidFill>
            <a:schemeClr val="accent3">
              <a:lumMod val="20000"/>
              <a:lumOff val="80000"/>
            </a:schemeClr>
          </a:solidFill>
          <a:ln w="38100">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u="sng" dirty="0">
                <a:solidFill>
                  <a:schemeClr val="tx1"/>
                </a:solidFill>
                <a:latin typeface="Monotype Corsiva" pitchFamily="66" charset="0"/>
              </a:rPr>
              <a:t>По образовательной области:</a:t>
            </a:r>
          </a:p>
          <a:p>
            <a:pPr algn="ctr"/>
            <a:r>
              <a:rPr lang="ru-RU" sz="1600" b="1" dirty="0">
                <a:latin typeface="Times New Roman" pitchFamily="18" charset="0"/>
                <a:cs typeface="Times New Roman" pitchFamily="18" charset="0"/>
              </a:rPr>
              <a:t>социально - коммуникативное развитие, </a:t>
            </a:r>
          </a:p>
          <a:p>
            <a:pPr algn="ctr"/>
            <a:r>
              <a:rPr lang="ru-RU" sz="1600" b="1" dirty="0">
                <a:latin typeface="Times New Roman" pitchFamily="18" charset="0"/>
                <a:cs typeface="Times New Roman" pitchFamily="18" charset="0"/>
              </a:rPr>
              <a:t>речевое развитие, художественно-эстетическое развитие, познавательное развитие, физическое развитие</a:t>
            </a:r>
            <a:endParaRPr lang="ru-RU" sz="1600" dirty="0">
              <a:solidFill>
                <a:schemeClr val="tx1"/>
              </a:solidFill>
              <a:latin typeface="Times New Roman" pitchFamily="18" charset="0"/>
              <a:cs typeface="Times New Roman" pitchFamily="18" charset="0"/>
            </a:endParaRPr>
          </a:p>
        </p:txBody>
      </p:sp>
      <p:sp>
        <p:nvSpPr>
          <p:cNvPr id="12" name="Стрелка влево 11"/>
          <p:cNvSpPr/>
          <p:nvPr/>
        </p:nvSpPr>
        <p:spPr>
          <a:xfrm rot="5400000">
            <a:off x="5165917" y="2187011"/>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лево 12"/>
          <p:cNvSpPr/>
          <p:nvPr/>
        </p:nvSpPr>
        <p:spPr>
          <a:xfrm rot="19245386">
            <a:off x="4344894" y="4400496"/>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лево 13"/>
          <p:cNvSpPr/>
          <p:nvPr/>
        </p:nvSpPr>
        <p:spPr>
          <a:xfrm rot="12600466">
            <a:off x="6070674" y="4385954"/>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лево 14"/>
          <p:cNvSpPr/>
          <p:nvPr/>
        </p:nvSpPr>
        <p:spPr>
          <a:xfrm rot="7224213">
            <a:off x="6211431" y="2316856"/>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лево 16"/>
          <p:cNvSpPr/>
          <p:nvPr/>
        </p:nvSpPr>
        <p:spPr>
          <a:xfrm rot="3496011">
            <a:off x="4128786" y="2312826"/>
            <a:ext cx="467651" cy="359341"/>
          </a:xfrm>
          <a:prstGeom prst="leftArrow">
            <a:avLst/>
          </a:prstGeom>
          <a:solidFill>
            <a:schemeClr val="accent3">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кругленный прямоугольник 17"/>
          <p:cNvSpPr/>
          <p:nvPr/>
        </p:nvSpPr>
        <p:spPr>
          <a:xfrm>
            <a:off x="4181679" y="116632"/>
            <a:ext cx="2401522" cy="1482221"/>
          </a:xfrm>
          <a:prstGeom prst="roundRect">
            <a:avLst/>
          </a:prstGeom>
          <a:solidFill>
            <a:schemeClr val="accent3">
              <a:lumMod val="20000"/>
              <a:lumOff val="80000"/>
            </a:schemeClr>
          </a:solidFill>
          <a:ln w="38100">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u="sng" dirty="0">
                <a:solidFill>
                  <a:schemeClr val="tx1"/>
                </a:solidFill>
                <a:latin typeface="Monotype Corsiva" pitchFamily="66" charset="0"/>
              </a:rPr>
              <a:t>По количеству участников: </a:t>
            </a:r>
          </a:p>
          <a:p>
            <a:pPr algn="ctr"/>
            <a:r>
              <a:rPr lang="ru-RU" sz="1400" b="1" dirty="0">
                <a:solidFill>
                  <a:schemeClr val="tx1"/>
                </a:solidFill>
                <a:latin typeface="Times New Roman" pitchFamily="18" charset="0"/>
                <a:cs typeface="Times New Roman" pitchFamily="18" charset="0"/>
              </a:rPr>
              <a:t>индивидуальный, </a:t>
            </a:r>
          </a:p>
          <a:p>
            <a:pPr algn="ctr"/>
            <a:r>
              <a:rPr lang="ru-RU" sz="1400" b="1" dirty="0">
                <a:solidFill>
                  <a:schemeClr val="tx1"/>
                </a:solidFill>
                <a:latin typeface="Times New Roman" pitchFamily="18" charset="0"/>
                <a:cs typeface="Times New Roman" pitchFamily="18" charset="0"/>
              </a:rPr>
              <a:t>парный, </a:t>
            </a:r>
          </a:p>
          <a:p>
            <a:pPr algn="ctr"/>
            <a:r>
              <a:rPr lang="ru-RU" sz="1400" b="1" dirty="0">
                <a:solidFill>
                  <a:schemeClr val="tx1"/>
                </a:solidFill>
                <a:latin typeface="Times New Roman" pitchFamily="18" charset="0"/>
                <a:cs typeface="Times New Roman" pitchFamily="18" charset="0"/>
              </a:rPr>
              <a:t>групповой,</a:t>
            </a:r>
          </a:p>
          <a:p>
            <a:pPr algn="ctr"/>
            <a:r>
              <a:rPr lang="ru-RU" sz="1400" b="1" dirty="0">
                <a:solidFill>
                  <a:schemeClr val="tx1"/>
                </a:solidFill>
                <a:latin typeface="Times New Roman" pitchFamily="18" charset="0"/>
                <a:cs typeface="Times New Roman" pitchFamily="18" charset="0"/>
              </a:rPr>
              <a:t> фронтальный</a:t>
            </a:r>
          </a:p>
        </p:txBody>
      </p:sp>
      <p:sp>
        <p:nvSpPr>
          <p:cNvPr id="20" name="Скругленный прямоугольник 19"/>
          <p:cNvSpPr/>
          <p:nvPr/>
        </p:nvSpPr>
        <p:spPr>
          <a:xfrm>
            <a:off x="6719595" y="116632"/>
            <a:ext cx="2401522" cy="3456384"/>
          </a:xfrm>
          <a:prstGeom prst="roundRect">
            <a:avLst/>
          </a:prstGeom>
          <a:solidFill>
            <a:schemeClr val="accent3">
              <a:lumMod val="20000"/>
              <a:lumOff val="80000"/>
            </a:schemeClr>
          </a:solidFill>
          <a:ln w="38100">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u="sng" dirty="0">
                <a:latin typeface="Monotype Corsiva" pitchFamily="66" charset="0"/>
              </a:rPr>
              <a:t>По доминирующему методу: </a:t>
            </a:r>
            <a:r>
              <a:rPr lang="ru-RU" sz="1600" b="1" dirty="0">
                <a:latin typeface="Times New Roman" pitchFamily="18" charset="0"/>
                <a:cs typeface="Times New Roman" pitchFamily="18" charset="0"/>
              </a:rPr>
              <a:t>исследовательские, информационные, творческие, </a:t>
            </a:r>
          </a:p>
          <a:p>
            <a:pPr algn="ctr"/>
            <a:r>
              <a:rPr lang="ru-RU" sz="1600" b="1" dirty="0">
                <a:latin typeface="Times New Roman" pitchFamily="18" charset="0"/>
                <a:cs typeface="Times New Roman" pitchFamily="18" charset="0"/>
              </a:rPr>
              <a:t>игровые, </a:t>
            </a:r>
          </a:p>
          <a:p>
            <a:pPr algn="ctr"/>
            <a:r>
              <a:rPr lang="ru-RU" sz="1600" b="1" dirty="0">
                <a:latin typeface="Times New Roman" pitchFamily="18" charset="0"/>
                <a:cs typeface="Times New Roman" pitchFamily="18" charset="0"/>
              </a:rPr>
              <a:t>практико-ориентированные</a:t>
            </a:r>
            <a:endParaRPr lang="ru-RU" sz="1600" b="1" dirty="0">
              <a:solidFill>
                <a:schemeClr val="tx1"/>
              </a:solidFill>
              <a:latin typeface="Times New Roman" pitchFamily="18" charset="0"/>
              <a:cs typeface="Times New Roman" pitchFamily="18" charset="0"/>
            </a:endParaRPr>
          </a:p>
        </p:txBody>
      </p:sp>
      <p:sp>
        <p:nvSpPr>
          <p:cNvPr id="21" name="Скругленный прямоугольник 20"/>
          <p:cNvSpPr/>
          <p:nvPr/>
        </p:nvSpPr>
        <p:spPr>
          <a:xfrm>
            <a:off x="6719594" y="3808763"/>
            <a:ext cx="2424405" cy="2284533"/>
          </a:xfrm>
          <a:prstGeom prst="roundRect">
            <a:avLst/>
          </a:prstGeom>
          <a:solidFill>
            <a:schemeClr val="accent3">
              <a:lumMod val="20000"/>
              <a:lumOff val="80000"/>
            </a:schemeClr>
          </a:solidFill>
          <a:ln w="38100">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u="sng" dirty="0">
                <a:solidFill>
                  <a:schemeClr val="tx1"/>
                </a:solidFill>
                <a:latin typeface="Monotype Corsiva" pitchFamily="66" charset="0"/>
              </a:rPr>
              <a:t>По характеру контактов:</a:t>
            </a:r>
            <a:r>
              <a:rPr lang="ru-RU" sz="1600" u="sng" dirty="0">
                <a:solidFill>
                  <a:schemeClr val="tx1"/>
                </a:solidFill>
                <a:latin typeface="Monotype Corsiva" pitchFamily="66" charset="0"/>
              </a:rPr>
              <a:t>  </a:t>
            </a:r>
          </a:p>
          <a:p>
            <a:pPr algn="ctr"/>
            <a:r>
              <a:rPr lang="ru-RU" sz="1600" b="1" dirty="0">
                <a:solidFill>
                  <a:schemeClr val="tx1"/>
                </a:solidFill>
                <a:latin typeface="Times New Roman" pitchFamily="18" charset="0"/>
                <a:cs typeface="Times New Roman" pitchFamily="18" charset="0"/>
              </a:rPr>
              <a:t>среди детей одного возраста, другой возрастной группой, внутри ДОУ, с родителями</a:t>
            </a:r>
          </a:p>
        </p:txBody>
      </p:sp>
      <p:sp>
        <p:nvSpPr>
          <p:cNvPr id="23" name="Скругленный прямоугольник 22"/>
          <p:cNvSpPr/>
          <p:nvPr/>
        </p:nvSpPr>
        <p:spPr>
          <a:xfrm>
            <a:off x="1747512" y="3808762"/>
            <a:ext cx="2464448" cy="2284534"/>
          </a:xfrm>
          <a:prstGeom prst="roundRect">
            <a:avLst/>
          </a:prstGeom>
          <a:solidFill>
            <a:schemeClr val="accent3">
              <a:lumMod val="20000"/>
              <a:lumOff val="80000"/>
            </a:schemeClr>
          </a:solidFill>
          <a:ln w="38100">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000" b="1" u="sng" dirty="0">
                <a:solidFill>
                  <a:schemeClr val="tx1"/>
                </a:solidFill>
                <a:latin typeface="Monotype Corsiva" pitchFamily="66" charset="0"/>
              </a:rPr>
              <a:t>По продолжительности:  </a:t>
            </a:r>
          </a:p>
          <a:p>
            <a:pPr algn="ctr"/>
            <a:r>
              <a:rPr lang="ru-RU" sz="1600" b="1" dirty="0">
                <a:solidFill>
                  <a:schemeClr val="tx1"/>
                </a:solidFill>
                <a:latin typeface="Times New Roman" pitchFamily="18" charset="0"/>
                <a:cs typeface="Times New Roman" pitchFamily="18" charset="0"/>
              </a:rPr>
              <a:t>(краткосрочный, среднесрочный, долгосрочный</a:t>
            </a:r>
            <a:r>
              <a:rPr lang="ru-RU" sz="1600" b="1" dirty="0">
                <a:solidFill>
                  <a:schemeClr val="tx1"/>
                </a:solidFill>
              </a:rPr>
              <a:t>)</a:t>
            </a:r>
          </a:p>
        </p:txBody>
      </p:sp>
    </p:spTree>
    <p:extLst>
      <p:ext uri="{BB962C8B-B14F-4D97-AF65-F5344CB8AC3E}">
        <p14:creationId xmlns:p14="http://schemas.microsoft.com/office/powerpoint/2010/main" val="1625504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18"/>
                                        </p:tgtEl>
                                      </p:cBhvr>
                                    </p:animEffect>
                                    <p:animScale>
                                      <p:cBhvr>
                                        <p:cTn id="7" dur="375"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750" tmFilter="0, 0; .2, .5; .8, .5; 1, 0"/>
                                        <p:tgtEl>
                                          <p:spTgt spid="20"/>
                                        </p:tgtEl>
                                      </p:cBhvr>
                                    </p:animEffect>
                                    <p:animScale>
                                      <p:cBhvr>
                                        <p:cTn id="12" dur="375" autoRev="1" fill="hold"/>
                                        <p:tgtEl>
                                          <p:spTgt spid="2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750" tmFilter="0, 0; .2, .5; .8, .5; 1, 0"/>
                                        <p:tgtEl>
                                          <p:spTgt spid="21"/>
                                        </p:tgtEl>
                                      </p:cBhvr>
                                    </p:animEffect>
                                    <p:animScale>
                                      <p:cBhvr>
                                        <p:cTn id="17" dur="375" autoRev="1" fill="hold"/>
                                        <p:tgtEl>
                                          <p:spTgt spid="2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750" tmFilter="0, 0; .2, .5; .8, .5; 1, 0"/>
                                        <p:tgtEl>
                                          <p:spTgt spid="23"/>
                                        </p:tgtEl>
                                      </p:cBhvr>
                                    </p:animEffect>
                                    <p:animScale>
                                      <p:cBhvr>
                                        <p:cTn id="22" dur="375" autoRev="1" fill="hold"/>
                                        <p:tgtEl>
                                          <p:spTgt spid="2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0"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idx="4294967295"/>
          </p:nvPr>
        </p:nvSpPr>
        <p:spPr/>
        <p:txBody>
          <a:bodyPr/>
          <a:lstStyle/>
          <a:p>
            <a:pPr eaLnBrk="1" hangingPunct="1"/>
            <a:endParaRPr lang="ru-RU" dirty="0"/>
          </a:p>
        </p:txBody>
      </p:sp>
      <p:sp>
        <p:nvSpPr>
          <p:cNvPr id="21506" name="Rectangle 3"/>
          <p:cNvSpPr>
            <a:spLocks noGrp="1"/>
          </p:cNvSpPr>
          <p:nvPr>
            <p:ph type="body" idx="4294967295"/>
          </p:nvPr>
        </p:nvSpPr>
        <p:spPr>
          <a:xfrm>
            <a:off x="457200" y="404813"/>
            <a:ext cx="4978400" cy="5721350"/>
          </a:xfrm>
        </p:spPr>
        <p:txBody>
          <a:bodyPr/>
          <a:lstStyle/>
          <a:p>
            <a:pPr eaLnBrk="1" hangingPunct="1"/>
            <a:endParaRPr lang="ru-RU" dirty="0"/>
          </a:p>
        </p:txBody>
      </p:sp>
      <p:pic>
        <p:nvPicPr>
          <p:cNvPr id="21507" name="Picture 4" descr="шаблон 2 б"/>
          <p:cNvPicPr>
            <a:picLocks noChangeAspect="1" noChangeArrowheads="1"/>
          </p:cNvPicPr>
          <p:nvPr/>
        </p:nvPicPr>
        <p:blipFill>
          <a:blip r:embed="rId3" cstate="screen"/>
          <a:srcRect/>
          <a:stretch>
            <a:fillRect/>
          </a:stretch>
        </p:blipFill>
        <p:spPr bwMode="auto">
          <a:xfrm>
            <a:off x="0" y="0"/>
            <a:ext cx="9144000" cy="6858000"/>
          </a:xfrm>
          <a:prstGeom prst="rect">
            <a:avLst/>
          </a:prstGeom>
          <a:solidFill>
            <a:schemeClr val="accent3">
              <a:lumMod val="20000"/>
              <a:lumOff val="80000"/>
            </a:schemeClr>
          </a:solidFill>
          <a:ln w="9525">
            <a:solidFill>
              <a:srgbClr val="00B050"/>
            </a:solidFill>
            <a:miter lim="800000"/>
            <a:headEnd/>
            <a:tailEnd/>
          </a:ln>
        </p:spPr>
      </p:pic>
      <p:sp>
        <p:nvSpPr>
          <p:cNvPr id="5" name="Прямоугольник 4"/>
          <p:cNvSpPr/>
          <p:nvPr/>
        </p:nvSpPr>
        <p:spPr>
          <a:xfrm>
            <a:off x="1087907" y="220336"/>
            <a:ext cx="5767926" cy="461665"/>
          </a:xfrm>
          <a:prstGeom prst="rect">
            <a:avLst/>
          </a:prstGeom>
          <a:noFill/>
        </p:spPr>
        <p:txBody>
          <a:bodyPr wrap="none" lIns="91440" tIns="45720" rIns="91440" bIns="45720">
            <a:spAutoFit/>
          </a:bodyPr>
          <a:lstStyle/>
          <a:p>
            <a:pPr algn="ctr"/>
            <a:r>
              <a:rPr lang="ru-RU" sz="24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Этапы разработки проекта</a:t>
            </a:r>
            <a:r>
              <a:rPr lang="ru-RU" sz="2400" b="1" cap="all" spc="0"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latin typeface="Arial Black" pitchFamily="34" charset="0"/>
              </a:rPr>
              <a:t>:</a:t>
            </a:r>
          </a:p>
        </p:txBody>
      </p:sp>
      <p:sp>
        <p:nvSpPr>
          <p:cNvPr id="4" name="Прямоугольник 3"/>
          <p:cNvSpPr/>
          <p:nvPr/>
        </p:nvSpPr>
        <p:spPr>
          <a:xfrm>
            <a:off x="1619672" y="1412776"/>
            <a:ext cx="5177640" cy="648072"/>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dirty="0">
                <a:solidFill>
                  <a:srgbClr val="00B050"/>
                </a:solidFill>
                <a:latin typeface="Arial Black" pitchFamily="34" charset="0"/>
              </a:rPr>
              <a:t>Организационный</a:t>
            </a:r>
          </a:p>
        </p:txBody>
      </p:sp>
      <p:sp>
        <p:nvSpPr>
          <p:cNvPr id="7" name="Блок-схема: сохраненные данные 6"/>
          <p:cNvSpPr/>
          <p:nvPr/>
        </p:nvSpPr>
        <p:spPr>
          <a:xfrm rot="16200000">
            <a:off x="917594" y="1538790"/>
            <a:ext cx="1044116" cy="792088"/>
          </a:xfrm>
          <a:prstGeom prst="flowChartOnlineStorage">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vert="vert" rtlCol="0" anchor="ctr"/>
          <a:lstStyle/>
          <a:p>
            <a:pPr algn="ctr"/>
            <a:r>
              <a:rPr lang="ru-RU" sz="3200" dirty="0">
                <a:solidFill>
                  <a:srgbClr val="00B050"/>
                </a:solidFill>
                <a:latin typeface="Arial Black" pitchFamily="34" charset="0"/>
              </a:rPr>
              <a:t>1</a:t>
            </a:r>
          </a:p>
        </p:txBody>
      </p:sp>
      <p:sp>
        <p:nvSpPr>
          <p:cNvPr id="15" name="Прямоугольник 14"/>
          <p:cNvSpPr/>
          <p:nvPr/>
        </p:nvSpPr>
        <p:spPr>
          <a:xfrm>
            <a:off x="1619672" y="3893827"/>
            <a:ext cx="5177640" cy="648072"/>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dirty="0">
                <a:solidFill>
                  <a:srgbClr val="00B050"/>
                </a:solidFill>
                <a:latin typeface="Arial Black" pitchFamily="34" charset="0"/>
              </a:rPr>
              <a:t>Реализация проекта</a:t>
            </a:r>
          </a:p>
        </p:txBody>
      </p:sp>
      <p:sp>
        <p:nvSpPr>
          <p:cNvPr id="16" name="Прямоугольник 15"/>
          <p:cNvSpPr/>
          <p:nvPr/>
        </p:nvSpPr>
        <p:spPr>
          <a:xfrm>
            <a:off x="1625677" y="2652683"/>
            <a:ext cx="5177640" cy="648072"/>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dirty="0">
                <a:solidFill>
                  <a:srgbClr val="00B050"/>
                </a:solidFill>
                <a:latin typeface="Arial Black" pitchFamily="34" charset="0"/>
              </a:rPr>
              <a:t>Планирование проекта</a:t>
            </a:r>
          </a:p>
        </p:txBody>
      </p:sp>
      <p:sp>
        <p:nvSpPr>
          <p:cNvPr id="17" name="Прямоугольник 16"/>
          <p:cNvSpPr/>
          <p:nvPr/>
        </p:nvSpPr>
        <p:spPr>
          <a:xfrm>
            <a:off x="1619672" y="5118929"/>
            <a:ext cx="5177640" cy="648072"/>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ru-RU" sz="2400" dirty="0">
                <a:solidFill>
                  <a:srgbClr val="00B050"/>
                </a:solidFill>
                <a:latin typeface="Arial Black" pitchFamily="34" charset="0"/>
              </a:rPr>
              <a:t>Презентация проекта</a:t>
            </a:r>
          </a:p>
        </p:txBody>
      </p:sp>
      <p:sp>
        <p:nvSpPr>
          <p:cNvPr id="11" name="Блок-схема: сохраненные данные 10"/>
          <p:cNvSpPr/>
          <p:nvPr/>
        </p:nvSpPr>
        <p:spPr>
          <a:xfrm rot="16200000">
            <a:off x="917593" y="2829121"/>
            <a:ext cx="1044116" cy="792088"/>
          </a:xfrm>
          <a:prstGeom prst="flowChartOnlineStorage">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vert="vert" rtlCol="0" anchor="ctr"/>
          <a:lstStyle/>
          <a:p>
            <a:pPr algn="ctr"/>
            <a:r>
              <a:rPr lang="ru-RU" sz="3200" dirty="0">
                <a:solidFill>
                  <a:srgbClr val="00B050"/>
                </a:solidFill>
                <a:latin typeface="Arial Black" pitchFamily="34" charset="0"/>
              </a:rPr>
              <a:t>2</a:t>
            </a:r>
          </a:p>
        </p:txBody>
      </p:sp>
      <p:sp>
        <p:nvSpPr>
          <p:cNvPr id="12" name="Блок-схема: сохраненные данные 11"/>
          <p:cNvSpPr/>
          <p:nvPr/>
        </p:nvSpPr>
        <p:spPr>
          <a:xfrm rot="16200000">
            <a:off x="924491" y="4019841"/>
            <a:ext cx="1044116" cy="792088"/>
          </a:xfrm>
          <a:prstGeom prst="flowChartOnlineStorage">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vert="vert" rtlCol="0" anchor="ctr"/>
          <a:lstStyle/>
          <a:p>
            <a:pPr algn="ctr"/>
            <a:r>
              <a:rPr lang="ru-RU" sz="3200" dirty="0">
                <a:solidFill>
                  <a:srgbClr val="00B050"/>
                </a:solidFill>
                <a:latin typeface="Arial Black" pitchFamily="34" charset="0"/>
              </a:rPr>
              <a:t>3</a:t>
            </a:r>
          </a:p>
        </p:txBody>
      </p:sp>
      <p:sp>
        <p:nvSpPr>
          <p:cNvPr id="13" name="Блок-схема: сохраненные данные 12"/>
          <p:cNvSpPr/>
          <p:nvPr/>
        </p:nvSpPr>
        <p:spPr>
          <a:xfrm rot="16200000">
            <a:off x="959096" y="5283206"/>
            <a:ext cx="1044116" cy="792088"/>
          </a:xfrm>
          <a:prstGeom prst="flowChartOnlineStorage">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vert="vert" rtlCol="0" anchor="ctr"/>
          <a:lstStyle/>
          <a:p>
            <a:pPr algn="ctr"/>
            <a:r>
              <a:rPr lang="ru-RU" sz="3200" dirty="0">
                <a:solidFill>
                  <a:srgbClr val="00B050"/>
                </a:solidFill>
                <a:latin typeface="Arial Black" pitchFamily="34" charset="0"/>
              </a:rPr>
              <a:t>4</a:t>
            </a:r>
          </a:p>
        </p:txBody>
      </p:sp>
      <p:sp>
        <p:nvSpPr>
          <p:cNvPr id="8" name="Стрелка вниз 7"/>
          <p:cNvSpPr/>
          <p:nvPr/>
        </p:nvSpPr>
        <p:spPr>
          <a:xfrm>
            <a:off x="3785917" y="746018"/>
            <a:ext cx="428580" cy="586759"/>
          </a:xfrm>
          <a:prstGeom prst="downArrow">
            <a:avLst/>
          </a:prstGeom>
          <a:solidFill>
            <a:schemeClr val="accent3">
              <a:lumMod val="20000"/>
              <a:lumOff val="80000"/>
            </a:schemeClr>
          </a:solidFill>
          <a:ln>
            <a:solidFill>
              <a:srgbClr val="00B05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ru-RU"/>
          </a:p>
        </p:txBody>
      </p:sp>
    </p:spTree>
    <p:custDataLst>
      <p:tags r:id="rId1"/>
    </p:custDataLst>
    <p:extLst>
      <p:ext uri="{BB962C8B-B14F-4D97-AF65-F5344CB8AC3E}">
        <p14:creationId xmlns:p14="http://schemas.microsoft.com/office/powerpoint/2010/main" val="1567344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шаблон 2 б"/>
          <p:cNvPicPr>
            <a:picLocks noChangeAspect="1" noChangeArrowheads="1"/>
          </p:cNvPicPr>
          <p:nvPr/>
        </p:nvPicPr>
        <p:blipFill>
          <a:blip r:embed="rId3" cstate="screen"/>
          <a:srcRect/>
          <a:stretch>
            <a:fillRect/>
          </a:stretch>
        </p:blipFill>
        <p:spPr bwMode="auto">
          <a:xfrm>
            <a:off x="0" y="-19618"/>
            <a:ext cx="9144000" cy="6877618"/>
          </a:xfrm>
          <a:prstGeom prst="rect">
            <a:avLst/>
          </a:prstGeom>
          <a:noFill/>
          <a:ln w="9525">
            <a:noFill/>
            <a:miter lim="800000"/>
            <a:headEnd/>
            <a:tailEnd/>
          </a:ln>
        </p:spPr>
      </p:pic>
      <p:sp>
        <p:nvSpPr>
          <p:cNvPr id="3" name="Прямоугольник 2"/>
          <p:cNvSpPr/>
          <p:nvPr/>
        </p:nvSpPr>
        <p:spPr>
          <a:xfrm>
            <a:off x="2699792" y="0"/>
            <a:ext cx="6858000" cy="2554545"/>
          </a:xfrm>
          <a:prstGeom prst="rect">
            <a:avLst/>
          </a:prstGeom>
        </p:spPr>
        <p:txBody>
          <a:bodyPr wrap="square">
            <a:spAutoFit/>
          </a:bodyPr>
          <a:lstStyle/>
          <a:p>
            <a:r>
              <a:rPr lang="ru-RU" sz="4000" b="1" dirty="0">
                <a:solidFill>
                  <a:srgbClr val="009900"/>
                </a:solidFill>
                <a:latin typeface="Monotype Corsiva" pitchFamily="66" charset="0"/>
              </a:rPr>
              <a:t>Проектная деятельность </a:t>
            </a:r>
            <a:r>
              <a:rPr lang="ru-RU" sz="3200" b="1" dirty="0">
                <a:latin typeface="Monotype Corsiva" pitchFamily="66" charset="0"/>
              </a:rPr>
              <a:t>-</a:t>
            </a:r>
            <a:r>
              <a:rPr lang="ru-RU" sz="2400" b="1" dirty="0">
                <a:solidFill>
                  <a:schemeClr val="accent1">
                    <a:lumMod val="75000"/>
                  </a:schemeClr>
                </a:solidFill>
                <a:latin typeface="Franklin Gothic Medium" pitchFamily="34" charset="0"/>
              </a:rPr>
              <a:t> </a:t>
            </a:r>
            <a:r>
              <a:rPr lang="ru-RU" sz="2400" dirty="0">
                <a:latin typeface="Franklin Gothic Medium" pitchFamily="34" charset="0"/>
              </a:rPr>
              <a:t>это тот вид педагогической работы, который будет востребован в связи с реализацией федеральных государственных стандартов (ФГОС) в практику работы дошкольных образовательных учреждений.</a:t>
            </a:r>
          </a:p>
        </p:txBody>
      </p:sp>
      <p:sp>
        <p:nvSpPr>
          <p:cNvPr id="5" name="Выноска со стрелкой вниз 4"/>
          <p:cNvSpPr/>
          <p:nvPr/>
        </p:nvSpPr>
        <p:spPr>
          <a:xfrm>
            <a:off x="2627941" y="2711305"/>
            <a:ext cx="6337441" cy="1296144"/>
          </a:xfrm>
          <a:prstGeom prst="downArrow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4" name="TextBox 3"/>
          <p:cNvSpPr txBox="1"/>
          <p:nvPr/>
        </p:nvSpPr>
        <p:spPr>
          <a:xfrm>
            <a:off x="2639066" y="2711305"/>
            <a:ext cx="6337441" cy="830997"/>
          </a:xfrm>
          <a:prstGeom prst="rect">
            <a:avLst/>
          </a:prstGeom>
          <a:noFill/>
        </p:spPr>
        <p:txBody>
          <a:bodyPr wrap="none" rtlCol="0">
            <a:spAutoFit/>
          </a:bodyPr>
          <a:lstStyle/>
          <a:p>
            <a:pPr algn="ctr"/>
            <a:r>
              <a:rPr lang="ru-RU" sz="2400" b="1" dirty="0">
                <a:solidFill>
                  <a:srgbClr val="FF0000"/>
                </a:solidFill>
                <a:latin typeface="Franklin Gothic Medium" pitchFamily="34" charset="0"/>
              </a:rPr>
              <a:t>Целесообразность использования проектной</a:t>
            </a:r>
          </a:p>
          <a:p>
            <a:pPr algn="ctr"/>
            <a:r>
              <a:rPr lang="ru-RU" sz="2400" b="1" dirty="0">
                <a:solidFill>
                  <a:srgbClr val="FF0000"/>
                </a:solidFill>
                <a:latin typeface="Franklin Gothic Medium" pitchFamily="34" charset="0"/>
              </a:rPr>
              <a:t>деятельности в ДОУ</a:t>
            </a:r>
          </a:p>
        </p:txBody>
      </p:sp>
      <p:sp>
        <p:nvSpPr>
          <p:cNvPr id="6" name="TextBox 5"/>
          <p:cNvSpPr txBox="1"/>
          <p:nvPr/>
        </p:nvSpPr>
        <p:spPr>
          <a:xfrm>
            <a:off x="2540461" y="4309823"/>
            <a:ext cx="6603539" cy="2215991"/>
          </a:xfrm>
          <a:prstGeom prst="rect">
            <a:avLst/>
          </a:prstGeom>
          <a:noFill/>
        </p:spPr>
        <p:txBody>
          <a:bodyPr wrap="none" rtlCol="0">
            <a:spAutoFit/>
          </a:bodyPr>
          <a:lstStyle/>
          <a:p>
            <a:pPr marL="285750" indent="-285750">
              <a:buFont typeface="Wingdings" pitchFamily="2" charset="2"/>
              <a:buChar char="v"/>
            </a:pPr>
            <a:r>
              <a:rPr lang="ru-RU" sz="2000" dirty="0">
                <a:latin typeface="Franklin Gothic Medium" pitchFamily="34" charset="0"/>
              </a:rPr>
              <a:t>является одной из форм организации </a:t>
            </a:r>
            <a:r>
              <a:rPr lang="ru-RU" sz="2000" dirty="0" err="1">
                <a:latin typeface="Franklin Gothic Medium" pitchFamily="34" charset="0"/>
              </a:rPr>
              <a:t>воспитательно</a:t>
            </a:r>
            <a:r>
              <a:rPr lang="ru-RU" sz="2000" dirty="0">
                <a:latin typeface="Franklin Gothic Medium" pitchFamily="34" charset="0"/>
              </a:rPr>
              <a:t> -</a:t>
            </a:r>
          </a:p>
          <a:p>
            <a:r>
              <a:rPr lang="ru-RU" sz="2000" dirty="0">
                <a:latin typeface="Franklin Gothic Medium" pitchFamily="34" charset="0"/>
              </a:rPr>
              <a:t>    образовательной работы;</a:t>
            </a:r>
          </a:p>
          <a:p>
            <a:pPr marL="285750" indent="-285750">
              <a:buFont typeface="Wingdings" pitchFamily="2" charset="2"/>
              <a:buChar char="v"/>
            </a:pPr>
            <a:r>
              <a:rPr lang="ru-RU" sz="2000" dirty="0">
                <a:latin typeface="Franklin Gothic Medium" pitchFamily="34" charset="0"/>
              </a:rPr>
              <a:t>повышает качество образовательного процесса;</a:t>
            </a:r>
          </a:p>
          <a:p>
            <a:pPr marL="285750" indent="-285750">
              <a:buFont typeface="Wingdings" pitchFamily="2" charset="2"/>
              <a:buChar char="v"/>
            </a:pPr>
            <a:r>
              <a:rPr lang="ru-RU" sz="2000" dirty="0">
                <a:latin typeface="Franklin Gothic Medium" pitchFamily="34" charset="0"/>
              </a:rPr>
              <a:t>способствует выработке исследовательских умений;</a:t>
            </a:r>
          </a:p>
          <a:p>
            <a:pPr marL="285750" indent="-285750">
              <a:buFont typeface="Wingdings" pitchFamily="2" charset="2"/>
              <a:buChar char="v"/>
            </a:pPr>
            <a:r>
              <a:rPr lang="ru-RU" sz="2000" dirty="0">
                <a:latin typeface="Franklin Gothic Medium" pitchFamily="34" charset="0"/>
              </a:rPr>
              <a:t>способствует развитию креативного и логического</a:t>
            </a:r>
          </a:p>
          <a:p>
            <a:r>
              <a:rPr lang="ru-RU" sz="2000" dirty="0">
                <a:latin typeface="Franklin Gothic Medium" pitchFamily="34" charset="0"/>
              </a:rPr>
              <a:t>     мышления</a:t>
            </a:r>
          </a:p>
          <a:p>
            <a:pPr marL="285750" indent="-285750">
              <a:buFont typeface="Wingdings" pitchFamily="2" charset="2"/>
              <a:buChar char="v"/>
            </a:pPr>
            <a:endParaRPr lang="ru-RU" dirty="0"/>
          </a:p>
        </p:txBody>
      </p:sp>
      <p:pic>
        <p:nvPicPr>
          <p:cNvPr id="7" name="Picture 4" descr="шаблон 2 в"/>
          <p:cNvPicPr>
            <a:picLocks noChangeAspect="1" noChangeArrowheads="1"/>
          </p:cNvPicPr>
          <p:nvPr/>
        </p:nvPicPr>
        <p:blipFill>
          <a:blip r:embed="rId4" cstate="screen"/>
          <a:srcRect/>
          <a:stretch>
            <a:fillRect/>
          </a:stretch>
        </p:blipFill>
        <p:spPr bwMode="auto">
          <a:xfrm>
            <a:off x="0" y="0"/>
            <a:ext cx="9144000" cy="6858000"/>
          </a:xfrm>
          <a:prstGeom prst="rect">
            <a:avLst/>
          </a:prstGeom>
          <a:noFill/>
          <a:ln w="9525">
            <a:noFill/>
            <a:miter lim="800000"/>
            <a:headEnd/>
            <a:tailEnd/>
          </a:ln>
        </p:spPr>
      </p:pic>
      <p:sp>
        <p:nvSpPr>
          <p:cNvPr id="10" name="Блок-схема: документ 9"/>
          <p:cNvSpPr/>
          <p:nvPr/>
        </p:nvSpPr>
        <p:spPr>
          <a:xfrm>
            <a:off x="179512" y="2132856"/>
            <a:ext cx="2736304" cy="1887566"/>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800" dirty="0">
                <a:solidFill>
                  <a:schemeClr val="tx1"/>
                </a:solidFill>
                <a:latin typeface="Monotype Corsiva" pitchFamily="66" charset="0"/>
              </a:rPr>
              <a:t>Организационный</a:t>
            </a:r>
          </a:p>
          <a:p>
            <a:pPr algn="ctr"/>
            <a:r>
              <a:rPr lang="ru-RU" sz="2800" dirty="0">
                <a:solidFill>
                  <a:schemeClr val="tx1"/>
                </a:solidFill>
                <a:latin typeface="Monotype Corsiva" pitchFamily="66" charset="0"/>
              </a:rPr>
              <a:t>этап.</a:t>
            </a:r>
          </a:p>
          <a:p>
            <a:pPr algn="ctr"/>
            <a:endParaRPr lang="ru-RU" dirty="0">
              <a:solidFill>
                <a:srgbClr val="FF0000"/>
              </a:solidFill>
              <a:latin typeface="Arial Black" pitchFamily="34" charset="0"/>
            </a:endParaRPr>
          </a:p>
        </p:txBody>
      </p:sp>
      <p:sp>
        <p:nvSpPr>
          <p:cNvPr id="11" name="Блок-схема: документ 10"/>
          <p:cNvSpPr/>
          <p:nvPr/>
        </p:nvSpPr>
        <p:spPr>
          <a:xfrm>
            <a:off x="4788024" y="2543690"/>
            <a:ext cx="4199608" cy="4053662"/>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marL="342900" indent="-342900"/>
            <a:endParaRPr lang="ru-RU" sz="2000" dirty="0">
              <a:latin typeface="Franklin Gothic Medium" pitchFamily="34" charset="0"/>
            </a:endParaRPr>
          </a:p>
        </p:txBody>
      </p:sp>
      <p:sp>
        <p:nvSpPr>
          <p:cNvPr id="13" name="Стрелка углом вверх 12"/>
          <p:cNvSpPr/>
          <p:nvPr/>
        </p:nvSpPr>
        <p:spPr>
          <a:xfrm rot="5400000">
            <a:off x="2195736" y="4221088"/>
            <a:ext cx="1440160" cy="1440160"/>
          </a:xfrm>
          <a:prstGeom prst="bentUpArrow">
            <a:avLst/>
          </a:prstGeom>
          <a:solidFill>
            <a:schemeClr val="accent3">
              <a:lumMod val="20000"/>
              <a:lumOff val="80000"/>
            </a:schemeClr>
          </a:solidFill>
          <a:ln>
            <a:solidFill>
              <a:srgbClr val="00B05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14" name="Прямоугольник 13"/>
          <p:cNvSpPr/>
          <p:nvPr/>
        </p:nvSpPr>
        <p:spPr>
          <a:xfrm>
            <a:off x="1732283" y="220336"/>
            <a:ext cx="5240537" cy="523220"/>
          </a:xfrm>
          <a:prstGeom prst="rect">
            <a:avLst/>
          </a:prstGeom>
          <a:noFill/>
        </p:spPr>
        <p:txBody>
          <a:bodyPr wrap="none" lIns="91440" tIns="45720" rIns="91440" bIns="45720">
            <a:spAutoFit/>
          </a:bodyPr>
          <a:lstStyle/>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Работа над проектом</a:t>
            </a:r>
          </a:p>
        </p:txBody>
      </p:sp>
      <p:sp>
        <p:nvSpPr>
          <p:cNvPr id="12" name="Прямоугольник 11"/>
          <p:cNvSpPr/>
          <p:nvPr/>
        </p:nvSpPr>
        <p:spPr>
          <a:xfrm>
            <a:off x="4860032" y="2551837"/>
            <a:ext cx="4104456" cy="2677656"/>
          </a:xfrm>
          <a:prstGeom prst="rect">
            <a:avLst/>
          </a:prstGeom>
          <a:solidFill>
            <a:schemeClr val="accent3">
              <a:lumMod val="20000"/>
              <a:lumOff val="80000"/>
            </a:schemeClr>
          </a:solidFill>
          <a:ln>
            <a:noFill/>
          </a:ln>
        </p:spPr>
        <p:txBody>
          <a:bodyPr wrap="square">
            <a:spAutoFit/>
          </a:bodyPr>
          <a:lstStyle/>
          <a:p>
            <a:pPr algn="ctr"/>
            <a:r>
              <a:rPr lang="ru-RU" sz="2400" u="sng" dirty="0">
                <a:latin typeface="Monotype Corsiva" pitchFamily="66" charset="0"/>
              </a:rPr>
              <a:t>Проект включает в себя пять П:</a:t>
            </a:r>
          </a:p>
          <a:p>
            <a:r>
              <a:rPr lang="ru-RU" sz="2400" dirty="0">
                <a:latin typeface="Monotype Corsiva" pitchFamily="66" charset="0"/>
              </a:rPr>
              <a:t>1. Проблема</a:t>
            </a:r>
          </a:p>
          <a:p>
            <a:r>
              <a:rPr lang="ru-RU" sz="2400" dirty="0">
                <a:latin typeface="Monotype Corsiva" pitchFamily="66" charset="0"/>
              </a:rPr>
              <a:t>2. Проектирование (планирование)</a:t>
            </a:r>
          </a:p>
          <a:p>
            <a:r>
              <a:rPr lang="ru-RU" sz="2400" dirty="0">
                <a:latin typeface="Monotype Corsiva" pitchFamily="66" charset="0"/>
              </a:rPr>
              <a:t>3. Поиск информации</a:t>
            </a:r>
          </a:p>
          <a:p>
            <a:r>
              <a:rPr lang="ru-RU" sz="2400" dirty="0">
                <a:latin typeface="Monotype Corsiva" pitchFamily="66" charset="0"/>
              </a:rPr>
              <a:t>4. Продукт (что получилось)</a:t>
            </a:r>
          </a:p>
          <a:p>
            <a:r>
              <a:rPr lang="ru-RU" sz="2400" dirty="0">
                <a:latin typeface="Monotype Corsiva" pitchFamily="66" charset="0"/>
              </a:rPr>
              <a:t>5. Презентация</a:t>
            </a:r>
          </a:p>
        </p:txBody>
      </p:sp>
    </p:spTree>
    <p:extLst>
      <p:ext uri="{BB962C8B-B14F-4D97-AF65-F5344CB8AC3E}">
        <p14:creationId xmlns:p14="http://schemas.microsoft.com/office/powerpoint/2010/main" val="1209210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шаблон 2 б"/>
          <p:cNvPicPr>
            <a:picLocks noChangeAspect="1" noChangeArrowheads="1"/>
          </p:cNvPicPr>
          <p:nvPr/>
        </p:nvPicPr>
        <p:blipFill>
          <a:blip r:embed="rId2" cstate="screen"/>
          <a:srcRect/>
          <a:stretch>
            <a:fillRect/>
          </a:stretch>
        </p:blipFill>
        <p:spPr bwMode="auto">
          <a:xfrm>
            <a:off x="0" y="-19618"/>
            <a:ext cx="9144000" cy="6877618"/>
          </a:xfrm>
          <a:prstGeom prst="rect">
            <a:avLst/>
          </a:prstGeom>
          <a:noFill/>
          <a:ln w="9525">
            <a:noFill/>
            <a:miter lim="800000"/>
            <a:headEnd/>
            <a:tailEnd/>
          </a:ln>
        </p:spPr>
      </p:pic>
      <p:sp>
        <p:nvSpPr>
          <p:cNvPr id="3" name="Прямоугольник 2"/>
          <p:cNvSpPr/>
          <p:nvPr/>
        </p:nvSpPr>
        <p:spPr>
          <a:xfrm>
            <a:off x="2699792" y="0"/>
            <a:ext cx="6858000" cy="2554545"/>
          </a:xfrm>
          <a:prstGeom prst="rect">
            <a:avLst/>
          </a:prstGeom>
        </p:spPr>
        <p:txBody>
          <a:bodyPr wrap="square">
            <a:spAutoFit/>
          </a:bodyPr>
          <a:lstStyle/>
          <a:p>
            <a:r>
              <a:rPr lang="ru-RU" sz="4000" b="1" dirty="0">
                <a:solidFill>
                  <a:srgbClr val="009900"/>
                </a:solidFill>
                <a:latin typeface="Monotype Corsiva" pitchFamily="66" charset="0"/>
              </a:rPr>
              <a:t>Проектная деятельность </a:t>
            </a:r>
            <a:r>
              <a:rPr lang="ru-RU" sz="3200" b="1" dirty="0">
                <a:latin typeface="Monotype Corsiva" pitchFamily="66" charset="0"/>
              </a:rPr>
              <a:t>-</a:t>
            </a:r>
            <a:r>
              <a:rPr lang="ru-RU" sz="2400" b="1" dirty="0">
                <a:solidFill>
                  <a:schemeClr val="accent1">
                    <a:lumMod val="75000"/>
                  </a:schemeClr>
                </a:solidFill>
                <a:latin typeface="Franklin Gothic Medium" pitchFamily="34" charset="0"/>
              </a:rPr>
              <a:t> </a:t>
            </a:r>
            <a:r>
              <a:rPr lang="ru-RU" sz="2400" dirty="0">
                <a:latin typeface="Franklin Gothic Medium" pitchFamily="34" charset="0"/>
              </a:rPr>
              <a:t>это тот вид педагогической работы, который будет востребован в связи с реализацией федеральных государственных стандартов (ФГОС) в практику работы дошкольных образовательных учреждений.</a:t>
            </a:r>
          </a:p>
        </p:txBody>
      </p:sp>
      <p:sp>
        <p:nvSpPr>
          <p:cNvPr id="5" name="Выноска со стрелкой вниз 4"/>
          <p:cNvSpPr/>
          <p:nvPr/>
        </p:nvSpPr>
        <p:spPr>
          <a:xfrm>
            <a:off x="2627941" y="2711305"/>
            <a:ext cx="6337441" cy="1296144"/>
          </a:xfrm>
          <a:prstGeom prst="downArrow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4" name="TextBox 3"/>
          <p:cNvSpPr txBox="1"/>
          <p:nvPr/>
        </p:nvSpPr>
        <p:spPr>
          <a:xfrm>
            <a:off x="2639066" y="2711305"/>
            <a:ext cx="6337441" cy="830997"/>
          </a:xfrm>
          <a:prstGeom prst="rect">
            <a:avLst/>
          </a:prstGeom>
          <a:noFill/>
        </p:spPr>
        <p:txBody>
          <a:bodyPr wrap="none" rtlCol="0">
            <a:spAutoFit/>
          </a:bodyPr>
          <a:lstStyle/>
          <a:p>
            <a:pPr algn="ctr"/>
            <a:r>
              <a:rPr lang="ru-RU" sz="2400" b="1" dirty="0">
                <a:solidFill>
                  <a:srgbClr val="FF0000"/>
                </a:solidFill>
                <a:latin typeface="Franklin Gothic Medium" pitchFamily="34" charset="0"/>
              </a:rPr>
              <a:t>Целесообразность использования проектной</a:t>
            </a:r>
          </a:p>
          <a:p>
            <a:pPr algn="ctr"/>
            <a:r>
              <a:rPr lang="ru-RU" sz="2400" b="1" dirty="0">
                <a:solidFill>
                  <a:srgbClr val="FF0000"/>
                </a:solidFill>
                <a:latin typeface="Franklin Gothic Medium" pitchFamily="34" charset="0"/>
              </a:rPr>
              <a:t>деятельности в ДОУ</a:t>
            </a:r>
          </a:p>
        </p:txBody>
      </p:sp>
      <p:sp>
        <p:nvSpPr>
          <p:cNvPr id="6" name="TextBox 5"/>
          <p:cNvSpPr txBox="1"/>
          <p:nvPr/>
        </p:nvSpPr>
        <p:spPr>
          <a:xfrm>
            <a:off x="2540461" y="4309823"/>
            <a:ext cx="6603539" cy="2215991"/>
          </a:xfrm>
          <a:prstGeom prst="rect">
            <a:avLst/>
          </a:prstGeom>
          <a:noFill/>
        </p:spPr>
        <p:txBody>
          <a:bodyPr wrap="none" rtlCol="0">
            <a:spAutoFit/>
          </a:bodyPr>
          <a:lstStyle/>
          <a:p>
            <a:pPr marL="285750" indent="-285750">
              <a:buFont typeface="Wingdings" pitchFamily="2" charset="2"/>
              <a:buChar char="v"/>
            </a:pPr>
            <a:r>
              <a:rPr lang="ru-RU" sz="2000" dirty="0">
                <a:latin typeface="Franklin Gothic Medium" pitchFamily="34" charset="0"/>
              </a:rPr>
              <a:t>является одной из форм организации </a:t>
            </a:r>
            <a:r>
              <a:rPr lang="ru-RU" sz="2000" dirty="0" err="1">
                <a:latin typeface="Franklin Gothic Medium" pitchFamily="34" charset="0"/>
              </a:rPr>
              <a:t>воспитательно</a:t>
            </a:r>
            <a:r>
              <a:rPr lang="ru-RU" sz="2000" dirty="0">
                <a:latin typeface="Franklin Gothic Medium" pitchFamily="34" charset="0"/>
              </a:rPr>
              <a:t> -</a:t>
            </a:r>
          </a:p>
          <a:p>
            <a:r>
              <a:rPr lang="ru-RU" sz="2000" dirty="0">
                <a:latin typeface="Franklin Gothic Medium" pitchFamily="34" charset="0"/>
              </a:rPr>
              <a:t>    образовательной работы;</a:t>
            </a:r>
          </a:p>
          <a:p>
            <a:pPr marL="285750" indent="-285750">
              <a:buFont typeface="Wingdings" pitchFamily="2" charset="2"/>
              <a:buChar char="v"/>
            </a:pPr>
            <a:r>
              <a:rPr lang="ru-RU" sz="2000" dirty="0">
                <a:latin typeface="Franklin Gothic Medium" pitchFamily="34" charset="0"/>
              </a:rPr>
              <a:t>повышает качество образовательного процесса;</a:t>
            </a:r>
          </a:p>
          <a:p>
            <a:pPr marL="285750" indent="-285750">
              <a:buFont typeface="Wingdings" pitchFamily="2" charset="2"/>
              <a:buChar char="v"/>
            </a:pPr>
            <a:r>
              <a:rPr lang="ru-RU" sz="2000" dirty="0">
                <a:latin typeface="Franklin Gothic Medium" pitchFamily="34" charset="0"/>
              </a:rPr>
              <a:t>способствует выработке исследовательских умений;</a:t>
            </a:r>
          </a:p>
          <a:p>
            <a:pPr marL="285750" indent="-285750">
              <a:buFont typeface="Wingdings" pitchFamily="2" charset="2"/>
              <a:buChar char="v"/>
            </a:pPr>
            <a:r>
              <a:rPr lang="ru-RU" sz="2000" dirty="0">
                <a:latin typeface="Franklin Gothic Medium" pitchFamily="34" charset="0"/>
              </a:rPr>
              <a:t>способствует развитию креативного и логического</a:t>
            </a:r>
          </a:p>
          <a:p>
            <a:r>
              <a:rPr lang="ru-RU" sz="2000" dirty="0">
                <a:latin typeface="Franklin Gothic Medium" pitchFamily="34" charset="0"/>
              </a:rPr>
              <a:t>     мышления</a:t>
            </a:r>
          </a:p>
          <a:p>
            <a:pPr marL="285750" indent="-285750">
              <a:buFont typeface="Wingdings" pitchFamily="2" charset="2"/>
              <a:buChar char="v"/>
            </a:pPr>
            <a:endParaRPr lang="ru-RU" dirty="0"/>
          </a:p>
        </p:txBody>
      </p:sp>
      <p:pic>
        <p:nvPicPr>
          <p:cNvPr id="7" name="Picture 4" descr="шаблон 2 в"/>
          <p:cNvPicPr>
            <a:picLocks noChangeAspect="1" noChangeArrowheads="1"/>
          </p:cNvPicPr>
          <p:nvPr/>
        </p:nvPicPr>
        <p:blipFill>
          <a:blip r:embed="rId3" cstate="screen"/>
          <a:srcRect/>
          <a:stretch>
            <a:fillRect/>
          </a:stretch>
        </p:blipFill>
        <p:spPr bwMode="auto">
          <a:xfrm>
            <a:off x="32226" y="0"/>
            <a:ext cx="9144000" cy="6858000"/>
          </a:xfrm>
          <a:prstGeom prst="rect">
            <a:avLst/>
          </a:prstGeom>
          <a:noFill/>
          <a:ln w="9525">
            <a:noFill/>
            <a:miter lim="800000"/>
            <a:headEnd/>
            <a:tailEnd/>
          </a:ln>
        </p:spPr>
      </p:pic>
      <p:sp>
        <p:nvSpPr>
          <p:cNvPr id="10" name="Блок-схема: документ 9"/>
          <p:cNvSpPr/>
          <p:nvPr/>
        </p:nvSpPr>
        <p:spPr>
          <a:xfrm>
            <a:off x="179512" y="2119884"/>
            <a:ext cx="2736304" cy="1887566"/>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dirty="0">
                <a:solidFill>
                  <a:schemeClr val="tx1"/>
                </a:solidFill>
                <a:latin typeface="Monotype Corsiva" pitchFamily="66" charset="0"/>
              </a:rPr>
              <a:t>Планирование проекта.</a:t>
            </a:r>
          </a:p>
          <a:p>
            <a:pPr algn="ctr"/>
            <a:r>
              <a:rPr lang="ru-RU" sz="2400" dirty="0">
                <a:solidFill>
                  <a:schemeClr val="tx1"/>
                </a:solidFill>
                <a:latin typeface="Monotype Corsiva" pitchFamily="66" charset="0"/>
              </a:rPr>
              <a:t>План деятельности по достижению цели</a:t>
            </a:r>
          </a:p>
        </p:txBody>
      </p:sp>
      <p:sp>
        <p:nvSpPr>
          <p:cNvPr id="11" name="Блок-схема: документ 10"/>
          <p:cNvSpPr/>
          <p:nvPr/>
        </p:nvSpPr>
        <p:spPr>
          <a:xfrm>
            <a:off x="3491880" y="1988840"/>
            <a:ext cx="5484627" cy="4869159"/>
          </a:xfrm>
          <a:prstGeom prst="flowChartDocument">
            <a:avLst/>
          </a:prstGeom>
          <a:solidFill>
            <a:schemeClr val="tx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115000"/>
              </a:lnSpc>
              <a:spcAft>
                <a:spcPts val="0"/>
              </a:spcAft>
              <a:buSzPts val="1000"/>
              <a:tabLst>
                <a:tab pos="196215" algn="l"/>
              </a:tabLst>
            </a:pPr>
            <a:endParaRPr lang="ru-RU" sz="2000" b="1" dirty="0">
              <a:solidFill>
                <a:schemeClr val="bg1">
                  <a:lumMod val="10000"/>
                </a:schemeClr>
              </a:solidFill>
              <a:ea typeface="Calibri"/>
              <a:cs typeface="Times New Roman"/>
            </a:endParaRPr>
          </a:p>
        </p:txBody>
      </p:sp>
      <p:sp>
        <p:nvSpPr>
          <p:cNvPr id="13" name="Стрелка углом вверх 12"/>
          <p:cNvSpPr/>
          <p:nvPr/>
        </p:nvSpPr>
        <p:spPr>
          <a:xfrm rot="5400000">
            <a:off x="1820381" y="4007450"/>
            <a:ext cx="1440160" cy="1440160"/>
          </a:xfrm>
          <a:prstGeom prst="bentUpArrow">
            <a:avLst/>
          </a:prstGeom>
          <a:solidFill>
            <a:schemeClr val="accent3">
              <a:lumMod val="20000"/>
              <a:lumOff val="80000"/>
            </a:schemeClr>
          </a:solidFill>
          <a:ln>
            <a:solidFill>
              <a:srgbClr val="00B05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12" name="Содержимое 2"/>
          <p:cNvSpPr txBox="1">
            <a:spLocks/>
          </p:cNvSpPr>
          <p:nvPr/>
        </p:nvSpPr>
        <p:spPr>
          <a:xfrm>
            <a:off x="3491880" y="1988840"/>
            <a:ext cx="5473502" cy="4841039"/>
          </a:xfrm>
          <a:prstGeom prst="rect">
            <a:avLst/>
          </a:prstGeom>
          <a:solidFill>
            <a:schemeClr val="accent3">
              <a:lumMod val="20000"/>
              <a:lumOff val="80000"/>
            </a:schemeClr>
          </a:solidFill>
          <a:ln>
            <a:solidFill>
              <a:srgbClr val="00B050"/>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1800" i="1" dirty="0">
                <a:latin typeface="Times New Roman" pitchFamily="18" charset="0"/>
                <a:cs typeface="Times New Roman" pitchFamily="18" charset="0"/>
              </a:rPr>
              <a:t>Название проекта.</a:t>
            </a:r>
          </a:p>
          <a:p>
            <a:r>
              <a:rPr lang="ru-RU" sz="1800" i="1" dirty="0">
                <a:latin typeface="Times New Roman" pitchFamily="18" charset="0"/>
                <a:cs typeface="Times New Roman" pitchFamily="18" charset="0"/>
              </a:rPr>
              <a:t>Актуальность (проблемное поле проекта).</a:t>
            </a:r>
          </a:p>
          <a:p>
            <a:r>
              <a:rPr lang="ru-RU" sz="1800" i="1" dirty="0">
                <a:latin typeface="Times New Roman" pitchFamily="18" charset="0"/>
                <a:cs typeface="Times New Roman" pitchFamily="18" charset="0"/>
              </a:rPr>
              <a:t>Цель, задачи проекта.</a:t>
            </a:r>
          </a:p>
          <a:p>
            <a:r>
              <a:rPr lang="ru-RU" sz="1800" i="1" dirty="0">
                <a:latin typeface="Times New Roman" pitchFamily="18" charset="0"/>
                <a:cs typeface="Times New Roman" pitchFamily="18" charset="0"/>
              </a:rPr>
              <a:t>Педагогические технологии, методы и приемы, используемые при организации деятельности детей в рамках проекта.</a:t>
            </a:r>
          </a:p>
          <a:p>
            <a:r>
              <a:rPr lang="ru-RU" sz="1800" i="1" dirty="0">
                <a:latin typeface="Times New Roman" pitchFamily="18" charset="0"/>
                <a:cs typeface="Times New Roman" pitchFamily="18" charset="0"/>
              </a:rPr>
              <a:t>Предполагаемые  результаты.</a:t>
            </a:r>
          </a:p>
          <a:p>
            <a:r>
              <a:rPr lang="ru-RU" sz="1800" i="1" dirty="0">
                <a:latin typeface="Times New Roman" pitchFamily="18" charset="0"/>
                <a:cs typeface="Times New Roman" pitchFamily="18" charset="0"/>
              </a:rPr>
              <a:t>Сценарий совместной деятельности по решению задач (основные шаги реализации проекта).</a:t>
            </a:r>
          </a:p>
          <a:p>
            <a:r>
              <a:rPr lang="ru-RU" sz="1800" i="1" dirty="0">
                <a:latin typeface="Times New Roman" pitchFamily="18" charset="0"/>
                <a:cs typeface="Times New Roman" pitchFamily="18" charset="0"/>
              </a:rPr>
              <a:t>Содержание деятельности каждой группы участников проекта по реализации проекта (дети, педагог, родители).</a:t>
            </a:r>
          </a:p>
          <a:p>
            <a:r>
              <a:rPr lang="ru-RU" sz="1800" i="1" dirty="0">
                <a:latin typeface="Times New Roman" pitchFamily="18" charset="0"/>
                <a:cs typeface="Times New Roman" pitchFamily="18" charset="0"/>
              </a:rPr>
              <a:t>Итоги проекта.</a:t>
            </a:r>
          </a:p>
          <a:p>
            <a:r>
              <a:rPr lang="ru-RU" sz="1800" i="1" dirty="0">
                <a:latin typeface="Times New Roman" pitchFamily="18" charset="0"/>
                <a:cs typeface="Times New Roman" pitchFamily="18" charset="0"/>
              </a:rPr>
              <a:t>Вид проекта.</a:t>
            </a:r>
          </a:p>
          <a:p>
            <a:r>
              <a:rPr lang="ru-RU" sz="1800" i="1" dirty="0">
                <a:latin typeface="Times New Roman" pitchFamily="18" charset="0"/>
                <a:cs typeface="Times New Roman" pitchFamily="18" charset="0"/>
              </a:rPr>
              <a:t>Состав участников.</a:t>
            </a:r>
          </a:p>
          <a:p>
            <a:endParaRPr lang="ru-RU" sz="1600" dirty="0"/>
          </a:p>
          <a:p>
            <a:endParaRPr lang="ru-RU" sz="1600" dirty="0"/>
          </a:p>
          <a:p>
            <a:endParaRPr lang="ru-RU" sz="1600" dirty="0"/>
          </a:p>
          <a:p>
            <a:endParaRPr lang="ru-RU" sz="1600" i="1" dirty="0">
              <a:latin typeface="Times New Roman" pitchFamily="18" charset="0"/>
              <a:cs typeface="Times New Roman" pitchFamily="18" charset="0"/>
            </a:endParaRPr>
          </a:p>
        </p:txBody>
      </p:sp>
      <p:sp>
        <p:nvSpPr>
          <p:cNvPr id="14" name="Прямоугольник 13"/>
          <p:cNvSpPr/>
          <p:nvPr/>
        </p:nvSpPr>
        <p:spPr>
          <a:xfrm>
            <a:off x="1732283" y="220336"/>
            <a:ext cx="5240537" cy="523220"/>
          </a:xfrm>
          <a:prstGeom prst="rect">
            <a:avLst/>
          </a:prstGeom>
          <a:noFill/>
        </p:spPr>
        <p:txBody>
          <a:bodyPr wrap="none" lIns="91440" tIns="45720" rIns="91440" bIns="45720">
            <a:spAutoFit/>
          </a:bodyPr>
          <a:lstStyle/>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Работа над проектом</a:t>
            </a:r>
          </a:p>
        </p:txBody>
      </p:sp>
    </p:spTree>
    <p:extLst>
      <p:ext uri="{BB962C8B-B14F-4D97-AF65-F5344CB8AC3E}">
        <p14:creationId xmlns:p14="http://schemas.microsoft.com/office/powerpoint/2010/main" val="3743751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шаблон 2 б"/>
          <p:cNvPicPr>
            <a:picLocks noChangeAspect="1" noChangeArrowheads="1"/>
          </p:cNvPicPr>
          <p:nvPr/>
        </p:nvPicPr>
        <p:blipFill>
          <a:blip r:embed="rId2" cstate="screen"/>
          <a:srcRect/>
          <a:stretch>
            <a:fillRect/>
          </a:stretch>
        </p:blipFill>
        <p:spPr bwMode="auto">
          <a:xfrm>
            <a:off x="0" y="-19618"/>
            <a:ext cx="9144000" cy="6877618"/>
          </a:xfrm>
          <a:prstGeom prst="rect">
            <a:avLst/>
          </a:prstGeom>
          <a:noFill/>
          <a:ln w="9525">
            <a:noFill/>
            <a:miter lim="800000"/>
            <a:headEnd/>
            <a:tailEnd/>
          </a:ln>
        </p:spPr>
      </p:pic>
      <p:sp>
        <p:nvSpPr>
          <p:cNvPr id="3" name="Прямоугольник 2"/>
          <p:cNvSpPr/>
          <p:nvPr/>
        </p:nvSpPr>
        <p:spPr>
          <a:xfrm>
            <a:off x="2699792" y="0"/>
            <a:ext cx="6858000" cy="2554545"/>
          </a:xfrm>
          <a:prstGeom prst="rect">
            <a:avLst/>
          </a:prstGeom>
        </p:spPr>
        <p:txBody>
          <a:bodyPr wrap="square">
            <a:spAutoFit/>
          </a:bodyPr>
          <a:lstStyle/>
          <a:p>
            <a:r>
              <a:rPr lang="ru-RU" sz="4000" b="1" dirty="0">
                <a:solidFill>
                  <a:srgbClr val="009900"/>
                </a:solidFill>
                <a:latin typeface="Monotype Corsiva" pitchFamily="66" charset="0"/>
              </a:rPr>
              <a:t>Проектная деятельность </a:t>
            </a:r>
            <a:r>
              <a:rPr lang="ru-RU" sz="3200" b="1" dirty="0">
                <a:latin typeface="Monotype Corsiva" pitchFamily="66" charset="0"/>
              </a:rPr>
              <a:t>-</a:t>
            </a:r>
            <a:r>
              <a:rPr lang="ru-RU" sz="2400" b="1" dirty="0">
                <a:solidFill>
                  <a:schemeClr val="accent1">
                    <a:lumMod val="75000"/>
                  </a:schemeClr>
                </a:solidFill>
                <a:latin typeface="Franklin Gothic Medium" pitchFamily="34" charset="0"/>
              </a:rPr>
              <a:t> </a:t>
            </a:r>
            <a:r>
              <a:rPr lang="ru-RU" sz="2400" dirty="0">
                <a:latin typeface="Franklin Gothic Medium" pitchFamily="34" charset="0"/>
              </a:rPr>
              <a:t>это тот вид педагогической работы, который будет востребован в связи с реализацией федеральных государственных стандартов (ФГОС) в практику работы дошкольных образовательных учреждений.</a:t>
            </a:r>
          </a:p>
        </p:txBody>
      </p:sp>
      <p:sp>
        <p:nvSpPr>
          <p:cNvPr id="5" name="Выноска со стрелкой вниз 4"/>
          <p:cNvSpPr/>
          <p:nvPr/>
        </p:nvSpPr>
        <p:spPr>
          <a:xfrm>
            <a:off x="2627941" y="2711305"/>
            <a:ext cx="6337441" cy="1296144"/>
          </a:xfrm>
          <a:prstGeom prst="downArrowCallou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4" name="TextBox 3"/>
          <p:cNvSpPr txBox="1"/>
          <p:nvPr/>
        </p:nvSpPr>
        <p:spPr>
          <a:xfrm>
            <a:off x="2639066" y="2711305"/>
            <a:ext cx="6337441" cy="830997"/>
          </a:xfrm>
          <a:prstGeom prst="rect">
            <a:avLst/>
          </a:prstGeom>
          <a:noFill/>
        </p:spPr>
        <p:txBody>
          <a:bodyPr wrap="none" rtlCol="0">
            <a:spAutoFit/>
          </a:bodyPr>
          <a:lstStyle/>
          <a:p>
            <a:pPr algn="ctr"/>
            <a:r>
              <a:rPr lang="ru-RU" sz="2400" b="1" dirty="0">
                <a:solidFill>
                  <a:srgbClr val="FF0000"/>
                </a:solidFill>
                <a:latin typeface="Franklin Gothic Medium" pitchFamily="34" charset="0"/>
              </a:rPr>
              <a:t>Целесообразность использования проектной</a:t>
            </a:r>
          </a:p>
          <a:p>
            <a:pPr algn="ctr"/>
            <a:r>
              <a:rPr lang="ru-RU" sz="2400" b="1" dirty="0">
                <a:solidFill>
                  <a:srgbClr val="FF0000"/>
                </a:solidFill>
                <a:latin typeface="Franklin Gothic Medium" pitchFamily="34" charset="0"/>
              </a:rPr>
              <a:t>деятельности в ДОУ</a:t>
            </a:r>
          </a:p>
        </p:txBody>
      </p:sp>
      <p:sp>
        <p:nvSpPr>
          <p:cNvPr id="6" name="TextBox 5"/>
          <p:cNvSpPr txBox="1"/>
          <p:nvPr/>
        </p:nvSpPr>
        <p:spPr>
          <a:xfrm>
            <a:off x="2540461" y="4309823"/>
            <a:ext cx="6603539" cy="2215991"/>
          </a:xfrm>
          <a:prstGeom prst="rect">
            <a:avLst/>
          </a:prstGeom>
          <a:noFill/>
        </p:spPr>
        <p:txBody>
          <a:bodyPr wrap="none" rtlCol="0">
            <a:spAutoFit/>
          </a:bodyPr>
          <a:lstStyle/>
          <a:p>
            <a:pPr marL="285750" indent="-285750">
              <a:buFont typeface="Wingdings" pitchFamily="2" charset="2"/>
              <a:buChar char="v"/>
            </a:pPr>
            <a:r>
              <a:rPr lang="ru-RU" sz="2000" dirty="0">
                <a:latin typeface="Franklin Gothic Medium" pitchFamily="34" charset="0"/>
              </a:rPr>
              <a:t>является одной из форм организации </a:t>
            </a:r>
            <a:r>
              <a:rPr lang="ru-RU" sz="2000" dirty="0" err="1">
                <a:latin typeface="Franklin Gothic Medium" pitchFamily="34" charset="0"/>
              </a:rPr>
              <a:t>воспитательно</a:t>
            </a:r>
            <a:r>
              <a:rPr lang="ru-RU" sz="2000" dirty="0">
                <a:latin typeface="Franklin Gothic Medium" pitchFamily="34" charset="0"/>
              </a:rPr>
              <a:t> -</a:t>
            </a:r>
          </a:p>
          <a:p>
            <a:r>
              <a:rPr lang="ru-RU" sz="2000" dirty="0">
                <a:latin typeface="Franklin Gothic Medium" pitchFamily="34" charset="0"/>
              </a:rPr>
              <a:t>    образовательной работы;</a:t>
            </a:r>
          </a:p>
          <a:p>
            <a:pPr marL="285750" indent="-285750">
              <a:buFont typeface="Wingdings" pitchFamily="2" charset="2"/>
              <a:buChar char="v"/>
            </a:pPr>
            <a:r>
              <a:rPr lang="ru-RU" sz="2000" dirty="0">
                <a:latin typeface="Franklin Gothic Medium" pitchFamily="34" charset="0"/>
              </a:rPr>
              <a:t>повышает качество образовательного процесса;</a:t>
            </a:r>
          </a:p>
          <a:p>
            <a:pPr marL="285750" indent="-285750">
              <a:buFont typeface="Wingdings" pitchFamily="2" charset="2"/>
              <a:buChar char="v"/>
            </a:pPr>
            <a:r>
              <a:rPr lang="ru-RU" sz="2000" dirty="0">
                <a:latin typeface="Franklin Gothic Medium" pitchFamily="34" charset="0"/>
              </a:rPr>
              <a:t>способствует выработке исследовательских умений;</a:t>
            </a:r>
          </a:p>
          <a:p>
            <a:pPr marL="285750" indent="-285750">
              <a:buFont typeface="Wingdings" pitchFamily="2" charset="2"/>
              <a:buChar char="v"/>
            </a:pPr>
            <a:r>
              <a:rPr lang="ru-RU" sz="2000" dirty="0">
                <a:latin typeface="Franklin Gothic Medium" pitchFamily="34" charset="0"/>
              </a:rPr>
              <a:t>способствует развитию креативного и логического</a:t>
            </a:r>
          </a:p>
          <a:p>
            <a:r>
              <a:rPr lang="ru-RU" sz="2000" dirty="0">
                <a:latin typeface="Franklin Gothic Medium" pitchFamily="34" charset="0"/>
              </a:rPr>
              <a:t>     мышления</a:t>
            </a:r>
          </a:p>
          <a:p>
            <a:pPr marL="285750" indent="-285750">
              <a:buFont typeface="Wingdings" pitchFamily="2" charset="2"/>
              <a:buChar char="v"/>
            </a:pPr>
            <a:endParaRPr lang="ru-RU" dirty="0"/>
          </a:p>
        </p:txBody>
      </p:sp>
      <p:pic>
        <p:nvPicPr>
          <p:cNvPr id="7" name="Picture 4" descr="шаблон 2 в"/>
          <p:cNvPicPr>
            <a:picLocks noChangeAspect="1" noChangeArrowheads="1"/>
          </p:cNvPicPr>
          <p:nvPr/>
        </p:nvPicPr>
        <p:blipFill>
          <a:blip r:embed="rId3" cstate="screen"/>
          <a:srcRect/>
          <a:stretch>
            <a:fillRect/>
          </a:stretch>
        </p:blipFill>
        <p:spPr bwMode="auto">
          <a:xfrm>
            <a:off x="32226" y="0"/>
            <a:ext cx="9144000" cy="6858000"/>
          </a:xfrm>
          <a:prstGeom prst="rect">
            <a:avLst/>
          </a:prstGeom>
          <a:noFill/>
          <a:ln w="9525">
            <a:noFill/>
            <a:miter lim="800000"/>
            <a:headEnd/>
            <a:tailEnd/>
          </a:ln>
        </p:spPr>
      </p:pic>
      <p:sp>
        <p:nvSpPr>
          <p:cNvPr id="10" name="Блок-схема: документ 9"/>
          <p:cNvSpPr/>
          <p:nvPr/>
        </p:nvSpPr>
        <p:spPr>
          <a:xfrm>
            <a:off x="179512" y="2119884"/>
            <a:ext cx="2736304" cy="1887566"/>
          </a:xfrm>
          <a:prstGeom prst="flowChartDocument">
            <a:avLst/>
          </a:prstGeom>
          <a:solidFill>
            <a:schemeClr val="accent3">
              <a:lumMod val="20000"/>
              <a:lumOff val="80000"/>
            </a:schemeClr>
          </a:solidFill>
          <a:ln>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3200" dirty="0">
                <a:solidFill>
                  <a:schemeClr val="tx1"/>
                </a:solidFill>
                <a:latin typeface="Monotype Corsiva" pitchFamily="66" charset="0"/>
              </a:rPr>
              <a:t>Планирование проекта.</a:t>
            </a:r>
          </a:p>
        </p:txBody>
      </p:sp>
      <p:sp>
        <p:nvSpPr>
          <p:cNvPr id="11" name="Блок-схема: документ 10"/>
          <p:cNvSpPr/>
          <p:nvPr/>
        </p:nvSpPr>
        <p:spPr>
          <a:xfrm>
            <a:off x="3491880" y="1988840"/>
            <a:ext cx="5484627" cy="4869159"/>
          </a:xfrm>
          <a:prstGeom prst="flowChartDocument">
            <a:avLst/>
          </a:prstGeom>
          <a:solidFill>
            <a:schemeClr val="tx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lnSpc>
                <a:spcPct val="115000"/>
              </a:lnSpc>
              <a:spcAft>
                <a:spcPts val="0"/>
              </a:spcAft>
              <a:buSzPts val="1000"/>
              <a:tabLst>
                <a:tab pos="196215" algn="l"/>
              </a:tabLst>
            </a:pPr>
            <a:endParaRPr lang="ru-RU" sz="2000" b="1" dirty="0">
              <a:solidFill>
                <a:schemeClr val="bg1">
                  <a:lumMod val="10000"/>
                </a:schemeClr>
              </a:solidFill>
              <a:ea typeface="Calibri"/>
              <a:cs typeface="Times New Roman"/>
            </a:endParaRPr>
          </a:p>
        </p:txBody>
      </p:sp>
      <p:sp>
        <p:nvSpPr>
          <p:cNvPr id="13" name="Стрелка углом вверх 12"/>
          <p:cNvSpPr/>
          <p:nvPr/>
        </p:nvSpPr>
        <p:spPr>
          <a:xfrm rot="5400000">
            <a:off x="1820381" y="4007450"/>
            <a:ext cx="1440160" cy="1440160"/>
          </a:xfrm>
          <a:prstGeom prst="bentUpArrow">
            <a:avLst/>
          </a:prstGeom>
          <a:solidFill>
            <a:schemeClr val="accent3">
              <a:lumMod val="20000"/>
              <a:lumOff val="80000"/>
            </a:schemeClr>
          </a:solidFill>
          <a:ln>
            <a:solidFill>
              <a:srgbClr val="00B05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12" name="Содержимое 2"/>
          <p:cNvSpPr txBox="1">
            <a:spLocks/>
          </p:cNvSpPr>
          <p:nvPr/>
        </p:nvSpPr>
        <p:spPr>
          <a:xfrm>
            <a:off x="3491880" y="1988840"/>
            <a:ext cx="5473502" cy="4841039"/>
          </a:xfrm>
          <a:prstGeom prst="rect">
            <a:avLst/>
          </a:prstGeom>
          <a:solidFill>
            <a:schemeClr val="accent3">
              <a:lumMod val="20000"/>
              <a:lumOff val="80000"/>
            </a:schemeClr>
          </a:solidFill>
          <a:ln>
            <a:solidFill>
              <a:srgbClr val="00B050"/>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sz="1800" i="1" dirty="0">
                <a:solidFill>
                  <a:srgbClr val="000000"/>
                </a:solidFill>
                <a:latin typeface="Times New Roman" pitchFamily="18" charset="0"/>
                <a:ea typeface="Times New Roman" pitchFamily="18" charset="0"/>
                <a:cs typeface="Times New Roman" pitchFamily="18" charset="0"/>
              </a:rPr>
              <a:t>Составление проектной карты.</a:t>
            </a:r>
          </a:p>
          <a:p>
            <a:r>
              <a:rPr lang="ru-RU" sz="1800" i="1" dirty="0">
                <a:solidFill>
                  <a:srgbClr val="000000"/>
                </a:solidFill>
                <a:latin typeface="Times New Roman" pitchFamily="18" charset="0"/>
                <a:ea typeface="Times New Roman" pitchFamily="18" charset="0"/>
                <a:cs typeface="Times New Roman" pitchFamily="18" charset="0"/>
              </a:rPr>
              <a:t>Интеграция образовательных областей (название образовательной области, содержание, задачи).</a:t>
            </a:r>
          </a:p>
          <a:p>
            <a:r>
              <a:rPr lang="ru-RU" sz="1800" i="1" dirty="0">
                <a:latin typeface="Times New Roman" pitchFamily="18" charset="0"/>
                <a:cs typeface="Times New Roman" pitchFamily="18" charset="0"/>
              </a:rPr>
              <a:t>Дополнительная информация, необходимая для выполнения проекта.</a:t>
            </a:r>
          </a:p>
          <a:p>
            <a:r>
              <a:rPr lang="ru-RU" sz="1800" i="1" dirty="0">
                <a:latin typeface="Times New Roman" pitchFamily="18" charset="0"/>
                <a:cs typeface="Times New Roman" pitchFamily="18" charset="0"/>
              </a:rPr>
              <a:t>Материально-технические ресурсы, необходимые для выполнения проекта.</a:t>
            </a:r>
          </a:p>
          <a:p>
            <a:r>
              <a:rPr lang="ru-RU" sz="1800" i="1" dirty="0">
                <a:latin typeface="Times New Roman" pitchFamily="18" charset="0"/>
                <a:cs typeface="Times New Roman" pitchFamily="18" charset="0"/>
              </a:rPr>
              <a:t>Планируемое время на реализацию проекта по этапам.</a:t>
            </a:r>
          </a:p>
          <a:p>
            <a:r>
              <a:rPr lang="ru-RU" sz="1800" i="1" dirty="0">
                <a:latin typeface="Times New Roman" pitchFamily="18" charset="0"/>
                <a:cs typeface="Times New Roman" pitchFamily="18" charset="0"/>
              </a:rPr>
              <a:t>Организационные формы работы над проектом.</a:t>
            </a:r>
          </a:p>
          <a:p>
            <a:r>
              <a:rPr lang="ru-RU" sz="1800" i="1" dirty="0">
                <a:latin typeface="Times New Roman" pitchFamily="18" charset="0"/>
                <a:cs typeface="Times New Roman" pitchFamily="18" charset="0"/>
              </a:rPr>
              <a:t>Форма проведения презентации.</a:t>
            </a:r>
          </a:p>
          <a:p>
            <a:r>
              <a:rPr lang="ru-RU" sz="1800" i="1" dirty="0">
                <a:latin typeface="Times New Roman" pitchFamily="18" charset="0"/>
                <a:cs typeface="Times New Roman" pitchFamily="18" charset="0"/>
              </a:rPr>
              <a:t>Список литературы.</a:t>
            </a:r>
          </a:p>
          <a:p>
            <a:endParaRPr lang="ru-RU" sz="1600" dirty="0"/>
          </a:p>
          <a:p>
            <a:endParaRPr lang="ru-RU" sz="1600" dirty="0"/>
          </a:p>
          <a:p>
            <a:endParaRPr lang="ru-RU" sz="1600" dirty="0"/>
          </a:p>
          <a:p>
            <a:endParaRPr lang="ru-RU" sz="1600" dirty="0"/>
          </a:p>
          <a:p>
            <a:endParaRPr lang="ru-RU" sz="1600" i="1" dirty="0">
              <a:solidFill>
                <a:srgbClr val="000000"/>
              </a:solidFill>
              <a:latin typeface="Calibri" pitchFamily="34" charset="0"/>
              <a:ea typeface="Times New Roman" pitchFamily="18" charset="0"/>
              <a:cs typeface="Times New Roman" pitchFamily="18" charset="0"/>
            </a:endParaRPr>
          </a:p>
          <a:p>
            <a:endParaRPr lang="ru-RU" sz="1600" dirty="0"/>
          </a:p>
          <a:p>
            <a:endParaRPr lang="ru-RU" sz="1600" dirty="0"/>
          </a:p>
          <a:p>
            <a:endParaRPr lang="ru-RU" sz="1600" dirty="0"/>
          </a:p>
          <a:p>
            <a:endParaRPr lang="ru-RU" sz="1600" i="1" dirty="0">
              <a:latin typeface="Times New Roman" pitchFamily="18" charset="0"/>
              <a:cs typeface="Times New Roman" pitchFamily="18" charset="0"/>
            </a:endParaRPr>
          </a:p>
        </p:txBody>
      </p:sp>
      <p:sp>
        <p:nvSpPr>
          <p:cNvPr id="14" name="Прямоугольник 13"/>
          <p:cNvSpPr/>
          <p:nvPr/>
        </p:nvSpPr>
        <p:spPr>
          <a:xfrm>
            <a:off x="1732283" y="220336"/>
            <a:ext cx="5240537" cy="523220"/>
          </a:xfrm>
          <a:prstGeom prst="rect">
            <a:avLst/>
          </a:prstGeom>
          <a:noFill/>
        </p:spPr>
        <p:txBody>
          <a:bodyPr wrap="none" lIns="91440" tIns="45720" rIns="91440" bIns="45720">
            <a:spAutoFit/>
          </a:bodyPr>
          <a:lstStyle/>
          <a:p>
            <a:pPr algn="ctr"/>
            <a:r>
              <a:rPr lang="ru-RU" sz="2800" b="1" cap="all" spc="0" dirty="0">
                <a:ln w="9000" cmpd="sng">
                  <a:solidFill>
                    <a:schemeClr val="accent4">
                      <a:shade val="50000"/>
                      <a:satMod val="120000"/>
                    </a:schemeClr>
                  </a:solidFill>
                  <a:prstDash val="solid"/>
                </a:ln>
                <a:solidFill>
                  <a:srgbClr val="00B050"/>
                </a:solidFill>
                <a:effectLst>
                  <a:reflection blurRad="12700" stA="28000" endPos="45000" dist="1000" dir="5400000" sy="-100000" algn="bl" rotWithShape="0"/>
                </a:effectLst>
                <a:latin typeface="Arial Black" pitchFamily="34" charset="0"/>
              </a:rPr>
              <a:t>Работа над проектом</a:t>
            </a:r>
          </a:p>
        </p:txBody>
      </p:sp>
    </p:spTree>
    <p:extLst>
      <p:ext uri="{BB962C8B-B14F-4D97-AF65-F5344CB8AC3E}">
        <p14:creationId xmlns:p14="http://schemas.microsoft.com/office/powerpoint/2010/main" val="37437513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7.7"/>
</p:tagLst>
</file>

<file path=ppt/tags/tag10.xml><?xml version="1.0" encoding="utf-8"?>
<p:tagLst xmlns:a="http://schemas.openxmlformats.org/drawingml/2006/main" xmlns:r="http://schemas.openxmlformats.org/officeDocument/2006/relationships" xmlns:p="http://schemas.openxmlformats.org/presentationml/2006/main">
  <p:tag name="TIMING" val="|1.1|4.7|7.7"/>
</p:tagLst>
</file>

<file path=ppt/tags/tag11.xml><?xml version="1.0" encoding="utf-8"?>
<p:tagLst xmlns:a="http://schemas.openxmlformats.org/drawingml/2006/main" xmlns:r="http://schemas.openxmlformats.org/officeDocument/2006/relationships" xmlns:p="http://schemas.openxmlformats.org/presentationml/2006/main">
  <p:tag name="TIMING" val="|1.1|4.7|7.7"/>
</p:tagLst>
</file>

<file path=ppt/tags/tag12.xml><?xml version="1.0" encoding="utf-8"?>
<p:tagLst xmlns:a="http://schemas.openxmlformats.org/drawingml/2006/main" xmlns:r="http://schemas.openxmlformats.org/officeDocument/2006/relationships" xmlns:p="http://schemas.openxmlformats.org/presentationml/2006/main">
  <p:tag name="TIMING" val="|1.1|4.7|7.7"/>
</p:tagLst>
</file>

<file path=ppt/tags/tag13.xml><?xml version="1.0" encoding="utf-8"?>
<p:tagLst xmlns:a="http://schemas.openxmlformats.org/drawingml/2006/main" xmlns:r="http://schemas.openxmlformats.org/officeDocument/2006/relationships" xmlns:p="http://schemas.openxmlformats.org/presentationml/2006/main">
  <p:tag name="TIMING" val="|1.1|4.7|7.7"/>
</p:tagLst>
</file>

<file path=ppt/tags/tag14.xml><?xml version="1.0" encoding="utf-8"?>
<p:tagLst xmlns:a="http://schemas.openxmlformats.org/drawingml/2006/main" xmlns:r="http://schemas.openxmlformats.org/officeDocument/2006/relationships" xmlns:p="http://schemas.openxmlformats.org/presentationml/2006/main">
  <p:tag name="TIMING" val="|1.1|4.7|7.7"/>
</p:tagLst>
</file>

<file path=ppt/tags/tag15.xml><?xml version="1.0" encoding="utf-8"?>
<p:tagLst xmlns:a="http://schemas.openxmlformats.org/drawingml/2006/main" xmlns:r="http://schemas.openxmlformats.org/officeDocument/2006/relationships" xmlns:p="http://schemas.openxmlformats.org/presentationml/2006/main">
  <p:tag name="TIMING" val="|1.1|4.7|7.7"/>
</p:tagLst>
</file>

<file path=ppt/tags/tag16.xml><?xml version="1.0" encoding="utf-8"?>
<p:tagLst xmlns:a="http://schemas.openxmlformats.org/drawingml/2006/main" xmlns:r="http://schemas.openxmlformats.org/officeDocument/2006/relationships" xmlns:p="http://schemas.openxmlformats.org/presentationml/2006/main">
  <p:tag name="TIMING" val="|1.1|4.7|7.7"/>
</p:tagLst>
</file>

<file path=ppt/tags/tag17.xml><?xml version="1.0" encoding="utf-8"?>
<p:tagLst xmlns:a="http://schemas.openxmlformats.org/drawingml/2006/main" xmlns:r="http://schemas.openxmlformats.org/officeDocument/2006/relationships" xmlns:p="http://schemas.openxmlformats.org/presentationml/2006/main">
  <p:tag name="TIMING" val="|1.1|4.7|7.7"/>
</p:tagLst>
</file>

<file path=ppt/tags/tag18.xml><?xml version="1.0" encoding="utf-8"?>
<p:tagLst xmlns:a="http://schemas.openxmlformats.org/drawingml/2006/main" xmlns:r="http://schemas.openxmlformats.org/officeDocument/2006/relationships" xmlns:p="http://schemas.openxmlformats.org/presentationml/2006/main">
  <p:tag name="TIMING" val="|1.1|4.7|7.7"/>
</p:tagLst>
</file>

<file path=ppt/tags/tag19.xml><?xml version="1.0" encoding="utf-8"?>
<p:tagLst xmlns:a="http://schemas.openxmlformats.org/drawingml/2006/main" xmlns:r="http://schemas.openxmlformats.org/officeDocument/2006/relationships" xmlns:p="http://schemas.openxmlformats.org/presentationml/2006/main">
  <p:tag name="TIMING" val="|1.1|4.7|7.7"/>
</p:tagLst>
</file>

<file path=ppt/tags/tag2.xml><?xml version="1.0" encoding="utf-8"?>
<p:tagLst xmlns:a="http://schemas.openxmlformats.org/drawingml/2006/main" xmlns:r="http://schemas.openxmlformats.org/officeDocument/2006/relationships" xmlns:p="http://schemas.openxmlformats.org/presentationml/2006/main">
  <p:tag name="TIMING" val="|1.1|4.7|7.7"/>
</p:tagLst>
</file>

<file path=ppt/tags/tag20.xml><?xml version="1.0" encoding="utf-8"?>
<p:tagLst xmlns:a="http://schemas.openxmlformats.org/drawingml/2006/main" xmlns:r="http://schemas.openxmlformats.org/officeDocument/2006/relationships" xmlns:p="http://schemas.openxmlformats.org/presentationml/2006/main">
  <p:tag name="TIMING" val="|1.1|4.7|7.7"/>
</p:tagLst>
</file>

<file path=ppt/tags/tag21.xml><?xml version="1.0" encoding="utf-8"?>
<p:tagLst xmlns:a="http://schemas.openxmlformats.org/drawingml/2006/main" xmlns:r="http://schemas.openxmlformats.org/officeDocument/2006/relationships" xmlns:p="http://schemas.openxmlformats.org/presentationml/2006/main">
  <p:tag name="TIMING" val="|1.1|4.7|7.7"/>
</p:tagLst>
</file>

<file path=ppt/tags/tag22.xml><?xml version="1.0" encoding="utf-8"?>
<p:tagLst xmlns:a="http://schemas.openxmlformats.org/drawingml/2006/main" xmlns:r="http://schemas.openxmlformats.org/officeDocument/2006/relationships" xmlns:p="http://schemas.openxmlformats.org/presentationml/2006/main">
  <p:tag name="TIMING" val="|1.1|4.7|7.7"/>
</p:tagLst>
</file>

<file path=ppt/tags/tag23.xml><?xml version="1.0" encoding="utf-8"?>
<p:tagLst xmlns:a="http://schemas.openxmlformats.org/drawingml/2006/main" xmlns:r="http://schemas.openxmlformats.org/officeDocument/2006/relationships" xmlns:p="http://schemas.openxmlformats.org/presentationml/2006/main">
  <p:tag name="TIMING" val="|1.1|4.7|7.7"/>
</p:tagLst>
</file>

<file path=ppt/tags/tag24.xml><?xml version="1.0" encoding="utf-8"?>
<p:tagLst xmlns:a="http://schemas.openxmlformats.org/drawingml/2006/main" xmlns:r="http://schemas.openxmlformats.org/officeDocument/2006/relationships" xmlns:p="http://schemas.openxmlformats.org/presentationml/2006/main">
  <p:tag name="TIMING" val="|4.5|1.9|1.5"/>
</p:tagLst>
</file>

<file path=ppt/tags/tag3.xml><?xml version="1.0" encoding="utf-8"?>
<p:tagLst xmlns:a="http://schemas.openxmlformats.org/drawingml/2006/main" xmlns:r="http://schemas.openxmlformats.org/officeDocument/2006/relationships" xmlns:p="http://schemas.openxmlformats.org/presentationml/2006/main">
  <p:tag name="TIMING" val="|1.1|4.7|7.7"/>
</p:tagLst>
</file>

<file path=ppt/tags/tag4.xml><?xml version="1.0" encoding="utf-8"?>
<p:tagLst xmlns:a="http://schemas.openxmlformats.org/drawingml/2006/main" xmlns:r="http://schemas.openxmlformats.org/officeDocument/2006/relationships" xmlns:p="http://schemas.openxmlformats.org/presentationml/2006/main">
  <p:tag name="TIMING" val="|1.1|4.7|7.7"/>
</p:tagLst>
</file>

<file path=ppt/tags/tag5.xml><?xml version="1.0" encoding="utf-8"?>
<p:tagLst xmlns:a="http://schemas.openxmlformats.org/drawingml/2006/main" xmlns:r="http://schemas.openxmlformats.org/officeDocument/2006/relationships" xmlns:p="http://schemas.openxmlformats.org/presentationml/2006/main">
  <p:tag name="TIMING" val="|1.1|4.7|7.7"/>
</p:tagLst>
</file>

<file path=ppt/tags/tag6.xml><?xml version="1.0" encoding="utf-8"?>
<p:tagLst xmlns:a="http://schemas.openxmlformats.org/drawingml/2006/main" xmlns:r="http://schemas.openxmlformats.org/officeDocument/2006/relationships" xmlns:p="http://schemas.openxmlformats.org/presentationml/2006/main">
  <p:tag name="TIMING" val="|1.1|4.7|7.7"/>
</p:tagLst>
</file>

<file path=ppt/tags/tag7.xml><?xml version="1.0" encoding="utf-8"?>
<p:tagLst xmlns:a="http://schemas.openxmlformats.org/drawingml/2006/main" xmlns:r="http://schemas.openxmlformats.org/officeDocument/2006/relationships" xmlns:p="http://schemas.openxmlformats.org/presentationml/2006/main">
  <p:tag name="TIMING" val="|1.1|4.7|7.7"/>
</p:tagLst>
</file>

<file path=ppt/tags/tag8.xml><?xml version="1.0" encoding="utf-8"?>
<p:tagLst xmlns:a="http://schemas.openxmlformats.org/drawingml/2006/main" xmlns:r="http://schemas.openxmlformats.org/officeDocument/2006/relationships" xmlns:p="http://schemas.openxmlformats.org/presentationml/2006/main">
  <p:tag name="TIMING" val="|1.1|4.7|7.7"/>
</p:tagLst>
</file>

<file path=ppt/tags/tag9.xml><?xml version="1.0" encoding="utf-8"?>
<p:tagLst xmlns:a="http://schemas.openxmlformats.org/drawingml/2006/main" xmlns:r="http://schemas.openxmlformats.org/officeDocument/2006/relationships" xmlns:p="http://schemas.openxmlformats.org/presentationml/2006/main">
  <p:tag name="TIMING" val="|1.1|4.7|7.7"/>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1218</TotalTime>
  <Words>1433</Words>
  <Application>Microsoft Office PowerPoint</Application>
  <PresentationFormat>Экран (4:3)</PresentationFormat>
  <Paragraphs>242</Paragraphs>
  <Slides>33</Slides>
  <Notes>1</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3</vt:i4>
      </vt:variant>
      <vt:variant>
        <vt:lpstr>Заголовки слайдов</vt:lpstr>
      </vt:variant>
      <vt:variant>
        <vt:i4>33</vt:i4>
      </vt:variant>
    </vt:vector>
  </HeadingPairs>
  <TitlesOfParts>
    <vt:vector size="47" baseType="lpstr">
      <vt:lpstr>Arial</vt:lpstr>
      <vt:lpstr>Arial Black</vt:lpstr>
      <vt:lpstr>Calibri</vt:lpstr>
      <vt:lpstr>Comic Sans MS</vt:lpstr>
      <vt:lpstr>Franklin Gothic Demi Cond</vt:lpstr>
      <vt:lpstr>Franklin Gothic Medium</vt:lpstr>
      <vt:lpstr>Monotype Corsiva</vt:lpstr>
      <vt:lpstr>Times New Roman</vt:lpstr>
      <vt:lpstr>Trebuchet MS</vt:lpstr>
      <vt:lpstr>Wingdings</vt:lpstr>
      <vt:lpstr>Wingdings 3</vt:lpstr>
      <vt:lpstr>Тема Office</vt:lpstr>
      <vt:lpstr>1_Тема Office</vt:lpstr>
      <vt:lpstr>2_Тема Office</vt:lpstr>
      <vt:lpstr> «Проектная деятельность, как средство развития познавательного интереса у детей дошкольного возраста» Подготовила: Наумкина Елена Александровна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Lenovo</dc:creator>
  <cp:lastModifiedBy>PC</cp:lastModifiedBy>
  <cp:revision>93</cp:revision>
  <cp:lastPrinted>2024-08-27T11:06:46Z</cp:lastPrinted>
  <dcterms:created xsi:type="dcterms:W3CDTF">2018-10-03T16:07:13Z</dcterms:created>
  <dcterms:modified xsi:type="dcterms:W3CDTF">2026-01-14T10:38:15Z</dcterms:modified>
</cp:coreProperties>
</file>