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CC00"/>
    <a:srgbClr val="CCFF66"/>
    <a:srgbClr val="FFFF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17A7-5653-441E-BC94-5A255AEF7DA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EB3C-68B5-467E-919A-80EEA5D6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17A7-5653-441E-BC94-5A255AEF7DA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EB3C-68B5-467E-919A-80EEA5D6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17A7-5653-441E-BC94-5A255AEF7DA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EB3C-68B5-467E-919A-80EEA5D6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17A7-5653-441E-BC94-5A255AEF7DA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EB3C-68B5-467E-919A-80EEA5D6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17A7-5653-441E-BC94-5A255AEF7DA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EB3C-68B5-467E-919A-80EEA5D6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17A7-5653-441E-BC94-5A255AEF7DA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EB3C-68B5-467E-919A-80EEA5D6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17A7-5653-441E-BC94-5A255AEF7DA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EB3C-68B5-467E-919A-80EEA5D6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17A7-5653-441E-BC94-5A255AEF7DA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EB3C-68B5-467E-919A-80EEA5D6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17A7-5653-441E-BC94-5A255AEF7DA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EB3C-68B5-467E-919A-80EEA5D6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17A7-5653-441E-BC94-5A255AEF7DA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EB3C-68B5-467E-919A-80EEA5D6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17A7-5653-441E-BC94-5A255AEF7DA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EB3C-68B5-467E-919A-80EEA5D6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C17A7-5653-441E-BC94-5A255AEF7DA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EB3C-68B5-467E-919A-80EEA5D6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492896"/>
            <a:ext cx="66247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Птичка - синичка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8864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Муниципальное бюджетное дошкольное образовательное учреждение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«Детский сад комбинированного вида №6 «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Тополек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484784"/>
            <a:ext cx="344847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prstClr val="black">
                    <a:tint val="75000"/>
                  </a:prstClr>
                </a:solidFill>
              </a:rPr>
              <a:t>Презентация</a:t>
            </a:r>
          </a:p>
          <a:p>
            <a:pPr lvl="0" algn="ctr">
              <a:spcBef>
                <a:spcPct val="20000"/>
              </a:spcBef>
            </a:pPr>
            <a:endParaRPr lang="ru-RU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0504" y="5229200"/>
            <a:ext cx="4807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для детей средней группы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6992" y="5805264"/>
            <a:ext cx="339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Автор: Наумкина Е.А.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воспитатель средней группы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 синица зимой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248150" cy="64087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 descr="п синица зимой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88640"/>
            <a:ext cx="4320480" cy="287852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 descr="п синица зимой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573016"/>
            <a:ext cx="4320480" cy="28803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99CC00"/>
            </a:gs>
            <a:gs pos="50000">
              <a:srgbClr val="99CC00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рмушка.jpg"/>
          <p:cNvPicPr>
            <a:picLocks noChangeAspect="1"/>
          </p:cNvPicPr>
          <p:nvPr/>
        </p:nvPicPr>
        <p:blipFill>
          <a:blip r:embed="rId2" cstate="print"/>
          <a:srcRect r="19288"/>
          <a:stretch>
            <a:fillRect/>
          </a:stretch>
        </p:blipFill>
        <p:spPr>
          <a:xfrm>
            <a:off x="5724128" y="476672"/>
            <a:ext cx="3146208" cy="302433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31840" y="188640"/>
            <a:ext cx="288032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600" dirty="0">
                <a:solidFill>
                  <a:schemeClr val="bg1"/>
                </a:solidFill>
              </a:rPr>
              <a:t>Синица, синица,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Что тебе снится?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- Зёрнышки, мошки,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Да хлебные крошки.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- Синица, синица,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Ещё что-то снится?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- Солнышко, речка,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Домик с крылечком,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Мальчик Антошка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И... хлебные крошки.</a:t>
            </a:r>
          </a:p>
          <a:p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rgbClr val="669900"/>
                </a:solidFill>
              </a:rPr>
              <a:t>Е. Евсеева</a:t>
            </a:r>
            <a:br>
              <a:rPr lang="ru-RU" sz="2600" dirty="0"/>
            </a:br>
            <a:endParaRPr lang="ru-RU" sz="2600" dirty="0"/>
          </a:p>
        </p:txBody>
      </p:sp>
      <p:pic>
        <p:nvPicPr>
          <p:cNvPr id="7" name="Рисунок 6" descr="п синица летом3.jpg"/>
          <p:cNvPicPr>
            <a:picLocks noChangeAspect="1"/>
          </p:cNvPicPr>
          <p:nvPr/>
        </p:nvPicPr>
        <p:blipFill>
          <a:blip r:embed="rId3" cstate="print"/>
          <a:srcRect l="15339"/>
          <a:stretch>
            <a:fillRect/>
          </a:stretch>
        </p:blipFill>
        <p:spPr>
          <a:xfrm>
            <a:off x="323528" y="476672"/>
            <a:ext cx="273630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пчела.jpg"/>
          <p:cNvPicPr>
            <a:picLocks noChangeAspect="1"/>
          </p:cNvPicPr>
          <p:nvPr/>
        </p:nvPicPr>
        <p:blipFill>
          <a:blip r:embed="rId2" cstate="print"/>
          <a:srcRect l="8495" t="8222" r="7012" b="14190"/>
          <a:stretch>
            <a:fillRect/>
          </a:stretch>
        </p:blipFill>
        <p:spPr>
          <a:xfrm>
            <a:off x="5796136" y="2708920"/>
            <a:ext cx="1894364" cy="129614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88641"/>
            <a:ext cx="8208912" cy="17281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     В теплые месяцы эти пернатые истребляют огромное количество ползающих и летающих насекомых (в том числе вредителей леса) – долгоносиков, лесных клопов и тараканов, тлю, комаров, мошек, мух, кузнечиков, сверчков, стрекоз, уховерток, а также муравьев, пчел и ос, ловко удалив у них жало перед проглатыванием.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7544" y="5229200"/>
            <a:ext cx="8219256" cy="162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     Членистоногих: многоножек, клещей, пауков. Червей и других мелких беспозвоночных. А птенцов они выкармливают преимущественно некрупными (длиной до 1 см) гусеницами бабочек. 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ком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3" y="2204864"/>
            <a:ext cx="2112234" cy="1584176"/>
          </a:xfrm>
          <a:prstGeom prst="rect">
            <a:avLst/>
          </a:prstGeom>
        </p:spPr>
      </p:pic>
      <p:pic>
        <p:nvPicPr>
          <p:cNvPr id="9" name="Рисунок 8" descr="муха.jpg"/>
          <p:cNvPicPr>
            <a:picLocks noChangeAspect="1"/>
          </p:cNvPicPr>
          <p:nvPr/>
        </p:nvPicPr>
        <p:blipFill>
          <a:blip r:embed="rId4" cstate="print"/>
          <a:srcRect l="8421" t="8069" r="8421" b="10536"/>
          <a:stretch>
            <a:fillRect/>
          </a:stretch>
        </p:blipFill>
        <p:spPr>
          <a:xfrm>
            <a:off x="3923928" y="2132856"/>
            <a:ext cx="2016224" cy="1512168"/>
          </a:xfrm>
          <a:prstGeom prst="rect">
            <a:avLst/>
          </a:prstGeom>
        </p:spPr>
      </p:pic>
      <p:pic>
        <p:nvPicPr>
          <p:cNvPr id="10" name="Рисунок 9" descr="кузнечик.jpg"/>
          <p:cNvPicPr>
            <a:picLocks noChangeAspect="1"/>
          </p:cNvPicPr>
          <p:nvPr/>
        </p:nvPicPr>
        <p:blipFill>
          <a:blip r:embed="rId5" cstate="print"/>
          <a:srcRect b="13621"/>
          <a:stretch>
            <a:fillRect/>
          </a:stretch>
        </p:blipFill>
        <p:spPr>
          <a:xfrm>
            <a:off x="1763688" y="3501008"/>
            <a:ext cx="2133600" cy="1440160"/>
          </a:xfrm>
          <a:prstGeom prst="rect">
            <a:avLst/>
          </a:prstGeom>
        </p:spPr>
      </p:pic>
      <p:pic>
        <p:nvPicPr>
          <p:cNvPr id="11" name="Рисунок 10" descr="муравей.jpg"/>
          <p:cNvPicPr>
            <a:picLocks noChangeAspect="1"/>
          </p:cNvPicPr>
          <p:nvPr/>
        </p:nvPicPr>
        <p:blipFill>
          <a:blip r:embed="rId6" cstate="print"/>
          <a:srcRect l="5113" t="31294" r="3538" b="13835"/>
          <a:stretch>
            <a:fillRect/>
          </a:stretch>
        </p:blipFill>
        <p:spPr>
          <a:xfrm>
            <a:off x="3851920" y="3933056"/>
            <a:ext cx="2248865" cy="1008112"/>
          </a:xfrm>
          <a:prstGeom prst="rect">
            <a:avLst/>
          </a:prstGeom>
        </p:spPr>
      </p:pic>
      <p:sp>
        <p:nvSpPr>
          <p:cNvPr id="13" name="Стрелка влево 12">
            <a:hlinkClick r:id="rId7" action="ppaction://hlinksldjump"/>
          </p:cNvPr>
          <p:cNvSpPr/>
          <p:nvPr/>
        </p:nvSpPr>
        <p:spPr>
          <a:xfrm>
            <a:off x="2699792" y="6021288"/>
            <a:ext cx="1800200" cy="648072"/>
          </a:xfrm>
          <a:prstGeom prst="leftArrow">
            <a:avLst/>
          </a:prstGeom>
          <a:solidFill>
            <a:srgbClr val="CCFF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6375" y="2132856"/>
            <a:ext cx="717125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Ребята, берегите птиц!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иница.jpg"/>
          <p:cNvPicPr>
            <a:picLocks noChangeAspect="1"/>
          </p:cNvPicPr>
          <p:nvPr/>
        </p:nvPicPr>
        <p:blipFill>
          <a:blip r:embed="rId2" cstate="print"/>
          <a:srcRect l="13077" t="19419" r="5069" b="22768"/>
          <a:stretch>
            <a:fillRect/>
          </a:stretch>
        </p:blipFill>
        <p:spPr>
          <a:xfrm>
            <a:off x="2123728" y="2204864"/>
            <a:ext cx="4824536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18864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Птичка – невеличка,</a:t>
            </a:r>
          </a:p>
          <a:p>
            <a:r>
              <a:rPr lang="ru-RU" sz="2400" b="1" i="1" dirty="0"/>
              <a:t>Воробью сестричка.</a:t>
            </a:r>
          </a:p>
          <a:p>
            <a:r>
              <a:rPr lang="ru-RU" sz="2400" b="1" i="1" dirty="0"/>
              <a:t>Сама мелковата,</a:t>
            </a:r>
          </a:p>
          <a:p>
            <a:r>
              <a:rPr lang="ru-RU" sz="2400" b="1" i="1" dirty="0"/>
              <a:t>Животиком желтовата.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0"/>
            <a:ext cx="3816424" cy="53285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solidFill>
                  <a:srgbClr val="000099"/>
                </a:solidFill>
              </a:rPr>
              <a:t>Это довольно яркая и красивая птичка – на голове у нее черная шапочка, щечки белоснежные, животик ярко-желтый, а спинка зеленовато-бурая. Хвост и крылья имеют голубоватый оттенок. Вкруг головы и на грудке имеются черные хорошо заметные полоски. </a:t>
            </a:r>
          </a:p>
        </p:txBody>
      </p:sp>
      <p:pic>
        <p:nvPicPr>
          <p:cNvPr id="4" name="Рисунок 3" descr="синичка.jpg"/>
          <p:cNvPicPr>
            <a:picLocks noChangeAspect="1"/>
          </p:cNvPicPr>
          <p:nvPr/>
        </p:nvPicPr>
        <p:blipFill>
          <a:blip r:embed="rId2" cstate="print"/>
          <a:srcRect l="13957" r="17423" b="3611"/>
          <a:stretch>
            <a:fillRect/>
          </a:stretch>
        </p:blipFill>
        <p:spPr>
          <a:xfrm>
            <a:off x="4716016" y="764704"/>
            <a:ext cx="3964676" cy="4608512"/>
          </a:xfrm>
          <a:prstGeom prst="rect">
            <a:avLst/>
          </a:prstGeom>
          <a:ln w="38100">
            <a:solidFill>
              <a:srgbClr val="6699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132856"/>
            <a:ext cx="6768752" cy="33843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dirty="0">
                <a:solidFill>
                  <a:srgbClr val="000099"/>
                </a:solidFill>
              </a:rPr>
              <a:t>     </a:t>
            </a:r>
            <a:r>
              <a:rPr lang="ru-RU" sz="4000" b="1" dirty="0"/>
              <a:t>Синица</a:t>
            </a:r>
            <a:r>
              <a:rPr lang="ru-RU" sz="3400" dirty="0"/>
              <a:t> – это активная, подвижная, любознательная и сообразительная птичка. Она то и дело перелетает с места на место и редко сидит на одном месте.</a:t>
            </a:r>
            <a:br>
              <a:rPr lang="ru-RU" sz="3400" dirty="0"/>
            </a:br>
            <a:r>
              <a:rPr lang="ru-RU" sz="3400" dirty="0"/>
              <a:t>  Птицы живут в негустых лесах, рощах, на холмах и на открытых пространствах, поросших редкими деревьями. Синицы охотно селятся возле     человеческих жилищ – их можно повстречать в     садах, посадках, парках и  скверах.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2304256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     </a:t>
            </a:r>
            <a:r>
              <a:rPr lang="ru-RU" i="1" dirty="0"/>
              <a:t>Синица летом в основном ест </a:t>
            </a:r>
            <a:r>
              <a:rPr lang="ru-RU" sz="3600" b="1" i="1" dirty="0">
                <a:solidFill>
                  <a:srgbClr val="00B050"/>
                </a:solidFill>
                <a:hlinkClick r:id="rId2" action="ppaction://hlinksldjump"/>
              </a:rPr>
              <a:t>насекомых</a:t>
            </a:r>
            <a:r>
              <a:rPr lang="ru-RU" i="1" dirty="0"/>
              <a:t>. Своим клювом, слегка сплюснутым с боков, синицы могут проникать в разнообразные трещинки коры деревьев и кустарников, извлекая оттуда личинок, куколок, яйца насекомых. В пищу идут и взрослые особи. В этом заключается огромная польза синиц для садоводов: они помогают уничтожать насекомых - вредителей.  В качестве добавки птицы склевывают семена берез, липы, бузины, клёна, сирени, бука, конского щавеля, лопуха, </a:t>
            </a:r>
            <a:r>
              <a:rPr lang="ru-RU" i="1" dirty="0" err="1"/>
              <a:t>пикульника</a:t>
            </a:r>
            <a:r>
              <a:rPr lang="ru-RU" i="1" dirty="0"/>
              <a:t>, а также ягоды рябины, ирги, черники и плоды других растений. Если находят орехи или другие съедобные семена с твердой скорлупой, долбят их клювом, придерживая лапкой или помещая в расщелину дерева, и с удовольствием лакомятся ими.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 синица летом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065438" cy="3888432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п синица летом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708920"/>
            <a:ext cx="4468618" cy="3888432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 синица летом7.jpg"/>
          <p:cNvPicPr>
            <a:picLocks noChangeAspect="1"/>
          </p:cNvPicPr>
          <p:nvPr/>
        </p:nvPicPr>
        <p:blipFill>
          <a:blip r:embed="rId2" cstate="print"/>
          <a:srcRect l="4871" t="4725" r="4202" b="3926"/>
          <a:stretch>
            <a:fillRect/>
          </a:stretch>
        </p:blipFill>
        <p:spPr>
          <a:xfrm>
            <a:off x="251520" y="188640"/>
            <a:ext cx="4032448" cy="4176464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п синица летом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88640"/>
            <a:ext cx="4524391" cy="3528392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п синица летом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3882" y="3497090"/>
            <a:ext cx="5056237" cy="3360910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180020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/>
              <a:t>      Синицы </a:t>
            </a:r>
            <a:r>
              <a:rPr lang="ru-RU" i="1" dirty="0"/>
              <a:t>зимой собираются в стайки и перебираются ближе к жилью человека в поисках корма. Они перескакивают с ветки на ветку, повисают вниз головой, заглядывают в каждую щёлку, ищут зимующих насекомых. Когда нет насекомых, синицы едят семена деревьев и кустарников. Зимой им особенно трудно добывать корм когда всё покрыто снегом. Очень много синиц гибнет зимой от голода.</a:t>
            </a:r>
          </a:p>
        </p:txBody>
      </p:sp>
      <p:pic>
        <p:nvPicPr>
          <p:cNvPr id="4" name="Рисунок 3" descr="п синица зим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102755"/>
            <a:ext cx="3528392" cy="4755245"/>
          </a:xfrm>
          <a:prstGeom prst="rect">
            <a:avLst/>
          </a:prstGeom>
        </p:spPr>
      </p:pic>
      <p:pic>
        <p:nvPicPr>
          <p:cNvPr id="5" name="Рисунок 4" descr="п синица зимой8.JPG"/>
          <p:cNvPicPr>
            <a:picLocks noChangeAspect="1"/>
          </p:cNvPicPr>
          <p:nvPr/>
        </p:nvPicPr>
        <p:blipFill>
          <a:blip r:embed="rId4" cstate="print"/>
          <a:srcRect l="20075" r="29525"/>
          <a:stretch>
            <a:fillRect/>
          </a:stretch>
        </p:blipFill>
        <p:spPr>
          <a:xfrm>
            <a:off x="4716016" y="2132856"/>
            <a:ext cx="3566530" cy="472514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516" y="188641"/>
            <a:ext cx="8712968" cy="14401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/>
              <a:t>     Очень выручают синиц снежной зимой кормушки с семечками или хлебом. Любят синички несолёное сало. Его можно подвесить за верёвочку на ветке дерева или даже за окошком.</a:t>
            </a:r>
          </a:p>
        </p:txBody>
      </p:sp>
      <p:pic>
        <p:nvPicPr>
          <p:cNvPr id="4" name="Рисунок 3" descr="п синица зимой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1772816"/>
            <a:ext cx="4768741" cy="489654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 descr="п синица зимой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772816"/>
            <a:ext cx="3766128" cy="489654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 синица зимой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5348124" cy="345638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 descr="п синица зимой4.jpg"/>
          <p:cNvPicPr>
            <a:picLocks noChangeAspect="1"/>
          </p:cNvPicPr>
          <p:nvPr/>
        </p:nvPicPr>
        <p:blipFill>
          <a:blip r:embed="rId4" cstate="print"/>
          <a:srcRect b="3491"/>
          <a:stretch>
            <a:fillRect/>
          </a:stretch>
        </p:blipFill>
        <p:spPr>
          <a:xfrm>
            <a:off x="3924272" y="188641"/>
            <a:ext cx="5041291" cy="324035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3528" y="188640"/>
            <a:ext cx="3456384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Как в лесу похолодает,</a:t>
            </a:r>
            <a:br>
              <a:rPr lang="ru-RU" dirty="0"/>
            </a:br>
            <a:r>
              <a:rPr lang="ru-RU" dirty="0"/>
              <a:t>Птички в город прилетают.</a:t>
            </a:r>
            <a:br>
              <a:rPr lang="ru-RU" dirty="0"/>
            </a:br>
            <a:r>
              <a:rPr lang="ru-RU" dirty="0"/>
              <a:t>Грудкой жёлтой всем знакомы,</a:t>
            </a:r>
            <a:br>
              <a:rPr lang="ru-RU" dirty="0"/>
            </a:br>
            <a:r>
              <a:rPr lang="ru-RU" dirty="0"/>
              <a:t>Ищут сало на балконах.</a:t>
            </a:r>
            <a:br>
              <a:rPr lang="ru-RU" dirty="0"/>
            </a:br>
            <a:r>
              <a:rPr lang="ru-RU" dirty="0"/>
              <a:t>Часто в окна к нам стучат,</a:t>
            </a:r>
            <a:br>
              <a:rPr lang="ru-RU" dirty="0"/>
            </a:br>
            <a:r>
              <a:rPr lang="ru-RU" dirty="0"/>
              <a:t>И пронзительно свистят!</a:t>
            </a:r>
            <a:br>
              <a:rPr lang="ru-RU" dirty="0"/>
            </a:br>
            <a:r>
              <a:rPr lang="ru-RU" dirty="0"/>
              <a:t>Всем известны эти птицы,</a:t>
            </a:r>
            <a:br>
              <a:rPr lang="ru-RU" dirty="0"/>
            </a:br>
            <a:r>
              <a:rPr lang="ru-RU" dirty="0"/>
              <a:t>Называются …</a:t>
            </a:r>
            <a:br>
              <a:rPr lang="ru-RU" dirty="0"/>
            </a:br>
            <a:r>
              <a:rPr lang="ru-RU" dirty="0"/>
              <a:t>                        </a:t>
            </a:r>
            <a:r>
              <a:rPr lang="ru-RU" i="1" dirty="0"/>
              <a:t>(Синицы)</a:t>
            </a:r>
            <a:br>
              <a:rPr lang="ru-RU" dirty="0"/>
            </a:br>
            <a:r>
              <a:rPr lang="ru-RU" sz="1200" dirty="0"/>
              <a:t>А. Ясноокий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5724128" y="4293096"/>
            <a:ext cx="324036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Мерзнет желтенькая пташка,</a:t>
            </a:r>
            <a:br>
              <a:rPr lang="ru-RU" sz="2000" dirty="0"/>
            </a:br>
            <a:r>
              <a:rPr lang="ru-RU" sz="2000" dirty="0"/>
              <a:t>Накорми ее, бедняжку.</a:t>
            </a:r>
            <a:br>
              <a:rPr lang="ru-RU" sz="2000" dirty="0"/>
            </a:br>
            <a:r>
              <a:rPr lang="ru-RU" sz="2000" dirty="0"/>
              <a:t>Дай и семечек, и сала,</a:t>
            </a:r>
            <a:br>
              <a:rPr lang="ru-RU" sz="2000" dirty="0"/>
            </a:br>
            <a:r>
              <a:rPr lang="ru-RU" sz="2000" dirty="0"/>
              <a:t>Чтоб зимой ей легче стало. </a:t>
            </a:r>
            <a:br>
              <a:rPr lang="ru-RU" sz="2000" dirty="0"/>
            </a:br>
            <a:r>
              <a:rPr lang="ru-RU" sz="2000" dirty="0"/>
              <a:t>                     </a:t>
            </a:r>
            <a:r>
              <a:rPr lang="ru-RU" sz="2000" i="1" dirty="0"/>
              <a:t>(Синичка)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618</Words>
  <Application>Microsoft Office PowerPoint</Application>
  <PresentationFormat>Экран (4:3)</PresentationFormat>
  <Paragraphs>23</Paragraphs>
  <Slides>13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</cp:lastModifiedBy>
  <cp:revision>23</cp:revision>
  <cp:lastPrinted>2023-11-09T09:39:32Z</cp:lastPrinted>
  <dcterms:created xsi:type="dcterms:W3CDTF">2017-07-16T12:14:46Z</dcterms:created>
  <dcterms:modified xsi:type="dcterms:W3CDTF">2023-11-09T10:23:34Z</dcterms:modified>
</cp:coreProperties>
</file>