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5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09" r:id="rId1"/>
    <p:sldMasterId id="2147486502" r:id="rId2"/>
    <p:sldMasterId id="2147492299" r:id="rId3"/>
    <p:sldMasterId id="2147492311" r:id="rId4"/>
    <p:sldMasterId id="2147493252" r:id="rId5"/>
    <p:sldMasterId id="2147493267" r:id="rId6"/>
  </p:sldMasterIdLst>
  <p:notesMasterIdLst>
    <p:notesMasterId r:id="rId22"/>
  </p:notesMasterIdLst>
  <p:sldIdLst>
    <p:sldId id="2330" r:id="rId7"/>
    <p:sldId id="2648" r:id="rId8"/>
    <p:sldId id="2634" r:id="rId9"/>
    <p:sldId id="2653" r:id="rId10"/>
    <p:sldId id="2655" r:id="rId11"/>
    <p:sldId id="2654" r:id="rId12"/>
    <p:sldId id="2635" r:id="rId13"/>
    <p:sldId id="2645" r:id="rId14"/>
    <p:sldId id="2638" r:id="rId15"/>
    <p:sldId id="2652" r:id="rId16"/>
    <p:sldId id="2650" r:id="rId17"/>
    <p:sldId id="2651" r:id="rId18"/>
    <p:sldId id="2656" r:id="rId19"/>
    <p:sldId id="2657" r:id="rId20"/>
    <p:sldId id="2649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259A"/>
    <a:srgbClr val="0033CC"/>
    <a:srgbClr val="180BC5"/>
    <a:srgbClr val="FFFFCC"/>
    <a:srgbClr val="006600"/>
    <a:srgbClr val="E5F4D4"/>
    <a:srgbClr val="CCE9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03" autoAdjust="0"/>
    <p:restoredTop sz="97513" autoAdjust="0"/>
  </p:normalViewPr>
  <p:slideViewPr>
    <p:cSldViewPr>
      <p:cViewPr>
        <p:scale>
          <a:sx n="66" d="100"/>
          <a:sy n="66" d="100"/>
        </p:scale>
        <p:origin x="-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8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578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E3F7BC7-BA6D-4D55-803D-2F5A53389B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459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" charset="0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" charset="0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" charset="0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" charset="0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ru-RU" smtClean="0"/>
              <a:t> 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ru-RU" smtClean="0"/>
              <a:t> 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altLang="ru-RU" smtClean="0"/>
              <a:t> 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altLang="ru-RU" smtClean="0"/>
              <a:t> 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/>
          </a:p>
        </p:txBody>
      </p:sp>
      <p:sp>
        <p:nvSpPr>
          <p:cNvPr id="8192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6781718-3DEB-4BE9-A895-81E32688CF34}" type="slidenum">
              <a:rPr kumimoji="0" lang="ru-RU" altLang="ru-RU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</a:pPr>
              <a:t>7</a:t>
            </a:fld>
            <a:endParaRPr kumimoji="0" lang="ru-RU" altLang="ru-RU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94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/>
          </a:p>
        </p:txBody>
      </p:sp>
      <p:sp>
        <p:nvSpPr>
          <p:cNvPr id="8294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A5FB1C0-FA5D-4579-BEB5-6AB5D5A9A68E}" type="slidenum">
              <a:rPr kumimoji="0" lang="ru-RU" altLang="ru-RU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</a:pPr>
              <a:t>8</a:t>
            </a:fld>
            <a:endParaRPr kumimoji="0" lang="ru-RU" altLang="ru-RU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/>
          </a:p>
        </p:txBody>
      </p:sp>
      <p:sp>
        <p:nvSpPr>
          <p:cNvPr id="83972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4509AD2-C1A0-41F6-877B-6926A0DB6716}" type="slidenum">
              <a:rPr kumimoji="0" lang="ru-RU" altLang="ru-RU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</a:pPr>
              <a:t>11</a:t>
            </a:fld>
            <a:endParaRPr kumimoji="0" lang="ru-RU" altLang="ru-RU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/>
          </a:p>
        </p:txBody>
      </p:sp>
      <p:sp>
        <p:nvSpPr>
          <p:cNvPr id="849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DC1F9E0-299C-44D5-A2D1-919ED8A8C105}" type="slidenum">
              <a:rPr kumimoji="0" lang="ru-RU" altLang="ru-RU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</a:pPr>
              <a:t>12</a:t>
            </a:fld>
            <a:endParaRPr kumimoji="0" lang="ru-RU" altLang="ru-RU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altLang="ru-RU" smtClean="0"/>
              <a:t> 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altLang="ru-RU" smtClean="0"/>
              <a:t> 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ru-RU" smtClean="0"/>
              <a:t>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3FFEC-C20D-45E3-919F-D8271E7287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4892244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9650B-1601-4658-91FC-9E8D69719A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9812646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6329A-6324-420D-9A4C-7D881B0778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7667176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1E080-15BD-454A-8779-4CE44FC390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1146569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74C1D-9123-4B5D-8EFB-F6C05E1088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815793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5ED16-CACF-40DB-8801-1FC8E98FCF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3787719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E7E62-E1FA-4437-9907-1E3F0FD7DE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4891365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08BE9-98FD-4788-83AC-D486489235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680503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DC541-8075-4F63-BDD6-B39E56C075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470590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53947-9AA9-4DE6-A20F-0A3A204C2B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3431026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7DA0E-C0CB-429F-9D1C-DC5019A3BB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6437537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AA299-8F63-4F24-B228-CFB0644B6C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167985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49450-7625-4158-9E92-B7B12A1897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951074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CE6BE-B844-4053-9B37-640C864231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823834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6B2CD-60F2-4C56-8BEC-59C7F2DE39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9655049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4C3C1-7F6A-49E5-B9DF-F3BB1502C3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286777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1B36D4-81E6-4DAB-9CA4-AE0FBB5C03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004119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09C37D-89A6-454A-BCB1-FF4E5A48C4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994675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FE3015-9B19-4282-9A51-C8D332A1C9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901887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ED34B8-76F7-437F-839D-9161AAA32E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525126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C616DB-C1C7-444B-B11F-114BCFA65A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9510236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46A2E7-E603-4FF2-BB97-D54FDD6713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664438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B9EFD1-505C-41D3-94C5-BC783364F7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106434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3F2B3D-8127-4E28-A37C-28CCCDFB93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3300477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4F67F8-AF91-4BC5-BF20-AD2737BD60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6831634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A0237F-9D29-4BE8-A70B-BC33A3DB98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0117321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CC01EC-BC60-4C96-83DA-14AADFC19B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431389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F6545C-29A6-4FB3-80A4-DDD585DF5A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388719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0FA7CF-62AE-4F97-AD51-9CB91BAE30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6603974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6D41D-2079-415C-95E7-755A53A308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81174"/>
      </p:ext>
    </p:extLst>
  </p:cSld>
  <p:clrMapOvr>
    <a:masterClrMapping/>
  </p:clrMapOvr>
  <p:transition spd="slow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A680D-12B0-47AA-B700-7C1E0552EC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882633"/>
      </p:ext>
    </p:extLst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A9490-A5E7-425A-BC06-0304AB075D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20572"/>
      </p:ext>
    </p:extLst>
  </p:cSld>
  <p:clrMapOvr>
    <a:masterClrMapping/>
  </p:clrMapOvr>
  <p:transition spd="slow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01BFF-1D2F-45B2-9EDA-D86A816CEB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5219498"/>
      </p:ext>
    </p:extLst>
  </p:cSld>
  <p:clrMapOvr>
    <a:masterClrMapping/>
  </p:clrMapOvr>
  <p:transition spd="slow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26DD7-4987-41FD-8C25-BC51AF3E51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747434"/>
      </p:ext>
    </p:extLst>
  </p:cSld>
  <p:clrMapOvr>
    <a:masterClrMapping/>
  </p:clrMapOvr>
  <p:transition spd="slow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D9BEF-8708-468C-87D2-C1AFC3B7A6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339905"/>
      </p:ext>
    </p:extLst>
  </p:cSld>
  <p:clrMapOvr>
    <a:masterClrMapping/>
  </p:clrMapOvr>
  <p:transition spd="slow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C87AB-9D62-4519-BA87-36E48EAA7C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0942930"/>
      </p:ext>
    </p:extLst>
  </p:cSld>
  <p:clrMapOvr>
    <a:masterClrMapping/>
  </p:clrMapOvr>
  <p:transition spd="slow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A56FD-2381-4B24-99C4-50C84A22D3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630637"/>
      </p:ext>
    </p:extLst>
  </p:cSld>
  <p:clrMapOvr>
    <a:masterClrMapping/>
  </p:clrMapOvr>
  <p:transition spd="slow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32EE0-A466-47CC-BDD7-2D817DE95C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548730"/>
      </p:ext>
    </p:extLst>
  </p:cSld>
  <p:clrMapOvr>
    <a:masterClrMapping/>
  </p:clrMapOvr>
  <p:transition spd="slow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F2C8E-AEF0-42BC-9C78-4F32133E90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192308"/>
      </p:ext>
    </p:extLst>
  </p:cSld>
  <p:clrMapOvr>
    <a:masterClrMapping/>
  </p:clrMapOvr>
  <p:transition spd="slow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3DEB2-FA07-4E99-AA85-4C3D989B9E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5133062"/>
      </p:ext>
    </p:extLst>
  </p:cSld>
  <p:clrMapOvr>
    <a:masterClrMapping/>
  </p:clrMapOvr>
  <p:transition spd="slow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02563-98EC-42CA-B6D7-2865AEB1E1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1869739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0B915-373A-480B-8E57-2DBAF05A2B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5702673"/>
      </p:ext>
    </p:extLst>
  </p:cSld>
  <p:clrMapOvr>
    <a:masterClrMapping/>
  </p:clrMapOvr>
  <p:transition spd="slow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37E75-7D32-41C8-9588-7690F03C93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0455012"/>
      </p:ext>
    </p:extLst>
  </p:cSld>
  <p:clrMapOvr>
    <a:masterClrMapping/>
  </p:clrMapOvr>
  <p:transition spd="slow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AA3B0-A700-490F-BA92-11C7D245F1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9093146"/>
      </p:ext>
    </p:extLst>
  </p:cSld>
  <p:clrMapOvr>
    <a:masterClrMapping/>
  </p:clrMapOvr>
  <p:transition spd="slow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54A12-CF7D-4044-BCC7-81AE583B92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1793704"/>
      </p:ext>
    </p:extLst>
  </p:cSld>
  <p:clrMapOvr>
    <a:masterClrMapping/>
  </p:clrMapOvr>
  <p:transition spd="slow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BF927-BA1E-46E9-9619-C137A5957E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6418193"/>
      </p:ext>
    </p:extLst>
  </p:cSld>
  <p:clrMapOvr>
    <a:masterClrMapping/>
  </p:clrMapOvr>
  <p:transition spd="slow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1EAA0-828B-48D7-9820-4CB4B6B208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715984"/>
      </p:ext>
    </p:extLst>
  </p:cSld>
  <p:clrMapOvr>
    <a:masterClrMapping/>
  </p:clrMapOvr>
  <p:transition spd="slow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6CBB1-B6B3-4A69-BCDD-CAA272274B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5970490"/>
      </p:ext>
    </p:extLst>
  </p:cSld>
  <p:clrMapOvr>
    <a:masterClrMapping/>
  </p:clrMapOvr>
  <p:transition spd="slow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2755B-348A-4CB2-8A69-8EE56AD65D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56314"/>
      </p:ext>
    </p:extLst>
  </p:cSld>
  <p:clrMapOvr>
    <a:masterClrMapping/>
  </p:clrMapOvr>
  <p:transition spd="slow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FC49C-562D-488C-B6BD-B0C4D5FC48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352504"/>
      </p:ext>
    </p:extLst>
  </p:cSld>
  <p:clrMapOvr>
    <a:masterClrMapping/>
  </p:clrMapOvr>
  <p:transition spd="slow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DFC7D-B190-4496-B137-B40AD8558F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755497"/>
      </p:ext>
    </p:extLst>
  </p:cSld>
  <p:clrMapOvr>
    <a:masterClrMapping/>
  </p:clrMapOvr>
  <p:transition spd="slow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38F5C-CFEB-4A68-9D2A-C51E215685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1366050"/>
      </p:ext>
    </p:extLst>
  </p:cSld>
  <p:clrMapOvr>
    <a:masterClrMapping/>
  </p:clrMapOvr>
  <p:transition spd="slow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0A947-5BCE-4C84-A062-CB740DE571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4965092"/>
      </p:ext>
    </p:extLst>
  </p:cSld>
  <p:clrMapOvr>
    <a:masterClrMapping/>
  </p:clrMapOvr>
  <p:transition spd="med">
    <p:dissolv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451FF-9619-4E35-8616-5B61B4134F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494399"/>
      </p:ext>
    </p:extLst>
  </p:cSld>
  <p:clrMapOvr>
    <a:masterClrMapping/>
  </p:clrMapOvr>
  <p:transition spd="med">
    <p:dissolv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094F7-7E2F-4B18-8E90-CD0C5F3A8D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848922"/>
      </p:ext>
    </p:extLst>
  </p:cSld>
  <p:clrMapOvr>
    <a:masterClrMapping/>
  </p:clrMapOvr>
  <p:transition spd="med">
    <p:dissolv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538C3-A649-49DF-B5B4-3F8291E892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7108266"/>
      </p:ext>
    </p:extLst>
  </p:cSld>
  <p:clrMapOvr>
    <a:masterClrMapping/>
  </p:clrMapOvr>
  <p:transition spd="med">
    <p:dissolv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D9E54-49A6-46B1-BD49-9A327CDEA5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471617"/>
      </p:ext>
    </p:extLst>
  </p:cSld>
  <p:clrMapOvr>
    <a:masterClrMapping/>
  </p:clrMapOvr>
  <p:transition spd="med">
    <p:dissolv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9AD22-3160-4D75-96E6-283352208F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111674"/>
      </p:ext>
    </p:extLst>
  </p:cSld>
  <p:clrMapOvr>
    <a:masterClrMapping/>
  </p:clrMapOvr>
  <p:transition spd="med">
    <p:dissolv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DBEAA-F880-4284-A02D-4AC04BDF3B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929284"/>
      </p:ext>
    </p:extLst>
  </p:cSld>
  <p:clrMapOvr>
    <a:masterClrMapping/>
  </p:clrMapOvr>
  <p:transition spd="med">
    <p:dissolv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5BBC1-F762-4323-AC95-2815D1EB24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847660"/>
      </p:ext>
    </p:extLst>
  </p:cSld>
  <p:clrMapOvr>
    <a:masterClrMapping/>
  </p:clrMapOvr>
  <p:transition spd="med">
    <p:dissolve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9DED7-6DD8-4681-89EC-C20427B91D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702892"/>
      </p:ext>
    </p:extLst>
  </p:cSld>
  <p:clrMapOvr>
    <a:masterClrMapping/>
  </p:clrMapOvr>
  <p:transition spd="med">
    <p:dissolv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0BFEC-88EB-4263-A5EA-EB67A5AB9B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382599"/>
      </p:ext>
    </p:extLst>
  </p:cSld>
  <p:clrMapOvr>
    <a:masterClrMapping/>
  </p:clrMapOvr>
  <p:transition spd="med">
    <p:dissolve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8E2D5-0C8C-445C-9E5E-DC0C696710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620003"/>
      </p:ext>
    </p:extLst>
  </p:cSld>
  <p:clrMapOvr>
    <a:masterClrMapping/>
  </p:clrMapOvr>
  <p:transition spd="med">
    <p:dissolve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911B8-73EB-4A61-81E2-FFDFA81FD2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9297917"/>
      </p:ext>
    </p:extLst>
  </p:cSld>
  <p:clrMapOvr>
    <a:masterClrMapping/>
  </p:clrMapOvr>
  <p:transition spd="med">
    <p:dissolve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5AF9B-13F0-4720-84C8-9C151BBD29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609520"/>
      </p:ext>
    </p:extLst>
  </p:cSld>
  <p:clrMapOvr>
    <a:masterClrMapping/>
  </p:clrMapOvr>
  <p:transition spd="med">
    <p:dissolve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38911-970E-4571-9680-1C92744D71AE}" type="datetimeFigureOut">
              <a:rPr lang="ru-RU"/>
              <a:pPr>
                <a:defRPr/>
              </a:pPr>
              <a:t>15.09.2017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18F3B-C329-4105-A7CD-62E08795B2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655743"/>
      </p:ext>
    </p:extLst>
  </p:cSld>
  <p:clrMapOvr>
    <a:masterClrMapping/>
  </p:clrMapOvr>
  <p:transition spd="med">
    <p:dissolve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06F0BE-A9E7-4C8E-8D80-DF2BACEEA1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8253010"/>
      </p:ext>
    </p:extLst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A9BBC4-024A-4CAE-948A-620ECF0C5F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937832"/>
      </p:ext>
    </p:extLst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C8E68-CDB1-42F9-BA5C-13219779CA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9030330"/>
      </p:ext>
    </p:extLst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37DC5A-111C-4A70-9412-1AE0DA139F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73723"/>
      </p:ext>
    </p:extLst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0A7A98-EEA9-4D05-BC74-75A636D36C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4335618"/>
      </p:ext>
    </p:extLst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AAC3AF-0E96-4FB1-BCD1-E2AECAD6DF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7752383"/>
      </p:ext>
    </p:extLst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5081FD-4618-4BDC-B5C1-A7D3B4FB2E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896980"/>
      </p:ext>
    </p:extLst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029B55-C860-4622-BE16-1C197E384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9808547"/>
      </p:ext>
    </p:extLst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812C81-D6AA-4B24-AF42-0F1B30CDF8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739531"/>
      </p:ext>
    </p:extLst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830728-2CC6-4E3B-9CA8-B4AEC253E6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3366417"/>
      </p:ext>
    </p:extLst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4F285-1BD3-4818-9B89-238180C441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866995"/>
      </p:ext>
    </p:extLst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68F08-40F0-45BD-9280-3001355B02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04487"/>
      </p:ext>
    </p:extLst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498CFB-E28B-4508-A6C0-A34D4794C5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8997987"/>
      </p:ext>
    </p:extLst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2A97C6-61C5-4269-BB05-467555E5D6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6567420"/>
      </p:ext>
    </p:extLst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051603-C935-4C27-88E4-7EC114B602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438807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5" Type="http://schemas.openxmlformats.org/officeDocument/2006/relationships/theme" Target="../theme/theme5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slideLayout" Target="../slideLayouts/slideLayout6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slideLayout" Target="../slideLayouts/slideLayout79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slideLayout" Target="../slideLayouts/slideLayout78.xml"/><Relationship Id="rId2" Type="http://schemas.openxmlformats.org/officeDocument/2006/relationships/slideLayout" Target="../slideLayouts/slideLayout68.xml"/><Relationship Id="rId16" Type="http://schemas.openxmlformats.org/officeDocument/2006/relationships/theme" Target="../theme/theme6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5" Type="http://schemas.openxmlformats.org/officeDocument/2006/relationships/slideLayout" Target="../slideLayouts/slideLayout8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slideLayout" Target="../slideLayouts/slideLayout8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6294C39-F454-4006-B37C-B1E6BCA15F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497" r:id="rId1"/>
    <p:sldLayoutId id="2147493498" r:id="rId2"/>
    <p:sldLayoutId id="2147493499" r:id="rId3"/>
    <p:sldLayoutId id="2147493500" r:id="rId4"/>
    <p:sldLayoutId id="2147493501" r:id="rId5"/>
    <p:sldLayoutId id="2147493502" r:id="rId6"/>
    <p:sldLayoutId id="2147493503" r:id="rId7"/>
    <p:sldLayoutId id="2147493504" r:id="rId8"/>
    <p:sldLayoutId id="2147493505" r:id="rId9"/>
    <p:sldLayoutId id="2147493506" r:id="rId10"/>
    <p:sldLayoutId id="2147493507" r:id="rId11"/>
    <p:sldLayoutId id="2147493508" r:id="rId12"/>
    <p:sldLayoutId id="2147493509" r:id="rId13"/>
    <p:sldLayoutId id="2147493510" r:id="rId14"/>
    <p:sldLayoutId id="2147493511" r:id="rId15"/>
  </p:sldLayoutIdLst>
  <p:transition spd="slow"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Arial" charset="0"/>
          <a:cs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Arial" charset="0"/>
          <a:cs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Arial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Arial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6B6A44D-9BB0-4BA1-B3CA-92BE425BB2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468" r:id="rId1"/>
    <p:sldLayoutId id="2147493469" r:id="rId2"/>
    <p:sldLayoutId id="2147493470" r:id="rId3"/>
    <p:sldLayoutId id="2147493471" r:id="rId4"/>
    <p:sldLayoutId id="2147493472" r:id="rId5"/>
    <p:sldLayoutId id="2147493473" r:id="rId6"/>
    <p:sldLayoutId id="2147493474" r:id="rId7"/>
    <p:sldLayoutId id="2147493475" r:id="rId8"/>
    <p:sldLayoutId id="2147493476" r:id="rId9"/>
    <p:sldLayoutId id="2147493477" r:id="rId10"/>
    <p:sldLayoutId id="2147493478" r:id="rId11"/>
    <p:sldLayoutId id="2147493479" r:id="rId12"/>
    <p:sldLayoutId id="2147493480" r:id="rId13"/>
    <p:sldLayoutId id="2147493481" r:id="rId14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Arial" charset="0"/>
          <a:cs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Arial" charset="0"/>
          <a:cs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Arial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Arial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06D35F8-B5EE-4C5B-885D-830A10CDEE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512" r:id="rId1"/>
    <p:sldLayoutId id="2147493513" r:id="rId2"/>
    <p:sldLayoutId id="2147493514" r:id="rId3"/>
    <p:sldLayoutId id="2147493515" r:id="rId4"/>
    <p:sldLayoutId id="2147493516" r:id="rId5"/>
    <p:sldLayoutId id="2147493517" r:id="rId6"/>
    <p:sldLayoutId id="2147493518" r:id="rId7"/>
    <p:sldLayoutId id="2147493519" r:id="rId8"/>
    <p:sldLayoutId id="2147493520" r:id="rId9"/>
    <p:sldLayoutId id="2147493521" r:id="rId10"/>
    <p:sldLayoutId id="2147493522" r:id="rId11"/>
    <p:sldLayoutId id="2147493523" r:id="rId12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Arial" charset="0"/>
          <a:cs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Arial" charset="0"/>
          <a:cs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Arial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Arial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8D69D09-9B17-43A4-BA37-811888CC59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524" r:id="rId1"/>
    <p:sldLayoutId id="2147493525" r:id="rId2"/>
    <p:sldLayoutId id="2147493526" r:id="rId3"/>
    <p:sldLayoutId id="2147493527" r:id="rId4"/>
    <p:sldLayoutId id="2147493528" r:id="rId5"/>
    <p:sldLayoutId id="2147493529" r:id="rId6"/>
    <p:sldLayoutId id="2147493530" r:id="rId7"/>
    <p:sldLayoutId id="2147493531" r:id="rId8"/>
    <p:sldLayoutId id="2147493532" r:id="rId9"/>
    <p:sldLayoutId id="2147493533" r:id="rId10"/>
    <p:sldLayoutId id="2147493534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Arial" charset="0"/>
          <a:cs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Arial" charset="0"/>
          <a:cs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Arial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Arial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294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61A1287-DDFC-4A45-BF14-BDD4483C14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535" r:id="rId1"/>
    <p:sldLayoutId id="2147493536" r:id="rId2"/>
    <p:sldLayoutId id="2147493537" r:id="rId3"/>
    <p:sldLayoutId id="2147493538" r:id="rId4"/>
    <p:sldLayoutId id="2147493539" r:id="rId5"/>
    <p:sldLayoutId id="2147493540" r:id="rId6"/>
    <p:sldLayoutId id="2147493541" r:id="rId7"/>
    <p:sldLayoutId id="2147493542" r:id="rId8"/>
    <p:sldLayoutId id="2147493543" r:id="rId9"/>
    <p:sldLayoutId id="2147493544" r:id="rId10"/>
    <p:sldLayoutId id="2147493545" r:id="rId11"/>
    <p:sldLayoutId id="2147493546" r:id="rId12"/>
    <p:sldLayoutId id="2147493547" r:id="rId13"/>
    <p:sldLayoutId id="2147493548" r:id="rId14"/>
  </p:sldLayoutIdLst>
  <p:transition spd="med">
    <p:dissolv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Arial" charset="0"/>
          <a:cs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Arial" charset="0"/>
          <a:cs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Arial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Arial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281CE7D-23CE-4742-9903-0FD3F87932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482" r:id="rId1"/>
    <p:sldLayoutId id="2147493483" r:id="rId2"/>
    <p:sldLayoutId id="2147493484" r:id="rId3"/>
    <p:sldLayoutId id="2147493485" r:id="rId4"/>
    <p:sldLayoutId id="2147493486" r:id="rId5"/>
    <p:sldLayoutId id="2147493487" r:id="rId6"/>
    <p:sldLayoutId id="2147493488" r:id="rId7"/>
    <p:sldLayoutId id="2147493489" r:id="rId8"/>
    <p:sldLayoutId id="2147493490" r:id="rId9"/>
    <p:sldLayoutId id="2147493491" r:id="rId10"/>
    <p:sldLayoutId id="2147493492" r:id="rId11"/>
    <p:sldLayoutId id="2147493493" r:id="rId12"/>
    <p:sldLayoutId id="2147493494" r:id="rId13"/>
    <p:sldLayoutId id="2147493495" r:id="rId14"/>
    <p:sldLayoutId id="2147493496" r:id="rId15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Arial" charset="0"/>
          <a:cs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Arial" charset="0"/>
          <a:cs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Arial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Arial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8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9"/>
          <p:cNvSpPr txBox="1">
            <a:spLocks noChangeArrowheads="1"/>
          </p:cNvSpPr>
          <p:nvPr/>
        </p:nvSpPr>
        <p:spPr bwMode="auto">
          <a:xfrm>
            <a:off x="1714500" y="642938"/>
            <a:ext cx="6500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2400">
              <a:solidFill>
                <a:srgbClr val="FF9966"/>
              </a:solidFill>
              <a:latin typeface="Times New Roman" pitchFamily="18" charset="0"/>
            </a:endParaRPr>
          </a:p>
        </p:txBody>
      </p:sp>
      <p:sp>
        <p:nvSpPr>
          <p:cNvPr id="60419" name="Rectangle 7"/>
          <p:cNvSpPr>
            <a:spLocks noChangeArrowheads="1"/>
          </p:cNvSpPr>
          <p:nvPr/>
        </p:nvSpPr>
        <p:spPr bwMode="auto">
          <a:xfrm>
            <a:off x="395288" y="476250"/>
            <a:ext cx="817245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kumimoji="0" lang="ru-RU" altLang="ru-RU" sz="4000" b="1">
              <a:solidFill>
                <a:srgbClr val="C000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3600">
                <a:solidFill>
                  <a:srgbClr val="C00000"/>
                </a:solidFill>
              </a:rPr>
              <a:t>Логическая основа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3600">
                <a:solidFill>
                  <a:srgbClr val="C00000"/>
                </a:solidFill>
              </a:rPr>
              <a:t>образовательной ситуации «открытия» нового знания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3600">
                <a:solidFill>
                  <a:srgbClr val="C00000"/>
                </a:solidFill>
              </a:rPr>
              <a:t>в технологии «Ситуация»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4000" b="1">
              <a:solidFill>
                <a:srgbClr val="00009A"/>
              </a:solidFill>
            </a:endParaRPr>
          </a:p>
        </p:txBody>
      </p:sp>
      <p:grpSp>
        <p:nvGrpSpPr>
          <p:cNvPr id="60420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60422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0423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  <p:pic>
        <p:nvPicPr>
          <p:cNvPr id="60421" name="Picture 9" descr="http://compbuild.net/wp-content/uploads/2013/06/opoc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4068763"/>
            <a:ext cx="2160588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9"/>
          <p:cNvSpPr txBox="1">
            <a:spLocks noChangeArrowheads="1"/>
          </p:cNvSpPr>
          <p:nvPr/>
        </p:nvSpPr>
        <p:spPr bwMode="auto">
          <a:xfrm>
            <a:off x="1714500" y="642938"/>
            <a:ext cx="6500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2400">
              <a:solidFill>
                <a:srgbClr val="FF9966"/>
              </a:solidFill>
              <a:latin typeface="Times New Roman" pitchFamily="18" charset="0"/>
            </a:endParaRPr>
          </a:p>
        </p:txBody>
      </p:sp>
      <p:sp>
        <p:nvSpPr>
          <p:cNvPr id="61443" name="Rectangle 7"/>
          <p:cNvSpPr>
            <a:spLocks noChangeArrowheads="1"/>
          </p:cNvSpPr>
          <p:nvPr/>
        </p:nvSpPr>
        <p:spPr bwMode="auto">
          <a:xfrm>
            <a:off x="431800" y="476250"/>
            <a:ext cx="8172450" cy="503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altLang="ru-RU" sz="2000" i="1">
                <a:solidFill>
                  <a:srgbClr val="180BC5"/>
                </a:solidFill>
              </a:rPr>
              <a:t>«Без логики почти невозможно внесение в наш мир гениальных находок интуиции»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kumimoji="0" lang="ru-RU" altLang="ru-RU" sz="2000" i="1">
              <a:solidFill>
                <a:srgbClr val="180BC5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kumimoji="0" lang="ru-RU" altLang="ru-RU" sz="3600" i="1">
              <a:solidFill>
                <a:srgbClr val="180BC5"/>
              </a:solidFill>
            </a:endParaRPr>
          </a:p>
          <a:p>
            <a:pPr algn="just"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kumimoji="0" lang="ru-RU" altLang="ru-RU" sz="2000" i="1">
                <a:solidFill>
                  <a:srgbClr val="180BC5"/>
                </a:solidFill>
              </a:rPr>
              <a:t>«Творчество без всяких ограничений – это не более чем фантастика… </a:t>
            </a:r>
          </a:p>
          <a:p>
            <a:pPr algn="just"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kumimoji="0" lang="ru-RU" altLang="ru-RU" sz="2000" i="1">
                <a:solidFill>
                  <a:srgbClr val="180BC5"/>
                </a:solidFill>
              </a:rPr>
              <a:t>Логичность сама по себе не исключает ни интуицию, ни фантазию…</a:t>
            </a:r>
          </a:p>
          <a:p>
            <a:pPr algn="just"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kumimoji="0" lang="ru-RU" altLang="ru-RU" sz="2000" i="1">
                <a:solidFill>
                  <a:srgbClr val="180BC5"/>
                </a:solidFill>
              </a:rPr>
              <a:t>Даже детская игра подчиняется определенным ограничениям.</a:t>
            </a:r>
          </a:p>
          <a:p>
            <a:pPr algn="just"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kumimoji="0" lang="ru-RU" altLang="ru-RU" sz="2000" i="1">
                <a:solidFill>
                  <a:srgbClr val="180BC5"/>
                </a:solidFill>
              </a:rPr>
              <a:t>Нельзя не считаться с ограничительными принципами логики... Надо максимально овладеть этими принципами, сделать их применение естественным и свободным, не затрудняющим движения мысли. Только в этом случае станет возможным подлинное творчество…»</a:t>
            </a:r>
          </a:p>
        </p:txBody>
      </p:sp>
      <p:grpSp>
        <p:nvGrpSpPr>
          <p:cNvPr id="61444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61448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1449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  <p:sp>
        <p:nvSpPr>
          <p:cNvPr id="61445" name="Прямоугольник 3"/>
          <p:cNvSpPr>
            <a:spLocks noChangeArrowheads="1"/>
          </p:cNvSpPr>
          <p:nvPr/>
        </p:nvSpPr>
        <p:spPr bwMode="auto">
          <a:xfrm>
            <a:off x="5827713" y="5265738"/>
            <a:ext cx="2482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800">
                <a:solidFill>
                  <a:srgbClr val="000000"/>
                </a:solidFill>
              </a:rPr>
              <a:t>Александр Ивин,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800">
                <a:solidFill>
                  <a:srgbClr val="000000"/>
                </a:solidFill>
              </a:rPr>
              <a:t>российский философ</a:t>
            </a:r>
          </a:p>
        </p:txBody>
      </p:sp>
      <p:pic>
        <p:nvPicPr>
          <p:cNvPr id="61446" name="Picture 4" descr="http://google.lib.rus.ec/i/90/585190/i_0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5692775"/>
            <a:ext cx="248443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7" name="Прямоугольник 3"/>
          <p:cNvSpPr>
            <a:spLocks noChangeArrowheads="1"/>
          </p:cNvSpPr>
          <p:nvPr/>
        </p:nvSpPr>
        <p:spPr bwMode="auto">
          <a:xfrm>
            <a:off x="5827713" y="1104900"/>
            <a:ext cx="26860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800"/>
              <a:t>Кирилл Фандеев,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800"/>
              <a:t>украинский композитор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Oval 60"/>
          <p:cNvSpPr>
            <a:spLocks noChangeArrowheads="1"/>
          </p:cNvSpPr>
          <p:nvPr/>
        </p:nvSpPr>
        <p:spPr bwMode="auto">
          <a:xfrm>
            <a:off x="787400" y="2355850"/>
            <a:ext cx="3141663" cy="3432175"/>
          </a:xfrm>
          <a:prstGeom prst="ellips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1800">
              <a:solidFill>
                <a:srgbClr val="000000"/>
              </a:solidFill>
            </a:endParaRPr>
          </a:p>
        </p:txBody>
      </p:sp>
      <p:sp>
        <p:nvSpPr>
          <p:cNvPr id="62467" name="Oval 61"/>
          <p:cNvSpPr>
            <a:spLocks noChangeArrowheads="1"/>
          </p:cNvSpPr>
          <p:nvPr/>
        </p:nvSpPr>
        <p:spPr bwMode="auto">
          <a:xfrm>
            <a:off x="1308100" y="2125663"/>
            <a:ext cx="1944688" cy="1808162"/>
          </a:xfrm>
          <a:prstGeom prst="ellipse">
            <a:avLst/>
          </a:prstGeom>
          <a:solidFill>
            <a:srgbClr val="A3E0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1800">
              <a:solidFill>
                <a:srgbClr val="000000"/>
              </a:solidFill>
            </a:endParaRPr>
          </a:p>
        </p:txBody>
      </p:sp>
      <p:sp>
        <p:nvSpPr>
          <p:cNvPr id="62468" name="Oval 62"/>
          <p:cNvSpPr>
            <a:spLocks noChangeArrowheads="1"/>
          </p:cNvSpPr>
          <p:nvPr/>
        </p:nvSpPr>
        <p:spPr bwMode="auto">
          <a:xfrm>
            <a:off x="3074988" y="2489200"/>
            <a:ext cx="117475" cy="117475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1800">
              <a:solidFill>
                <a:srgbClr val="000000"/>
              </a:solidFill>
            </a:endParaRPr>
          </a:p>
        </p:txBody>
      </p:sp>
      <p:sp>
        <p:nvSpPr>
          <p:cNvPr id="62469" name="Line 63"/>
          <p:cNvSpPr>
            <a:spLocks noChangeShapeType="1"/>
          </p:cNvSpPr>
          <p:nvPr/>
        </p:nvSpPr>
        <p:spPr bwMode="auto">
          <a:xfrm>
            <a:off x="2371725" y="4800600"/>
            <a:ext cx="528638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2470" name="Line 64"/>
          <p:cNvSpPr>
            <a:spLocks noChangeShapeType="1"/>
          </p:cNvSpPr>
          <p:nvPr/>
        </p:nvSpPr>
        <p:spPr bwMode="auto">
          <a:xfrm>
            <a:off x="1758950" y="2784475"/>
            <a:ext cx="623888" cy="9525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2471" name="Line 65"/>
          <p:cNvSpPr>
            <a:spLocks noChangeShapeType="1"/>
          </p:cNvSpPr>
          <p:nvPr/>
        </p:nvSpPr>
        <p:spPr bwMode="auto">
          <a:xfrm>
            <a:off x="1911350" y="2547938"/>
            <a:ext cx="725488" cy="476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2472" name="Line 66"/>
          <p:cNvSpPr>
            <a:spLocks noChangeShapeType="1"/>
          </p:cNvSpPr>
          <p:nvPr/>
        </p:nvSpPr>
        <p:spPr bwMode="auto">
          <a:xfrm>
            <a:off x="2430463" y="2547938"/>
            <a:ext cx="631825" cy="476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2473" name="Arc 68"/>
          <p:cNvSpPr>
            <a:spLocks/>
          </p:cNvSpPr>
          <p:nvPr/>
        </p:nvSpPr>
        <p:spPr bwMode="auto">
          <a:xfrm flipV="1">
            <a:off x="3192463" y="1765300"/>
            <a:ext cx="538162" cy="730250"/>
          </a:xfrm>
          <a:custGeom>
            <a:avLst/>
            <a:gdLst>
              <a:gd name="T0" fmla="*/ 0 w 18212"/>
              <a:gd name="T1" fmla="*/ 0 h 21600"/>
              <a:gd name="T2" fmla="*/ 2147483647 w 18212"/>
              <a:gd name="T3" fmla="*/ 2147483647 h 21600"/>
              <a:gd name="T4" fmla="*/ 0 w 18212"/>
              <a:gd name="T5" fmla="*/ 2147483647 h 21600"/>
              <a:gd name="T6" fmla="*/ 0 60000 65536"/>
              <a:gd name="T7" fmla="*/ 0 60000 65536"/>
              <a:gd name="T8" fmla="*/ 0 60000 65536"/>
              <a:gd name="T9" fmla="*/ 0 w 18212"/>
              <a:gd name="T10" fmla="*/ 0 h 21600"/>
              <a:gd name="T11" fmla="*/ 18212 w 1821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212" h="21600" fill="none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</a:path>
              <a:path w="18212" h="21600" stroke="0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2474" name="Text Box 69"/>
          <p:cNvSpPr txBox="1">
            <a:spLocks noChangeArrowheads="1"/>
          </p:cNvSpPr>
          <p:nvPr/>
        </p:nvSpPr>
        <p:spPr bwMode="auto">
          <a:xfrm>
            <a:off x="1984375" y="2233613"/>
            <a:ext cx="415925" cy="17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4′</a:t>
            </a:r>
          </a:p>
        </p:txBody>
      </p:sp>
      <p:sp>
        <p:nvSpPr>
          <p:cNvPr id="62475" name="Text Box 71"/>
          <p:cNvSpPr txBox="1">
            <a:spLocks noChangeArrowheads="1"/>
          </p:cNvSpPr>
          <p:nvPr/>
        </p:nvSpPr>
        <p:spPr bwMode="auto">
          <a:xfrm>
            <a:off x="3460750" y="1903413"/>
            <a:ext cx="365125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6</a:t>
            </a:r>
          </a:p>
        </p:txBody>
      </p:sp>
      <p:sp>
        <p:nvSpPr>
          <p:cNvPr id="62476" name="Text Box 73"/>
          <p:cNvSpPr txBox="1">
            <a:spLocks noChangeArrowheads="1"/>
          </p:cNvSpPr>
          <p:nvPr/>
        </p:nvSpPr>
        <p:spPr bwMode="auto">
          <a:xfrm>
            <a:off x="1565275" y="5241925"/>
            <a:ext cx="603250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1600" b="1">
              <a:solidFill>
                <a:srgbClr val="000000"/>
              </a:solidFill>
            </a:endParaRPr>
          </a:p>
        </p:txBody>
      </p:sp>
      <p:sp>
        <p:nvSpPr>
          <p:cNvPr id="62477" name="Line 74"/>
          <p:cNvSpPr>
            <a:spLocks noChangeShapeType="1"/>
          </p:cNvSpPr>
          <p:nvPr/>
        </p:nvSpPr>
        <p:spPr bwMode="auto">
          <a:xfrm>
            <a:off x="1309688" y="4797425"/>
            <a:ext cx="53022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2478" name="Line 75"/>
          <p:cNvSpPr>
            <a:spLocks noChangeShapeType="1"/>
          </p:cNvSpPr>
          <p:nvPr/>
        </p:nvSpPr>
        <p:spPr bwMode="auto">
          <a:xfrm>
            <a:off x="1828800" y="4797425"/>
            <a:ext cx="53657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2479" name="AutoShape 76"/>
          <p:cNvSpPr>
            <a:spLocks/>
          </p:cNvSpPr>
          <p:nvPr/>
        </p:nvSpPr>
        <p:spPr bwMode="auto">
          <a:xfrm rot="5400000">
            <a:off x="1673225" y="4440238"/>
            <a:ext cx="244475" cy="968375"/>
          </a:xfrm>
          <a:prstGeom prst="rightBrace">
            <a:avLst>
              <a:gd name="adj1" fmla="val 33009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1800">
              <a:solidFill>
                <a:srgbClr val="000000"/>
              </a:solidFill>
            </a:endParaRPr>
          </a:p>
        </p:txBody>
      </p:sp>
      <p:sp>
        <p:nvSpPr>
          <p:cNvPr id="62480" name="Line 77"/>
          <p:cNvSpPr>
            <a:spLocks noChangeShapeType="1"/>
          </p:cNvSpPr>
          <p:nvPr/>
        </p:nvSpPr>
        <p:spPr bwMode="auto">
          <a:xfrm flipH="1">
            <a:off x="1311275" y="2871788"/>
            <a:ext cx="438150" cy="192563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2481" name="Line 79"/>
          <p:cNvSpPr>
            <a:spLocks noChangeShapeType="1"/>
          </p:cNvSpPr>
          <p:nvPr/>
        </p:nvSpPr>
        <p:spPr bwMode="auto">
          <a:xfrm flipH="1" flipV="1">
            <a:off x="1927225" y="2595563"/>
            <a:ext cx="973138" cy="220503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2482" name="Text Box 80"/>
          <p:cNvSpPr txBox="1">
            <a:spLocks noChangeArrowheads="1"/>
          </p:cNvSpPr>
          <p:nvPr/>
        </p:nvSpPr>
        <p:spPr bwMode="auto">
          <a:xfrm>
            <a:off x="2400300" y="4922838"/>
            <a:ext cx="55245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4</a:t>
            </a:r>
          </a:p>
        </p:txBody>
      </p:sp>
      <p:sp>
        <p:nvSpPr>
          <p:cNvPr id="62483" name="Text Box 81"/>
          <p:cNvSpPr txBox="1">
            <a:spLocks noChangeArrowheads="1"/>
          </p:cNvSpPr>
          <p:nvPr/>
        </p:nvSpPr>
        <p:spPr bwMode="auto">
          <a:xfrm>
            <a:off x="2654300" y="2268538"/>
            <a:ext cx="596900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5</a:t>
            </a:r>
          </a:p>
        </p:txBody>
      </p:sp>
      <p:sp>
        <p:nvSpPr>
          <p:cNvPr id="62484" name="Text Box 82"/>
          <p:cNvSpPr txBox="1">
            <a:spLocks noChangeArrowheads="1"/>
          </p:cNvSpPr>
          <p:nvPr/>
        </p:nvSpPr>
        <p:spPr bwMode="auto">
          <a:xfrm>
            <a:off x="1073150" y="2362200"/>
            <a:ext cx="600075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62485" name="Text Box 83"/>
          <p:cNvSpPr txBox="1">
            <a:spLocks noChangeArrowheads="1"/>
          </p:cNvSpPr>
          <p:nvPr/>
        </p:nvSpPr>
        <p:spPr bwMode="auto">
          <a:xfrm>
            <a:off x="1368425" y="2794000"/>
            <a:ext cx="414338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62486" name="Oval 84"/>
          <p:cNvSpPr>
            <a:spLocks noChangeArrowheads="1"/>
          </p:cNvSpPr>
          <p:nvPr/>
        </p:nvSpPr>
        <p:spPr bwMode="auto">
          <a:xfrm>
            <a:off x="1270000" y="2733675"/>
            <a:ext cx="120650" cy="119063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1800">
              <a:solidFill>
                <a:srgbClr val="000000"/>
              </a:solidFill>
            </a:endParaRPr>
          </a:p>
        </p:txBody>
      </p:sp>
      <p:sp>
        <p:nvSpPr>
          <p:cNvPr id="62487" name="Line 85"/>
          <p:cNvSpPr>
            <a:spLocks noChangeShapeType="1"/>
          </p:cNvSpPr>
          <p:nvPr/>
        </p:nvSpPr>
        <p:spPr bwMode="auto">
          <a:xfrm>
            <a:off x="1866900" y="2406650"/>
            <a:ext cx="0" cy="646113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2488" name="Line 86"/>
          <p:cNvSpPr>
            <a:spLocks noChangeShapeType="1"/>
          </p:cNvSpPr>
          <p:nvPr/>
        </p:nvSpPr>
        <p:spPr bwMode="auto">
          <a:xfrm flipV="1">
            <a:off x="1377950" y="2781300"/>
            <a:ext cx="290513" cy="31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2489" name="Text Box 87"/>
          <p:cNvSpPr txBox="1">
            <a:spLocks noChangeArrowheads="1"/>
          </p:cNvSpPr>
          <p:nvPr/>
        </p:nvSpPr>
        <p:spPr bwMode="auto">
          <a:xfrm>
            <a:off x="468313" y="419100"/>
            <a:ext cx="8069262" cy="13652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6000"/>
              </a:lnSpc>
              <a:spcBef>
                <a:spcPct val="0"/>
              </a:spcBef>
              <a:buFontTx/>
              <a:buNone/>
            </a:pPr>
            <a:r>
              <a:rPr kumimoji="0" lang="ru-RU" altLang="ru-RU">
                <a:solidFill>
                  <a:srgbClr val="D00000"/>
                </a:solidFill>
              </a:rPr>
              <a:t>Технология деятельностного метода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>
                <a:solidFill>
                  <a:srgbClr val="D00000"/>
                </a:solidFill>
              </a:rPr>
              <a:t>(технология «Ситуация»)</a:t>
            </a:r>
            <a:endParaRPr kumimoji="0" lang="ru-RU" altLang="ru-RU">
              <a:solidFill>
                <a:srgbClr val="FF33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2000" u="sng">
                <a:solidFill>
                  <a:srgbClr val="000099"/>
                </a:solidFill>
              </a:rPr>
              <a:t>Образовательная ситуация открытия нового знания (ОНЗ)  </a:t>
            </a:r>
          </a:p>
        </p:txBody>
      </p:sp>
      <p:sp>
        <p:nvSpPr>
          <p:cNvPr id="62490" name="Arc 88"/>
          <p:cNvSpPr>
            <a:spLocks/>
          </p:cNvSpPr>
          <p:nvPr/>
        </p:nvSpPr>
        <p:spPr bwMode="auto">
          <a:xfrm rot="16200000" flipH="1">
            <a:off x="962025" y="2032000"/>
            <a:ext cx="650875" cy="815975"/>
          </a:xfrm>
          <a:custGeom>
            <a:avLst/>
            <a:gdLst>
              <a:gd name="T0" fmla="*/ 0 w 18212"/>
              <a:gd name="T1" fmla="*/ 0 h 21600"/>
              <a:gd name="T2" fmla="*/ 2147483647 w 18212"/>
              <a:gd name="T3" fmla="*/ 2147483647 h 21600"/>
              <a:gd name="T4" fmla="*/ 0 w 18212"/>
              <a:gd name="T5" fmla="*/ 2147483647 h 21600"/>
              <a:gd name="T6" fmla="*/ 0 60000 65536"/>
              <a:gd name="T7" fmla="*/ 0 60000 65536"/>
              <a:gd name="T8" fmla="*/ 0 60000 65536"/>
              <a:gd name="T9" fmla="*/ 0 w 18212"/>
              <a:gd name="T10" fmla="*/ 0 h 21600"/>
              <a:gd name="T11" fmla="*/ 18212 w 1821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212" h="21600" fill="none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</a:path>
              <a:path w="18212" h="21600" stroke="0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9228" name="Text Box 97"/>
          <p:cNvSpPr txBox="1">
            <a:spLocks noChangeArrowheads="1"/>
          </p:cNvSpPr>
          <p:nvPr/>
        </p:nvSpPr>
        <p:spPr bwMode="auto">
          <a:xfrm>
            <a:off x="4139952" y="1989286"/>
            <a:ext cx="4464496" cy="44640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Aft>
                <a:spcPct val="20000"/>
              </a:spcAft>
              <a:buFont typeface="Times New Roman" pitchFamily="18" charset="0"/>
              <a:buNone/>
              <a:defRPr/>
            </a:pPr>
            <a:r>
              <a:rPr lang="ru-RU" sz="2000" b="1" dirty="0" smtClean="0">
                <a:solidFill>
                  <a:srgbClr val="00B050"/>
                </a:solidFill>
              </a:rPr>
              <a:t>1)  Введение в ситуацию.</a:t>
            </a:r>
          </a:p>
          <a:p>
            <a:pPr eaLnBrk="1" hangingPunct="1">
              <a:spcAft>
                <a:spcPct val="20000"/>
              </a:spcAft>
              <a:buFont typeface="Times New Roman" pitchFamily="18" charset="0"/>
              <a:buNone/>
              <a:defRPr/>
            </a:pPr>
            <a:r>
              <a:rPr lang="ru-RU" sz="2000" b="1" dirty="0" smtClean="0">
                <a:solidFill>
                  <a:srgbClr val="C00000"/>
                </a:solidFill>
              </a:rPr>
              <a:t>2)  Актуализация знаний.</a:t>
            </a:r>
          </a:p>
          <a:p>
            <a:pPr eaLnBrk="1" hangingPunct="1">
              <a:spcAft>
                <a:spcPct val="20000"/>
              </a:spcAft>
              <a:defRPr/>
            </a:pPr>
            <a:r>
              <a:rPr lang="ru-RU" sz="2000" b="1" dirty="0" smtClean="0">
                <a:solidFill>
                  <a:srgbClr val="C00000"/>
                </a:solidFill>
              </a:rPr>
              <a:t>3)  Затруднение в ситуации: </a:t>
            </a:r>
            <a:r>
              <a:rPr lang="ru-RU" sz="2000" dirty="0" smtClean="0">
                <a:solidFill>
                  <a:srgbClr val="000000"/>
                </a:solidFill>
              </a:rPr>
              <a:t>фиксация, </a:t>
            </a:r>
            <a:r>
              <a:rPr lang="ru-RU" sz="2000" i="1" dirty="0" smtClean="0">
                <a:solidFill>
                  <a:srgbClr val="000000"/>
                </a:solidFill>
              </a:rPr>
              <a:t>выявление места и причины затруднения</a:t>
            </a:r>
            <a:r>
              <a:rPr lang="ru-RU" sz="2000" b="1" dirty="0" smtClean="0">
                <a:solidFill>
                  <a:srgbClr val="000000"/>
                </a:solidFill>
              </a:rPr>
              <a:t>′</a:t>
            </a:r>
            <a:r>
              <a:rPr lang="ru-RU" sz="2000" dirty="0" smtClean="0">
                <a:solidFill>
                  <a:srgbClr val="000000"/>
                </a:solidFill>
              </a:rPr>
              <a:t>.</a:t>
            </a:r>
          </a:p>
          <a:p>
            <a:pPr eaLnBrk="1" hangingPunct="1">
              <a:spcAft>
                <a:spcPct val="20000"/>
              </a:spcAft>
              <a:defRPr/>
            </a:pPr>
            <a:r>
              <a:rPr lang="ru-RU" sz="2000" b="1" dirty="0" smtClean="0">
                <a:solidFill>
                  <a:srgbClr val="0070C0"/>
                </a:solidFill>
              </a:rPr>
              <a:t>4)  «Открытие» нового знания</a:t>
            </a:r>
            <a:r>
              <a:rPr lang="ru-RU" sz="2000" dirty="0" smtClean="0">
                <a:solidFill>
                  <a:srgbClr val="0070C0"/>
                </a:solidFill>
              </a:rPr>
              <a:t>: </a:t>
            </a:r>
            <a:r>
              <a:rPr lang="ru-RU" sz="2000" dirty="0" smtClean="0">
                <a:solidFill>
                  <a:srgbClr val="000000"/>
                </a:solidFill>
              </a:rPr>
              <a:t>выбор способа преодоления затруднения, </a:t>
            </a:r>
            <a:r>
              <a:rPr lang="ru-RU" sz="2000" i="1" dirty="0" smtClean="0">
                <a:solidFill>
                  <a:srgbClr val="000000"/>
                </a:solidFill>
              </a:rPr>
              <a:t>преодоление затруднения</a:t>
            </a:r>
            <a:r>
              <a:rPr lang="ru-RU" sz="2000" b="1" dirty="0" smtClean="0">
                <a:solidFill>
                  <a:srgbClr val="000000"/>
                </a:solidFill>
              </a:rPr>
              <a:t>′</a:t>
            </a:r>
            <a:r>
              <a:rPr lang="ru-RU" sz="2000" i="1" dirty="0" smtClean="0">
                <a:solidFill>
                  <a:srgbClr val="000000"/>
                </a:solidFill>
              </a:rPr>
              <a:t>.  </a:t>
            </a:r>
          </a:p>
          <a:p>
            <a:pPr eaLnBrk="1" hangingPunct="1">
              <a:spcAft>
                <a:spcPct val="20000"/>
              </a:spcAft>
              <a:buFont typeface="Times New Roman" pitchFamily="18" charset="0"/>
              <a:buNone/>
              <a:defRPr/>
            </a:pPr>
            <a:r>
              <a:rPr lang="ru-RU" sz="2000" b="1" dirty="0" smtClean="0">
                <a:solidFill>
                  <a:srgbClr val="7030A0"/>
                </a:solidFill>
              </a:rPr>
              <a:t>5)  Включение нового знания в систему знаний и повторение.</a:t>
            </a:r>
          </a:p>
          <a:p>
            <a:pPr eaLnBrk="1" hangingPunct="1">
              <a:spcAft>
                <a:spcPct val="20000"/>
              </a:spcAft>
              <a:buFont typeface="Times New Roman" pitchFamily="18" charset="0"/>
              <a:buNone/>
              <a:defRPr/>
            </a:pPr>
            <a:r>
              <a:rPr lang="ru-RU" sz="2000" b="1" dirty="0" smtClean="0">
                <a:solidFill>
                  <a:srgbClr val="FF9900"/>
                </a:solidFill>
              </a:rPr>
              <a:t>6)  Осмысление.</a:t>
            </a:r>
          </a:p>
        </p:txBody>
      </p:sp>
      <p:sp>
        <p:nvSpPr>
          <p:cNvPr id="62494" name="Line 86"/>
          <p:cNvSpPr>
            <a:spLocks noChangeShapeType="1"/>
          </p:cNvSpPr>
          <p:nvPr/>
        </p:nvSpPr>
        <p:spPr bwMode="auto">
          <a:xfrm flipV="1">
            <a:off x="1530350" y="2784475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2495" name="Text Box 83"/>
          <p:cNvSpPr txBox="1">
            <a:spLocks noChangeArrowheads="1"/>
          </p:cNvSpPr>
          <p:nvPr/>
        </p:nvSpPr>
        <p:spPr bwMode="auto">
          <a:xfrm>
            <a:off x="1576388" y="2459038"/>
            <a:ext cx="352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62496" name="Text Box 83"/>
          <p:cNvSpPr txBox="1">
            <a:spLocks noChangeArrowheads="1"/>
          </p:cNvSpPr>
          <p:nvPr/>
        </p:nvSpPr>
        <p:spPr bwMode="auto">
          <a:xfrm>
            <a:off x="1639888" y="5089525"/>
            <a:ext cx="37941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3′</a:t>
            </a:r>
          </a:p>
        </p:txBody>
      </p:sp>
      <p:grpSp>
        <p:nvGrpSpPr>
          <p:cNvPr id="62497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62498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2499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11"/>
          <p:cNvSpPr txBox="1">
            <a:spLocks noChangeArrowheads="1"/>
          </p:cNvSpPr>
          <p:nvPr/>
        </p:nvSpPr>
        <p:spPr bwMode="auto">
          <a:xfrm>
            <a:off x="1619250" y="549275"/>
            <a:ext cx="70564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kumimoji="0" lang="ru-RU" altLang="ru-RU" sz="2000" b="1" i="1">
                <a:solidFill>
                  <a:srgbClr val="000000"/>
                </a:solidFill>
              </a:rPr>
              <a:t>  </a:t>
            </a:r>
            <a:endParaRPr kumimoji="0" lang="ru-RU" altLang="ru-RU" sz="1600" b="1" i="1">
              <a:solidFill>
                <a:srgbClr val="3D7BB9"/>
              </a:solidFill>
            </a:endParaRPr>
          </a:p>
        </p:txBody>
      </p:sp>
      <p:sp>
        <p:nvSpPr>
          <p:cNvPr id="63491" name="Text Box 9"/>
          <p:cNvSpPr txBox="1">
            <a:spLocks noChangeArrowheads="1"/>
          </p:cNvSpPr>
          <p:nvPr/>
        </p:nvSpPr>
        <p:spPr bwMode="auto">
          <a:xfrm>
            <a:off x="1714500" y="638175"/>
            <a:ext cx="69072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kumimoji="0" lang="ru-RU" altLang="ru-RU" sz="2800" b="1" i="1">
              <a:solidFill>
                <a:srgbClr val="333399"/>
              </a:solidFill>
            </a:endParaRPr>
          </a:p>
        </p:txBody>
      </p:sp>
      <p:sp>
        <p:nvSpPr>
          <p:cNvPr id="63492" name="Прямоугольник 10"/>
          <p:cNvSpPr>
            <a:spLocks noChangeArrowheads="1"/>
          </p:cNvSpPr>
          <p:nvPr/>
        </p:nvSpPr>
        <p:spPr bwMode="auto">
          <a:xfrm>
            <a:off x="1643063" y="642938"/>
            <a:ext cx="7000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kumimoji="0" lang="ru-RU" altLang="ru-RU" sz="1800" b="1" i="1">
              <a:solidFill>
                <a:srgbClr val="CC3300"/>
              </a:solidFill>
            </a:endParaRPr>
          </a:p>
        </p:txBody>
      </p:sp>
      <p:sp>
        <p:nvSpPr>
          <p:cNvPr id="63493" name="Rectangle 10"/>
          <p:cNvSpPr>
            <a:spLocks noChangeArrowheads="1"/>
          </p:cNvSpPr>
          <p:nvPr/>
        </p:nvSpPr>
        <p:spPr bwMode="auto">
          <a:xfrm>
            <a:off x="1109663" y="642938"/>
            <a:ext cx="6697662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3600">
                <a:solidFill>
                  <a:srgbClr val="00259A"/>
                </a:solidFill>
              </a:rPr>
              <a:t>Ключевое звено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3600">
                <a:solidFill>
                  <a:srgbClr val="00259A"/>
                </a:solidFill>
              </a:rPr>
              <a:t>в технологии «Ситуация»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kumimoji="0" lang="ru-RU" altLang="ru-RU" sz="1000">
              <a:solidFill>
                <a:srgbClr val="006666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1800">
                <a:solidFill>
                  <a:srgbClr val="CC3300"/>
                </a:solidFill>
              </a:rPr>
              <a:t> </a:t>
            </a:r>
            <a:r>
              <a:rPr kumimoji="0" lang="ru-RU" altLang="ru-RU" sz="3600">
                <a:solidFill>
                  <a:srgbClr val="CC3300"/>
                </a:solidFill>
              </a:rPr>
              <a:t>Затруднение в ситуации</a:t>
            </a:r>
            <a:endParaRPr kumimoji="0" lang="ru-RU" altLang="ru-RU">
              <a:solidFill>
                <a:srgbClr val="CC3300"/>
              </a:solidFill>
            </a:endParaRPr>
          </a:p>
        </p:txBody>
      </p:sp>
      <p:grpSp>
        <p:nvGrpSpPr>
          <p:cNvPr id="63494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63498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3499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611188" y="3644900"/>
            <a:ext cx="792162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 b="1" i="1">
                <a:solidFill>
                  <a:srgbClr val="180BC5"/>
                </a:solidFill>
              </a:rPr>
              <a:t>«В затруднении содержится возможность»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kumimoji="0" lang="ru-RU" altLang="ru-RU" sz="1800" i="1">
              <a:solidFill>
                <a:srgbClr val="180BC5"/>
              </a:solidFill>
            </a:endParaRPr>
          </a:p>
        </p:txBody>
      </p:sp>
      <p:sp>
        <p:nvSpPr>
          <p:cNvPr id="11" name="Прямоугольник 3"/>
          <p:cNvSpPr>
            <a:spLocks noChangeArrowheads="1"/>
          </p:cNvSpPr>
          <p:nvPr/>
        </p:nvSpPr>
        <p:spPr bwMode="auto">
          <a:xfrm>
            <a:off x="5605463" y="4383088"/>
            <a:ext cx="22399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vi-VN" altLang="ru-RU" sz="1800"/>
              <a:t>Альб</a:t>
            </a:r>
            <a:r>
              <a:rPr kumimoji="0" lang="ru-RU" altLang="ru-RU" sz="1800"/>
              <a:t>е</a:t>
            </a:r>
            <a:r>
              <a:rPr kumimoji="0" lang="vi-VN" altLang="ru-RU" sz="1800"/>
              <a:t>рт Эйншт</a:t>
            </a:r>
            <a:r>
              <a:rPr kumimoji="0" lang="ru-RU" altLang="ru-RU" sz="1800"/>
              <a:t>е</a:t>
            </a:r>
            <a:r>
              <a:rPr kumimoji="0" lang="vi-VN" altLang="ru-RU" sz="1800"/>
              <a:t>́йн</a:t>
            </a:r>
            <a:endParaRPr kumimoji="0" lang="ru-RU" altLang="ru-RU" sz="1800"/>
          </a:p>
        </p:txBody>
      </p:sp>
      <p:pic>
        <p:nvPicPr>
          <p:cNvPr id="13" name="Picture 4" descr="http://google.lib.rus.ec/i/90/585190/i_0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38" y="4951413"/>
            <a:ext cx="2482850" cy="76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1" descr="http://2.bp.blogspot.com/_gIUFeZXH-Vg/TPd42Rik3mI/AAAAAAAAABU/Sh_yeoVHQG4/s1600/homewo%25D0%25B7r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38" t="19662" r="15608" b="21265"/>
          <a:stretch>
            <a:fillRect/>
          </a:stretch>
        </p:blipFill>
        <p:spPr bwMode="auto">
          <a:xfrm>
            <a:off x="3795713" y="4941888"/>
            <a:ext cx="150495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5" name="Text Box 9"/>
          <p:cNvSpPr txBox="1">
            <a:spLocks noChangeArrowheads="1"/>
          </p:cNvSpPr>
          <p:nvPr/>
        </p:nvSpPr>
        <p:spPr bwMode="auto">
          <a:xfrm>
            <a:off x="1714500" y="642938"/>
            <a:ext cx="6500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2400">
              <a:solidFill>
                <a:srgbClr val="333399"/>
              </a:solidFill>
              <a:latin typeface="Times New Roman" pitchFamily="18" charset="0"/>
            </a:endParaRPr>
          </a:p>
        </p:txBody>
      </p:sp>
      <p:sp>
        <p:nvSpPr>
          <p:cNvPr id="64516" name="Rectangle 7"/>
          <p:cNvSpPr>
            <a:spLocks noChangeArrowheads="1"/>
          </p:cNvSpPr>
          <p:nvPr/>
        </p:nvSpPr>
        <p:spPr bwMode="auto">
          <a:xfrm>
            <a:off x="395288" y="333375"/>
            <a:ext cx="83534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>
                <a:solidFill>
                  <a:srgbClr val="CC3300"/>
                </a:solidFill>
              </a:rPr>
              <a:t>Причины затруднений,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>
                <a:solidFill>
                  <a:srgbClr val="CC3300"/>
                </a:solidFill>
              </a:rPr>
              <a:t>моделируемых педагогом в рамках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>
                <a:solidFill>
                  <a:srgbClr val="CC3300"/>
                </a:solidFill>
              </a:rPr>
              <a:t>образовательной ситуации</a:t>
            </a:r>
          </a:p>
        </p:txBody>
      </p:sp>
      <p:grpSp>
        <p:nvGrpSpPr>
          <p:cNvPr id="64517" name="Group 3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17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ru-RU" altLang="ru-RU" sz="1800" kern="0" smtClean="0">
                <a:solidFill>
                  <a:srgbClr val="000000"/>
                </a:solidFill>
              </a:endParaRPr>
            </a:p>
          </p:txBody>
        </p:sp>
        <p:sp>
          <p:nvSpPr>
            <p:cNvPr id="18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ru-RU" altLang="ru-RU" sz="1800" kern="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814513" y="2276475"/>
            <a:ext cx="6745287" cy="21701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ru-RU" altLang="ru-RU" sz="2000" dirty="0">
                <a:solidFill>
                  <a:srgbClr val="00009A"/>
                </a:solidFill>
              </a:rPr>
              <a:t> </a:t>
            </a:r>
            <a:r>
              <a:rPr lang="ru-RU" altLang="ru-RU" sz="2400" i="1" dirty="0">
                <a:solidFill>
                  <a:srgbClr val="00009A"/>
                </a:solidFill>
              </a:rPr>
              <a:t>Ребёнок не знаком с новым понятием (не знает как называется…)</a:t>
            </a:r>
          </a:p>
          <a:p>
            <a:pPr>
              <a:spcAft>
                <a:spcPts val="600"/>
              </a:spcAft>
              <a:defRPr/>
            </a:pPr>
            <a:endParaRPr lang="ru-RU" altLang="ru-RU" sz="2400" i="1" dirty="0">
              <a:solidFill>
                <a:srgbClr val="00009A"/>
              </a:solidFill>
            </a:endParaRP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ru-RU" altLang="ru-RU" sz="2400" i="1" dirty="0">
                <a:solidFill>
                  <a:srgbClr val="00009A"/>
                </a:solidFill>
              </a:rPr>
              <a:t>  Ребёнок не знаком с новым способом действия (не знает как делать…) </a:t>
            </a:r>
            <a:endParaRPr lang="ru-RU" dirty="0"/>
          </a:p>
        </p:txBody>
      </p:sp>
      <p:pic>
        <p:nvPicPr>
          <p:cNvPr id="64519" name="Picture 6" descr="http://zakryma.ru/i/2015/08/prodam_ooo_mfo_mykrozaymy__29457621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72" r="10809"/>
          <a:stretch>
            <a:fillRect/>
          </a:stretch>
        </p:blipFill>
        <p:spPr bwMode="auto">
          <a:xfrm>
            <a:off x="488950" y="2781300"/>
            <a:ext cx="1204913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11"/>
          <p:cNvSpPr txBox="1">
            <a:spLocks noChangeArrowheads="1"/>
          </p:cNvSpPr>
          <p:nvPr/>
        </p:nvSpPr>
        <p:spPr bwMode="auto">
          <a:xfrm>
            <a:off x="500063" y="428625"/>
            <a:ext cx="61436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ru-RU" altLang="ru-RU">
                <a:solidFill>
                  <a:srgbClr val="333399"/>
                </a:solidFill>
                <a:latin typeface="Times New Roman" pitchFamily="18" charset="0"/>
              </a:rPr>
              <a:t>  </a:t>
            </a:r>
            <a:endParaRPr kumimoji="0" lang="ru-RU" altLang="ru-RU">
              <a:solidFill>
                <a:srgbClr val="009999"/>
              </a:solidFill>
              <a:latin typeface="Times New Roman" pitchFamily="18" charset="0"/>
            </a:endParaRPr>
          </a:p>
        </p:txBody>
      </p:sp>
      <p:sp>
        <p:nvSpPr>
          <p:cNvPr id="65539" name="Text Box 9"/>
          <p:cNvSpPr txBox="1">
            <a:spLocks noChangeArrowheads="1"/>
          </p:cNvSpPr>
          <p:nvPr/>
        </p:nvSpPr>
        <p:spPr bwMode="auto">
          <a:xfrm>
            <a:off x="395288" y="368300"/>
            <a:ext cx="82804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>
                <a:solidFill>
                  <a:srgbClr val="C00000"/>
                </a:solidFill>
              </a:rPr>
              <a:t>Логика развития этапа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>
                <a:solidFill>
                  <a:srgbClr val="C00000"/>
                </a:solidFill>
              </a:rPr>
              <a:t>«Затруднение в ситуации»: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66725" y="1916113"/>
            <a:ext cx="6337300" cy="7175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00009A"/>
                </a:solidFill>
                <a:cs typeface="Arial" charset="0"/>
              </a:rPr>
              <a:t>Не могу …</a:t>
            </a:r>
          </a:p>
        </p:txBody>
      </p:sp>
      <p:grpSp>
        <p:nvGrpSpPr>
          <p:cNvPr id="3" name="Группа 2"/>
          <p:cNvGrpSpPr>
            <a:grpSpLocks/>
          </p:cNvGrpSpPr>
          <p:nvPr/>
        </p:nvGrpSpPr>
        <p:grpSpPr bwMode="auto">
          <a:xfrm>
            <a:off x="898525" y="2686050"/>
            <a:ext cx="6121400" cy="1858963"/>
            <a:chOff x="1692404" y="2707641"/>
            <a:chExt cx="6120050" cy="1858841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1692404" y="3575947"/>
              <a:ext cx="6120050" cy="990535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800" b="1" dirty="0">
                  <a:solidFill>
                    <a:srgbClr val="00009A"/>
                  </a:solidFill>
                  <a:cs typeface="Arial" charset="0"/>
                </a:rPr>
                <a:t>Потому что не знаю (не умею)… </a:t>
              </a:r>
            </a:p>
          </p:txBody>
        </p:sp>
        <p:sp>
          <p:nvSpPr>
            <p:cNvPr id="2" name="Стрелка вниз 1"/>
            <p:cNvSpPr/>
            <p:nvPr/>
          </p:nvSpPr>
          <p:spPr>
            <a:xfrm>
              <a:off x="2493915" y="2707641"/>
              <a:ext cx="485668" cy="866718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rgbClr val="FFFFFF"/>
                </a:solidFill>
              </a:endParaRPr>
            </a:p>
          </p:txBody>
        </p:sp>
      </p:grpSp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1506538" y="4545013"/>
            <a:ext cx="7097712" cy="1811337"/>
            <a:chOff x="2123959" y="4664573"/>
            <a:chExt cx="7096843" cy="1811581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2123959" y="5485421"/>
              <a:ext cx="7096843" cy="990733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800" b="1" dirty="0">
                  <a:solidFill>
                    <a:srgbClr val="00009A"/>
                  </a:solidFill>
                  <a:cs typeface="Arial" charset="0"/>
                </a:rPr>
                <a:t>Значит, мне надо узнать (научиться)…</a:t>
              </a:r>
            </a:p>
          </p:txBody>
        </p:sp>
        <p:sp>
          <p:nvSpPr>
            <p:cNvPr id="13" name="Стрелка вниз 12"/>
            <p:cNvSpPr/>
            <p:nvPr/>
          </p:nvSpPr>
          <p:spPr>
            <a:xfrm>
              <a:off x="4295393" y="4664573"/>
              <a:ext cx="484128" cy="820848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rgbClr val="FFFFFF"/>
                </a:solidFill>
              </a:endParaRPr>
            </a:p>
          </p:txBody>
        </p:sp>
      </p:grpSp>
      <p:grpSp>
        <p:nvGrpSpPr>
          <p:cNvPr id="65543" name="Group 3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17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ru-RU" altLang="ru-RU" sz="1800" kern="0" smtClean="0">
                <a:solidFill>
                  <a:srgbClr val="000000"/>
                </a:solidFill>
              </a:endParaRPr>
            </a:p>
          </p:txBody>
        </p:sp>
        <p:sp>
          <p:nvSpPr>
            <p:cNvPr id="18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ru-RU" altLang="ru-RU" sz="1800" kern="0" smtClean="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562" name="Group 3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17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ru-RU" altLang="ru-RU" sz="1800" kern="0" smtClean="0">
                <a:solidFill>
                  <a:srgbClr val="000000"/>
                </a:solidFill>
              </a:endParaRPr>
            </a:p>
          </p:txBody>
        </p:sp>
        <p:sp>
          <p:nvSpPr>
            <p:cNvPr id="18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ru-RU" altLang="ru-RU" sz="1800" kern="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506413" y="548679"/>
            <a:ext cx="8081962" cy="1692771"/>
          </a:xfrm>
          <a:prstGeom prst="rect">
            <a:avLst/>
          </a:prstGeom>
          <a:solidFill>
            <a:srgbClr val="FFFFCC"/>
          </a:solidFill>
          <a:ln w="190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3200" kern="0" cap="all" dirty="0">
                <a:solidFill>
                  <a:srgbClr val="C00000"/>
                </a:solidFill>
              </a:rPr>
              <a:t>Логическая основа </a:t>
            </a:r>
            <a:r>
              <a:rPr lang="ru-RU" altLang="ru-RU" sz="3200" kern="0" dirty="0">
                <a:solidFill>
                  <a:srgbClr val="C00000"/>
                </a:solidFill>
              </a:rPr>
              <a:t>–</a:t>
            </a:r>
            <a:r>
              <a:rPr lang="ru-RU" altLang="ru-RU" sz="3200" kern="0" dirty="0">
                <a:solidFill>
                  <a:srgbClr val="000066"/>
                </a:solidFill>
              </a:rPr>
              <a:t>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400" i="1" kern="0" dirty="0">
                <a:solidFill>
                  <a:srgbClr val="002060"/>
                </a:solidFill>
              </a:rPr>
              <a:t>это краткая структура («каркас») образовательной ситуации, </a:t>
            </a:r>
            <a:r>
              <a:rPr lang="ru-RU" altLang="ru-RU" sz="2400" i="1" kern="0">
                <a:solidFill>
                  <a:srgbClr val="002060"/>
                </a:solidFill>
              </a:rPr>
              <a:t>отражающая </a:t>
            </a:r>
            <a:r>
              <a:rPr lang="ru-RU" altLang="ru-RU" sz="2400" i="1" kern="0" smtClean="0">
                <a:solidFill>
                  <a:srgbClr val="002060"/>
                </a:solidFill>
              </a:rPr>
              <a:t>совокупность </a:t>
            </a:r>
            <a:r>
              <a:rPr lang="ru-RU" altLang="ru-RU" sz="2400" i="1" kern="0" dirty="0">
                <a:solidFill>
                  <a:srgbClr val="002060"/>
                </a:solidFill>
              </a:rPr>
              <a:t>логических связей между ее структурными элементами.</a:t>
            </a:r>
            <a:endParaRPr lang="ru-RU" sz="2400" i="1" kern="0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6413" y="3134112"/>
            <a:ext cx="8081962" cy="1015663"/>
          </a:xfrm>
          <a:prstGeom prst="rect">
            <a:avLst/>
          </a:prstGeom>
          <a:solidFill>
            <a:srgbClr val="FFFFCC"/>
          </a:solidFill>
          <a:ln w="190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000" i="1" kern="0" dirty="0">
                <a:solidFill>
                  <a:srgbClr val="002060"/>
                </a:solidFill>
              </a:rPr>
              <a:t>Конструирование сценария образовательной ситуации с дошкольниками в технологии «Ситуация» целесообразно начинать с построения его логической основы.</a:t>
            </a:r>
            <a:endParaRPr lang="en-US" altLang="ru-RU" sz="2000" i="1" kern="0" dirty="0">
              <a:solidFill>
                <a:srgbClr val="002060"/>
              </a:solidFill>
            </a:endParaRPr>
          </a:p>
        </p:txBody>
      </p:sp>
      <p:pic>
        <p:nvPicPr>
          <p:cNvPr id="66569" name="Picture 4" descr="http://xn----ctbjbvqjlegew2iua.xn--p1ai/upload/image/kursovye_na_zakaz_perm__nedoro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50" y="4338638"/>
            <a:ext cx="2081213" cy="208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586" name="Group 3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17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ru-RU" altLang="ru-RU" sz="1800" kern="0" smtClean="0">
                <a:solidFill>
                  <a:srgbClr val="000000"/>
                </a:solidFill>
              </a:endParaRPr>
            </a:p>
          </p:txBody>
        </p:sp>
        <p:sp>
          <p:nvSpPr>
            <p:cNvPr id="18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ru-RU" altLang="ru-RU" sz="1800" kern="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479425" y="476250"/>
            <a:ext cx="8124825" cy="4098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1000"/>
              </a:spcAft>
              <a:defRPr/>
            </a:pPr>
            <a:r>
              <a:rPr lang="ru-RU" altLang="ru-RU" b="1" i="1" kern="0" dirty="0">
                <a:solidFill>
                  <a:srgbClr val="C00000"/>
                </a:solidFill>
              </a:rPr>
              <a:t>Для построения логической основы образовательной ситуации необходимо определить ее базовые элементы, такие как: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ru-RU" altLang="ru-RU" sz="1600" b="1" i="1" kern="0" dirty="0">
                <a:solidFill>
                  <a:srgbClr val="002060"/>
                </a:solidFill>
              </a:rPr>
              <a:t>Основная образовательная цель </a:t>
            </a:r>
            <a:r>
              <a:rPr lang="ru-RU" altLang="ru-RU" sz="1600" i="1" kern="0" dirty="0">
                <a:solidFill>
                  <a:srgbClr val="002060"/>
                </a:solidFill>
              </a:rPr>
              <a:t>образовательной ситуации (образовательная цель, которая связана с «открытием» детьми чего-то нового);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ru-RU" altLang="ru-RU" sz="1600" b="1" i="1" kern="0" dirty="0">
                <a:solidFill>
                  <a:srgbClr val="002060"/>
                </a:solidFill>
              </a:rPr>
              <a:t>Новое знание </a:t>
            </a:r>
            <a:r>
              <a:rPr lang="ru-RU" altLang="ru-RU" sz="1600" i="1" kern="0" dirty="0">
                <a:solidFill>
                  <a:srgbClr val="002060"/>
                </a:solidFill>
              </a:rPr>
              <a:t>– что именно будет новым для детей, станет их «открытием» в этой образовательной ситуации;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ru-RU" altLang="ru-RU" sz="1600" b="1" i="1" kern="0" dirty="0">
                <a:solidFill>
                  <a:srgbClr val="002060"/>
                </a:solidFill>
              </a:rPr>
              <a:t>Актуализация</a:t>
            </a:r>
            <a:r>
              <a:rPr lang="ru-RU" altLang="ru-RU" sz="1600" i="1" kern="0" dirty="0">
                <a:solidFill>
                  <a:srgbClr val="002060"/>
                </a:solidFill>
              </a:rPr>
              <a:t> – какие знания, умения необходимо актуализировать для наиболее успешного «открытия» нового;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ru-RU" altLang="ru-RU" sz="1600" b="1" i="1" kern="0" dirty="0">
                <a:solidFill>
                  <a:srgbClr val="002060"/>
                </a:solidFill>
              </a:rPr>
              <a:t>Причина затруднения </a:t>
            </a:r>
            <a:r>
              <a:rPr lang="ru-RU" altLang="ru-RU" sz="1600" i="1" kern="0" dirty="0">
                <a:solidFill>
                  <a:srgbClr val="002060"/>
                </a:solidFill>
              </a:rPr>
              <a:t>– в чем, скорее всего, будет причина затруднения детей на пути достижения их игровой цели;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ru-RU" altLang="ru-RU" sz="1600" b="1" i="1" kern="0" dirty="0">
                <a:solidFill>
                  <a:srgbClr val="002060"/>
                </a:solidFill>
              </a:rPr>
              <a:t>Цель деятельности детей по преодолению затруднения </a:t>
            </a:r>
            <a:r>
              <a:rPr lang="ru-RU" altLang="ru-RU" sz="1600" i="1" kern="0" dirty="0">
                <a:solidFill>
                  <a:srgbClr val="002060"/>
                </a:solidFill>
              </a:rPr>
              <a:t>– какова будет познавательная цель для решения возникшей проблемы в игровой ситуации.</a:t>
            </a:r>
            <a:endParaRPr lang="en-US" altLang="ru-RU" sz="1600" i="1" kern="0" dirty="0">
              <a:solidFill>
                <a:srgbClr val="00206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39552" y="5085184"/>
            <a:ext cx="7992690" cy="1200329"/>
          </a:xfrm>
          <a:prstGeom prst="rect">
            <a:avLst/>
          </a:prstGeom>
          <a:solidFill>
            <a:srgbClr val="FFFFCC"/>
          </a:solidFill>
          <a:ln w="190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b="1" i="1" kern="0" dirty="0">
                <a:solidFill>
                  <a:srgbClr val="000066"/>
                </a:solidFill>
              </a:rPr>
              <a:t>Совокупность закономерных связей между данными элементами составляет </a:t>
            </a:r>
            <a:r>
              <a:rPr lang="ru-RU" altLang="ru-RU" b="1" i="1" kern="0" dirty="0">
                <a:solidFill>
                  <a:srgbClr val="C00000"/>
                </a:solidFill>
              </a:rPr>
              <a:t>логическую основу </a:t>
            </a:r>
            <a:r>
              <a:rPr lang="ru-RU" altLang="ru-RU" b="1" i="1" kern="0" dirty="0">
                <a:solidFill>
                  <a:srgbClr val="000066"/>
                </a:solidFill>
              </a:rPr>
              <a:t>образовательной ситуации и способствует правильной организации деятельности детей в соответствии с требованиями технологии «Ситуация» </a:t>
            </a:r>
            <a:endParaRPr lang="en-US" altLang="ru-RU" b="1" i="1" kern="0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80988" y="288925"/>
            <a:ext cx="8532812" cy="6477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altLang="ru-RU" sz="1900" smtClean="0">
                <a:solidFill>
                  <a:srgbClr val="D20000"/>
                </a:solidFill>
              </a:rPr>
              <a:t>СХЕМА ЛОГИЧЕСКОЙ ОСНОВЫ ОБРАЗОВАТЕЛЬНОЙ СИТУАЦИИ ОНЗ</a:t>
            </a:r>
            <a:endParaRPr lang="ru-RU" altLang="ru-RU" sz="1900" smtClean="0">
              <a:solidFill>
                <a:srgbClr val="0000FF"/>
              </a:solidFill>
            </a:endParaRPr>
          </a:p>
        </p:txBody>
      </p:sp>
      <p:sp>
        <p:nvSpPr>
          <p:cNvPr id="781315" name="Rectangle 3"/>
          <p:cNvSpPr>
            <a:spLocks noChangeArrowheads="1"/>
          </p:cNvSpPr>
          <p:nvPr/>
        </p:nvSpPr>
        <p:spPr bwMode="auto">
          <a:xfrm>
            <a:off x="2733675" y="981075"/>
            <a:ext cx="4429125" cy="86518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altLang="ru-RU" sz="2000" dirty="0">
                <a:solidFill>
                  <a:srgbClr val="003399"/>
                </a:solidFill>
              </a:rPr>
              <a:t>Основная образовательная цель</a:t>
            </a:r>
          </a:p>
        </p:txBody>
      </p:sp>
      <p:sp>
        <p:nvSpPr>
          <p:cNvPr id="781316" name="Rectangle 4"/>
          <p:cNvSpPr>
            <a:spLocks noChangeArrowheads="1"/>
          </p:cNvSpPr>
          <p:nvPr/>
        </p:nvSpPr>
        <p:spPr bwMode="auto">
          <a:xfrm>
            <a:off x="2700338" y="2608263"/>
            <a:ext cx="4714875" cy="50482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altLang="ru-RU" sz="2000" dirty="0">
                <a:solidFill>
                  <a:srgbClr val="003399"/>
                </a:solidFill>
              </a:rPr>
              <a:t>Новое знание = детское «открытие»</a:t>
            </a:r>
          </a:p>
        </p:txBody>
      </p:sp>
      <p:sp>
        <p:nvSpPr>
          <p:cNvPr id="781317" name="Rectangle 5"/>
          <p:cNvSpPr>
            <a:spLocks noChangeArrowheads="1"/>
          </p:cNvSpPr>
          <p:nvPr/>
        </p:nvSpPr>
        <p:spPr bwMode="auto">
          <a:xfrm>
            <a:off x="2733675" y="3859213"/>
            <a:ext cx="2178050" cy="1016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altLang="ru-RU" sz="2000" dirty="0">
                <a:solidFill>
                  <a:srgbClr val="003399"/>
                </a:solidFill>
              </a:rPr>
              <a:t>Актуализация</a:t>
            </a:r>
          </a:p>
        </p:txBody>
      </p:sp>
      <p:sp>
        <p:nvSpPr>
          <p:cNvPr id="781318" name="Rectangle 6"/>
          <p:cNvSpPr>
            <a:spLocks noChangeArrowheads="1"/>
          </p:cNvSpPr>
          <p:nvPr/>
        </p:nvSpPr>
        <p:spPr bwMode="auto">
          <a:xfrm>
            <a:off x="5435600" y="3848100"/>
            <a:ext cx="1979613" cy="1020763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altLang="ru-RU" sz="2000" dirty="0">
                <a:solidFill>
                  <a:srgbClr val="003399"/>
                </a:solidFill>
              </a:rPr>
              <a:t>Причина </a:t>
            </a:r>
          </a:p>
          <a:p>
            <a:pPr algn="ctr">
              <a:defRPr/>
            </a:pPr>
            <a:r>
              <a:rPr lang="ru-RU" altLang="ru-RU" sz="2000" dirty="0">
                <a:solidFill>
                  <a:srgbClr val="003399"/>
                </a:solidFill>
              </a:rPr>
              <a:t>затруднения</a:t>
            </a:r>
          </a:p>
        </p:txBody>
      </p:sp>
      <p:grpSp>
        <p:nvGrpSpPr>
          <p:cNvPr id="68615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68627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8628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2733675" y="5511800"/>
            <a:ext cx="4286250" cy="73183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altLang="ru-RU" sz="2000" dirty="0">
                <a:solidFill>
                  <a:srgbClr val="003399"/>
                </a:solidFill>
              </a:rPr>
              <a:t>Цель деятельности детей </a:t>
            </a:r>
          </a:p>
          <a:p>
            <a:pPr algn="ctr">
              <a:defRPr/>
            </a:pPr>
            <a:r>
              <a:rPr lang="ru-RU" altLang="ru-RU" sz="2000" dirty="0">
                <a:solidFill>
                  <a:srgbClr val="003399"/>
                </a:solidFill>
              </a:rPr>
              <a:t>по преодолению затруднения</a:t>
            </a:r>
          </a:p>
        </p:txBody>
      </p:sp>
      <p:sp>
        <p:nvSpPr>
          <p:cNvPr id="31" name="Стрелка вниз 30"/>
          <p:cNvSpPr/>
          <p:nvPr/>
        </p:nvSpPr>
        <p:spPr>
          <a:xfrm>
            <a:off x="3609975" y="3414713"/>
            <a:ext cx="360363" cy="2873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2" name="Стрелка вниз 31"/>
          <p:cNvSpPr/>
          <p:nvPr/>
        </p:nvSpPr>
        <p:spPr>
          <a:xfrm>
            <a:off x="6245225" y="3397250"/>
            <a:ext cx="360363" cy="2873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3" name="Стрелка вниз 32"/>
          <p:cNvSpPr/>
          <p:nvPr/>
        </p:nvSpPr>
        <p:spPr>
          <a:xfrm>
            <a:off x="5835650" y="5062538"/>
            <a:ext cx="360363" cy="285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6" name="Стрелка вниз 15"/>
          <p:cNvSpPr/>
          <p:nvPr/>
        </p:nvSpPr>
        <p:spPr>
          <a:xfrm>
            <a:off x="5084763" y="2132013"/>
            <a:ext cx="360362" cy="2873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Круговая стрелка 2"/>
          <p:cNvSpPr/>
          <p:nvPr/>
        </p:nvSpPr>
        <p:spPr>
          <a:xfrm rot="5400000" flipH="1">
            <a:off x="4386262" y="1670051"/>
            <a:ext cx="5407025" cy="3740150"/>
          </a:xfrm>
          <a:prstGeom prst="circularArrow">
            <a:avLst>
              <a:gd name="adj1" fmla="val 8982"/>
              <a:gd name="adj2" fmla="val 1142319"/>
              <a:gd name="adj3" fmla="val 20141560"/>
              <a:gd name="adj4" fmla="val 10869053"/>
              <a:gd name="adj5" fmla="val 166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Выноска 2 3"/>
          <p:cNvSpPr/>
          <p:nvPr/>
        </p:nvSpPr>
        <p:spPr>
          <a:xfrm>
            <a:off x="352425" y="1174750"/>
            <a:ext cx="2274888" cy="1101725"/>
          </a:xfrm>
          <a:prstGeom prst="borderCallout2">
            <a:avLst>
              <a:gd name="adj1" fmla="val 72269"/>
              <a:gd name="adj2" fmla="val 100496"/>
              <a:gd name="adj3" fmla="val 71936"/>
              <a:gd name="adj4" fmla="val 99973"/>
              <a:gd name="adj5" fmla="val 89295"/>
              <a:gd name="adj6" fmla="val 2081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/>
              <a:t>В </a:t>
            </a:r>
            <a:r>
              <a:rPr lang="ru-RU" sz="1400" i="1" dirty="0">
                <a:solidFill>
                  <a:srgbClr val="000066"/>
                </a:solidFill>
              </a:rPr>
              <a:t>Новое знание зависит от образовательной цели, конкретизирует ее в рамках данной обр. ситуации</a:t>
            </a:r>
          </a:p>
        </p:txBody>
      </p:sp>
      <p:sp>
        <p:nvSpPr>
          <p:cNvPr id="18" name="Выноска 2 17"/>
          <p:cNvSpPr/>
          <p:nvPr/>
        </p:nvSpPr>
        <p:spPr>
          <a:xfrm>
            <a:off x="352425" y="2371725"/>
            <a:ext cx="2274888" cy="1236663"/>
          </a:xfrm>
          <a:prstGeom prst="borderCallout2">
            <a:avLst>
              <a:gd name="adj1" fmla="val 80483"/>
              <a:gd name="adj2" fmla="val 98211"/>
              <a:gd name="adj3" fmla="val 79067"/>
              <a:gd name="adj4" fmla="val 99881"/>
              <a:gd name="adj5" fmla="val 93855"/>
              <a:gd name="adj6" fmla="val 14542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/>
              <a:t>В </a:t>
            </a:r>
            <a:r>
              <a:rPr lang="ru-RU" sz="1400" i="1" dirty="0" err="1">
                <a:solidFill>
                  <a:srgbClr val="000066"/>
                </a:solidFill>
              </a:rPr>
              <a:t>В</a:t>
            </a:r>
            <a:r>
              <a:rPr lang="ru-RU" sz="1400" i="1" dirty="0">
                <a:solidFill>
                  <a:srgbClr val="000066"/>
                </a:solidFill>
              </a:rPr>
              <a:t> зависимости от нового знания педагог определяет, какие знания, умения актуализировать</a:t>
            </a:r>
          </a:p>
        </p:txBody>
      </p:sp>
      <p:sp>
        <p:nvSpPr>
          <p:cNvPr id="19" name="Выноска 2 18"/>
          <p:cNvSpPr/>
          <p:nvPr/>
        </p:nvSpPr>
        <p:spPr>
          <a:xfrm>
            <a:off x="352425" y="3702050"/>
            <a:ext cx="2246313" cy="1309688"/>
          </a:xfrm>
          <a:prstGeom prst="borderCallout2">
            <a:avLst>
              <a:gd name="adj1" fmla="val 11386"/>
              <a:gd name="adj2" fmla="val 102008"/>
              <a:gd name="adj3" fmla="val 9669"/>
              <a:gd name="adj4" fmla="val 100729"/>
              <a:gd name="adj5" fmla="val -9524"/>
              <a:gd name="adj6" fmla="val 26043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/>
              <a:t>В </a:t>
            </a:r>
            <a:r>
              <a:rPr lang="ru-RU" sz="1400" i="1" dirty="0">
                <a:solidFill>
                  <a:srgbClr val="000066"/>
                </a:solidFill>
              </a:rPr>
              <a:t>Причина затруднения зависит от нового знания и связана с его отсутствием</a:t>
            </a:r>
          </a:p>
        </p:txBody>
      </p:sp>
      <p:sp>
        <p:nvSpPr>
          <p:cNvPr id="20" name="Выноска 2 19"/>
          <p:cNvSpPr/>
          <p:nvPr/>
        </p:nvSpPr>
        <p:spPr>
          <a:xfrm>
            <a:off x="352425" y="5205413"/>
            <a:ext cx="2246313" cy="1176337"/>
          </a:xfrm>
          <a:prstGeom prst="borderCallout2">
            <a:avLst>
              <a:gd name="adj1" fmla="val 11386"/>
              <a:gd name="adj2" fmla="val 102008"/>
              <a:gd name="adj3" fmla="val 9669"/>
              <a:gd name="adj4" fmla="val 100729"/>
              <a:gd name="adj5" fmla="val 2056"/>
              <a:gd name="adj6" fmla="val 23981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/>
              <a:t>В </a:t>
            </a:r>
            <a:r>
              <a:rPr lang="ru-RU" sz="1400" i="1" dirty="0">
                <a:solidFill>
                  <a:srgbClr val="000066"/>
                </a:solidFill>
              </a:rPr>
              <a:t>Цель деятельности по преодолению затруднения вытекает из причины затруднения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740352" y="1846263"/>
            <a:ext cx="864096" cy="45350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>
              <a:defRPr/>
            </a:pPr>
            <a:r>
              <a:rPr lang="ru-RU" sz="1600" b="1" i="1" dirty="0">
                <a:solidFill>
                  <a:srgbClr val="000066"/>
                </a:solidFill>
              </a:rPr>
              <a:t>Цель деятельности по преодолению затруднения обуславливает достижение основной образовательной цели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1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8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81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81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1315" grpId="0" animBg="1"/>
      <p:bldP spid="781316" grpId="0" animBg="1"/>
      <p:bldP spid="781317" grpId="0" animBg="1"/>
      <p:bldP spid="781318" grpId="0" animBg="1"/>
      <p:bldP spid="13" grpId="0" animBg="1"/>
      <p:bldP spid="31" grpId="0" animBg="1"/>
      <p:bldP spid="32" grpId="0" animBg="1"/>
      <p:bldP spid="33" grpId="0" animBg="1"/>
      <p:bldP spid="16" grpId="0" animBg="1"/>
      <p:bldP spid="4" grpId="0" animBg="1"/>
      <p:bldP spid="18" grpId="0" animBg="1"/>
      <p:bldP spid="19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634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69647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9648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  <p:pic>
        <p:nvPicPr>
          <p:cNvPr id="69635" name="Picture 9" descr="http://compbuild.net/wp-content/uploads/2013/06/opo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43450"/>
            <a:ext cx="189230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80988" y="288925"/>
            <a:ext cx="8532812" cy="6477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altLang="ru-RU" sz="1900" smtClean="0">
                <a:solidFill>
                  <a:srgbClr val="D20000"/>
                </a:solidFill>
              </a:rPr>
              <a:t>СХЕМА ЛОГИЧЕСКОЙ ОСНОВЫ ОБРАЗОВАТЕЛЬНОЙ СИТУАЦИИ ОНЗ</a:t>
            </a:r>
            <a:endParaRPr lang="ru-RU" altLang="ru-RU" sz="1900" smtClean="0">
              <a:solidFill>
                <a:srgbClr val="0000FF"/>
              </a:solidFill>
            </a:endParaRPr>
          </a:p>
        </p:txBody>
      </p:sp>
      <p:sp>
        <p:nvSpPr>
          <p:cNvPr id="23" name="Rectangle 3"/>
          <p:cNvSpPr>
            <a:spLocks noChangeArrowheads="1"/>
          </p:cNvSpPr>
          <p:nvPr/>
        </p:nvSpPr>
        <p:spPr bwMode="auto">
          <a:xfrm>
            <a:off x="2733675" y="981075"/>
            <a:ext cx="4429125" cy="86518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altLang="ru-RU" sz="2000" dirty="0">
                <a:solidFill>
                  <a:srgbClr val="003399"/>
                </a:solidFill>
              </a:rPr>
              <a:t>Основная образовательная цель</a:t>
            </a:r>
          </a:p>
        </p:txBody>
      </p:sp>
      <p:sp>
        <p:nvSpPr>
          <p:cNvPr id="24" name="Rectangle 4"/>
          <p:cNvSpPr>
            <a:spLocks noChangeArrowheads="1"/>
          </p:cNvSpPr>
          <p:nvPr/>
        </p:nvSpPr>
        <p:spPr bwMode="auto">
          <a:xfrm>
            <a:off x="2700338" y="2608263"/>
            <a:ext cx="4714875" cy="50482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altLang="ru-RU" sz="2000" dirty="0">
                <a:solidFill>
                  <a:srgbClr val="003399"/>
                </a:solidFill>
              </a:rPr>
              <a:t>Новое знание = детское «открытие»</a:t>
            </a:r>
          </a:p>
        </p:txBody>
      </p:sp>
      <p:sp>
        <p:nvSpPr>
          <p:cNvPr id="25" name="Rectangle 5"/>
          <p:cNvSpPr>
            <a:spLocks noChangeArrowheads="1"/>
          </p:cNvSpPr>
          <p:nvPr/>
        </p:nvSpPr>
        <p:spPr bwMode="auto">
          <a:xfrm>
            <a:off x="2733675" y="3859213"/>
            <a:ext cx="2178050" cy="1016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altLang="ru-RU" sz="2000" dirty="0">
                <a:solidFill>
                  <a:srgbClr val="003399"/>
                </a:solidFill>
              </a:rPr>
              <a:t>Актуализация</a:t>
            </a:r>
          </a:p>
        </p:txBody>
      </p:sp>
      <p:sp>
        <p:nvSpPr>
          <p:cNvPr id="26" name="Rectangle 6"/>
          <p:cNvSpPr>
            <a:spLocks noChangeArrowheads="1"/>
          </p:cNvSpPr>
          <p:nvPr/>
        </p:nvSpPr>
        <p:spPr bwMode="auto">
          <a:xfrm>
            <a:off x="5435600" y="3848100"/>
            <a:ext cx="1979613" cy="1020763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altLang="ru-RU" sz="2000" dirty="0">
                <a:solidFill>
                  <a:srgbClr val="003399"/>
                </a:solidFill>
              </a:rPr>
              <a:t>Причина </a:t>
            </a:r>
          </a:p>
          <a:p>
            <a:pPr algn="ctr">
              <a:defRPr/>
            </a:pPr>
            <a:r>
              <a:rPr lang="ru-RU" altLang="ru-RU" sz="2000" dirty="0">
                <a:solidFill>
                  <a:srgbClr val="003399"/>
                </a:solidFill>
              </a:rPr>
              <a:t>затруднения</a:t>
            </a:r>
          </a:p>
        </p:txBody>
      </p:sp>
      <p:sp>
        <p:nvSpPr>
          <p:cNvPr id="27" name="Rectangle 4"/>
          <p:cNvSpPr>
            <a:spLocks noChangeArrowheads="1"/>
          </p:cNvSpPr>
          <p:nvPr/>
        </p:nvSpPr>
        <p:spPr bwMode="auto">
          <a:xfrm>
            <a:off x="2733675" y="5511800"/>
            <a:ext cx="4286250" cy="73183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altLang="ru-RU" sz="2000" dirty="0">
                <a:solidFill>
                  <a:srgbClr val="003399"/>
                </a:solidFill>
              </a:rPr>
              <a:t>Цель деятельности детей </a:t>
            </a:r>
          </a:p>
          <a:p>
            <a:pPr algn="ctr">
              <a:defRPr/>
            </a:pPr>
            <a:r>
              <a:rPr lang="ru-RU" altLang="ru-RU" sz="2000" dirty="0">
                <a:solidFill>
                  <a:srgbClr val="003399"/>
                </a:solidFill>
              </a:rPr>
              <a:t>по преодолению затруднения</a:t>
            </a:r>
          </a:p>
        </p:txBody>
      </p:sp>
      <p:sp>
        <p:nvSpPr>
          <p:cNvPr id="28" name="Стрелка вниз 27"/>
          <p:cNvSpPr/>
          <p:nvPr/>
        </p:nvSpPr>
        <p:spPr>
          <a:xfrm>
            <a:off x="3609975" y="3414713"/>
            <a:ext cx="360363" cy="2873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6245225" y="3397250"/>
            <a:ext cx="360363" cy="2873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0" name="Стрелка вниз 29"/>
          <p:cNvSpPr/>
          <p:nvPr/>
        </p:nvSpPr>
        <p:spPr>
          <a:xfrm>
            <a:off x="5835650" y="5062538"/>
            <a:ext cx="360363" cy="285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4" name="Стрелка вниз 33"/>
          <p:cNvSpPr/>
          <p:nvPr/>
        </p:nvSpPr>
        <p:spPr>
          <a:xfrm>
            <a:off x="5084763" y="2132013"/>
            <a:ext cx="360362" cy="2873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5" name="Круговая стрелка 34"/>
          <p:cNvSpPr/>
          <p:nvPr/>
        </p:nvSpPr>
        <p:spPr>
          <a:xfrm rot="5400000" flipH="1">
            <a:off x="4386262" y="1670051"/>
            <a:ext cx="5407025" cy="3740150"/>
          </a:xfrm>
          <a:prstGeom prst="circularArrow">
            <a:avLst>
              <a:gd name="adj1" fmla="val 8982"/>
              <a:gd name="adj2" fmla="val 1142319"/>
              <a:gd name="adj3" fmla="val 20141560"/>
              <a:gd name="adj4" fmla="val 10869053"/>
              <a:gd name="adj5" fmla="val 166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6394" name="Group 26"/>
          <p:cNvGraphicFramePr>
            <a:graphicFrameLocks noGrp="1"/>
          </p:cNvGraphicFramePr>
          <p:nvPr/>
        </p:nvGraphicFramePr>
        <p:xfrm>
          <a:off x="280988" y="1989138"/>
          <a:ext cx="8532812" cy="4464052"/>
        </p:xfrm>
        <a:graphic>
          <a:graphicData uri="http://schemas.openxmlformats.org/drawingml/2006/table">
            <a:tbl>
              <a:tblPr/>
              <a:tblGrid>
                <a:gridCol w="2742110"/>
                <a:gridCol w="5790702"/>
              </a:tblGrid>
              <a:tr h="87169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Основная образовательная цель</a:t>
                      </a:r>
                    </a:p>
                  </a:txBody>
                  <a:tcPr marL="91439" marR="91439"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itchFamily="34" charset="0"/>
                        </a:rPr>
                        <a:t>Познакомить </a:t>
                      </a:r>
                      <a:r>
                        <a:rPr kumimoji="0" lang="ru-RU" altLang="ru-RU" sz="16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itchFamily="34" charset="0"/>
                        </a:rPr>
                        <a:t>со способом</a:t>
                      </a: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itchFamily="34" charset="0"/>
                        </a:rPr>
                        <a:t> сравнения предметов по высоте.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</a:txBody>
                  <a:tcPr marL="91439" marR="91439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169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Новое знание = детское «открытие»</a:t>
                      </a:r>
                    </a:p>
                  </a:txBody>
                  <a:tcPr marL="91439" marR="91439"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 pitchFamily="34" charset="0"/>
                        </a:rPr>
                        <a:t>Способ сравнения </a:t>
                      </a: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 pitchFamily="34" charset="0"/>
                        </a:rPr>
                        <a:t>предметов по высоте: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 pitchFamily="34" charset="0"/>
                        </a:rPr>
                        <a:t>Чтобы сравнить предметы по высоте, надо их </a:t>
                      </a:r>
                      <a:r>
                        <a:rPr kumimoji="0" 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 pitchFamily="34" charset="0"/>
                        </a:rPr>
                        <a:t>поставить рядом на ровную поверхность.</a:t>
                      </a:r>
                    </a:p>
                  </a:txBody>
                  <a:tcPr marL="91439" marR="91439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553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Какие понятия, способы действия необходимо актуализировать</a:t>
                      </a:r>
                    </a:p>
                  </a:txBody>
                  <a:tcPr marL="91439" marR="91439"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 pitchFamily="34" charset="0"/>
                        </a:rPr>
                        <a:t>Умение правильно выделять, называть и сравнивать свойства предметов, использование в речи слов </a:t>
                      </a:r>
                      <a:r>
                        <a:rPr kumimoji="0" 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 pitchFamily="34" charset="0"/>
                        </a:rPr>
                        <a:t>«высокий», «низкий».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91439" marR="91439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13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Причина затруднения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itchFamily="34" charset="0"/>
                        </a:rPr>
                        <a:t>«Не знаем, как правильно сравнивать по высоте» –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itchFamily="34" charset="0"/>
                        </a:rPr>
                        <a:t>(не знаем способа).</a:t>
                      </a:r>
                    </a:p>
                  </a:txBody>
                  <a:tcPr marL="91439" marR="91439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375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Цель деятельности детей по преодолению затруднения</a:t>
                      </a:r>
                    </a:p>
                  </a:txBody>
                  <a:tcPr marL="91439" marR="91439"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itchFamily="34" charset="0"/>
                        </a:rPr>
                        <a:t>Узнать </a:t>
                      </a:r>
                      <a:r>
                        <a:rPr kumimoji="0" lang="ru-RU" altLang="ru-RU" sz="16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itchFamily="34" charset="0"/>
                        </a:rPr>
                        <a:t>способ сравнения </a:t>
                      </a: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itchFamily="34" charset="0"/>
                        </a:rPr>
                        <a:t>предметов по высоте.</a:t>
                      </a:r>
                    </a:p>
                  </a:txBody>
                  <a:tcPr marL="91439" marR="91439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70678" name="Group 3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17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ru-RU" altLang="ru-RU" sz="1800" kern="0" smtClean="0">
                <a:solidFill>
                  <a:srgbClr val="000000"/>
                </a:solidFill>
              </a:endParaRPr>
            </a:p>
          </p:txBody>
        </p:sp>
        <p:sp>
          <p:nvSpPr>
            <p:cNvPr id="18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ru-RU" altLang="ru-RU" sz="1800" kern="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493713" y="404813"/>
            <a:ext cx="8081962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400" b="1" kern="0" dirty="0">
                <a:solidFill>
                  <a:srgbClr val="CC3300"/>
                </a:solidFill>
              </a:rPr>
              <a:t>Пример логической основы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400" b="1" kern="0" dirty="0">
                <a:solidFill>
                  <a:srgbClr val="CC3300"/>
                </a:solidFill>
              </a:rPr>
              <a:t>образовательной ситуации ОНЗ</a:t>
            </a:r>
            <a:endParaRPr lang="ru-RU" sz="2400" kern="0" dirty="0">
              <a:solidFill>
                <a:srgbClr val="000000"/>
              </a:solidFill>
            </a:endParaRPr>
          </a:p>
        </p:txBody>
      </p:sp>
      <p:sp>
        <p:nvSpPr>
          <p:cNvPr id="70680" name="Прямоугольник 1"/>
          <p:cNvSpPr>
            <a:spLocks noChangeArrowheads="1"/>
          </p:cNvSpPr>
          <p:nvPr/>
        </p:nvSpPr>
        <p:spPr bwMode="auto">
          <a:xfrm>
            <a:off x="476250" y="1271588"/>
            <a:ext cx="78914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2000" b="1">
                <a:solidFill>
                  <a:srgbClr val="006600"/>
                </a:solidFill>
              </a:rPr>
              <a:t>Возраст детей: </a:t>
            </a:r>
            <a:r>
              <a:rPr kumimoji="0" lang="ru-RU" altLang="ru-RU" sz="2000">
                <a:solidFill>
                  <a:srgbClr val="006600"/>
                </a:solidFill>
              </a:rPr>
              <a:t>3-4 года, вторая младшая группа.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2000" b="1">
                <a:solidFill>
                  <a:srgbClr val="006600"/>
                </a:solidFill>
              </a:rPr>
              <a:t>Тема занятия: </a:t>
            </a:r>
            <a:r>
              <a:rPr kumimoji="0" lang="ru-RU" altLang="ru-RU" sz="2000">
                <a:solidFill>
                  <a:srgbClr val="006600"/>
                </a:solidFill>
              </a:rPr>
              <a:t>«Выше, ниже»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37636" name="Group 4"/>
          <p:cNvGraphicFramePr>
            <a:graphicFrameLocks noGrp="1"/>
          </p:cNvGraphicFramePr>
          <p:nvPr/>
        </p:nvGraphicFramePr>
        <p:xfrm>
          <a:off x="395288" y="1844675"/>
          <a:ext cx="8353425" cy="4464051"/>
        </p:xfrm>
        <a:graphic>
          <a:graphicData uri="http://schemas.openxmlformats.org/drawingml/2006/table">
            <a:tbl>
              <a:tblPr/>
              <a:tblGrid>
                <a:gridCol w="3081337"/>
                <a:gridCol w="5272088"/>
              </a:tblGrid>
              <a:tr h="100803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Основная образовательная  цель</a:t>
                      </a:r>
                    </a:p>
                  </a:txBody>
                  <a:tcPr marL="91443" marR="91443"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Формировать представление о 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знаках 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&gt; 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и 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&lt;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 умение использовать их для записи результата сравнения по количеству, с помощью составления пар.</a:t>
                      </a:r>
                    </a:p>
                  </a:txBody>
                  <a:tcPr marL="91443" marR="91443"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2000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Новое знание = детское «открытие»</a:t>
                      </a:r>
                    </a:p>
                  </a:txBody>
                  <a:tcPr marL="91443" marR="91443"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Знак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 с помощью которого можно рассказать, в какой группе предметов больше, а в какой – меньше.</a:t>
                      </a:r>
                    </a:p>
                  </a:txBody>
                  <a:tcPr marL="91443" marR="91443"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6116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Какие понятия, способы действия необходимо актуализировать</a:t>
                      </a:r>
                    </a:p>
                  </a:txBody>
                  <a:tcPr marL="91443" marR="91443"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Умение использовать для записи результата сравнения групп предметов по количеству знаки 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и 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≠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marL="91443" marR="91443"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86399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Причина затруднения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3" marR="91443"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«Не знаем знака, который рассказывал бы о том, где предметов больше, а где меньше»</a:t>
                      </a:r>
                    </a:p>
                  </a:txBody>
                  <a:tcPr marL="91443" marR="91443"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1086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Цель деятельности по преодолению затруднения</a:t>
                      </a:r>
                    </a:p>
                  </a:txBody>
                  <a:tcPr marL="91443" marR="91443"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Узнать знак, который рассказывал бы о том, где предметов больше, а где меньше.</a:t>
                      </a:r>
                    </a:p>
                  </a:txBody>
                  <a:tcPr marL="91443" marR="91443"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71702" name="Group 3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71705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71706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solidFill>
                  <a:srgbClr val="000000"/>
                </a:solidFill>
              </a:endParaRPr>
            </a:p>
          </p:txBody>
        </p:sp>
      </p:grpSp>
      <p:sp>
        <p:nvSpPr>
          <p:cNvPr id="71703" name="Прямоугольник 9"/>
          <p:cNvSpPr>
            <a:spLocks noChangeArrowheads="1"/>
          </p:cNvSpPr>
          <p:nvPr/>
        </p:nvSpPr>
        <p:spPr bwMode="auto">
          <a:xfrm>
            <a:off x="471488" y="1179513"/>
            <a:ext cx="78914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2000" b="1">
                <a:solidFill>
                  <a:srgbClr val="006600"/>
                </a:solidFill>
              </a:rPr>
              <a:t>Возраст детей: </a:t>
            </a:r>
            <a:r>
              <a:rPr kumimoji="0" lang="ru-RU" altLang="ru-RU" sz="2000">
                <a:solidFill>
                  <a:srgbClr val="006600"/>
                </a:solidFill>
              </a:rPr>
              <a:t>5-6 лет, старшая группа.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2000" b="1">
                <a:solidFill>
                  <a:srgbClr val="006600"/>
                </a:solidFill>
              </a:rPr>
              <a:t>Тема занятия: </a:t>
            </a:r>
            <a:r>
              <a:rPr kumimoji="0" lang="ru-RU" altLang="ru-RU" sz="2000">
                <a:solidFill>
                  <a:srgbClr val="006600"/>
                </a:solidFill>
              </a:rPr>
              <a:t>«Знаки &gt; и &lt;»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93713" y="365125"/>
            <a:ext cx="8081962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400" b="1" kern="0" dirty="0">
                <a:solidFill>
                  <a:srgbClr val="CC3300"/>
                </a:solidFill>
              </a:rPr>
              <a:t>Пример логической основы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400" b="1" kern="0" dirty="0">
                <a:solidFill>
                  <a:srgbClr val="CC3300"/>
                </a:solidFill>
              </a:rPr>
              <a:t>образовательной ситуации ОНЗ</a:t>
            </a:r>
            <a:endParaRPr lang="ru-RU" sz="2400" kern="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Box 9"/>
          <p:cNvSpPr txBox="1">
            <a:spLocks noChangeArrowheads="1"/>
          </p:cNvSpPr>
          <p:nvPr/>
        </p:nvSpPr>
        <p:spPr bwMode="auto">
          <a:xfrm>
            <a:off x="1714500" y="642938"/>
            <a:ext cx="6500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2400">
              <a:solidFill>
                <a:srgbClr val="333399"/>
              </a:solidFill>
              <a:latin typeface="Times New Roman" pitchFamily="18" charset="0"/>
            </a:endParaRPr>
          </a:p>
        </p:txBody>
      </p:sp>
      <p:sp>
        <p:nvSpPr>
          <p:cNvPr id="72707" name="Rectangle 7"/>
          <p:cNvSpPr>
            <a:spLocks noChangeArrowheads="1"/>
          </p:cNvSpPr>
          <p:nvPr/>
        </p:nvSpPr>
        <p:spPr bwMode="auto">
          <a:xfrm>
            <a:off x="395288" y="333375"/>
            <a:ext cx="83534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 b="1">
                <a:solidFill>
                  <a:srgbClr val="CC3300"/>
                </a:solidFill>
              </a:rPr>
              <a:t>Рекомендации к организации этапа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 b="1">
                <a:solidFill>
                  <a:srgbClr val="CC3300"/>
                </a:solidFill>
              </a:rPr>
              <a:t>«Затруднение в ситуации»</a:t>
            </a:r>
          </a:p>
        </p:txBody>
      </p:sp>
      <p:grpSp>
        <p:nvGrpSpPr>
          <p:cNvPr id="72708" name="Group 3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17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ru-RU" altLang="ru-RU" sz="1800" kern="0" smtClean="0">
                <a:solidFill>
                  <a:srgbClr val="000000"/>
                </a:solidFill>
              </a:endParaRPr>
            </a:p>
          </p:txBody>
        </p:sp>
        <p:sp>
          <p:nvSpPr>
            <p:cNvPr id="18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ru-RU" altLang="ru-RU" sz="1800" kern="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72709" name="Rectangle 7"/>
          <p:cNvSpPr>
            <a:spLocks noChangeArrowheads="1"/>
          </p:cNvSpPr>
          <p:nvPr/>
        </p:nvSpPr>
        <p:spPr bwMode="auto">
          <a:xfrm>
            <a:off x="611188" y="1341438"/>
            <a:ext cx="7994650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200"/>
              </a:spcAft>
              <a:buFontTx/>
              <a:buAutoNum type="arabicPeriod"/>
            </a:pPr>
            <a:r>
              <a:rPr kumimoji="0" lang="ru-RU" altLang="ru-RU" sz="1800">
                <a:solidFill>
                  <a:srgbClr val="000066"/>
                </a:solidFill>
              </a:rPr>
              <a:t>Сама деятельность и затруднение в ней должны быть </a:t>
            </a:r>
            <a:r>
              <a:rPr kumimoji="0" lang="ru-RU" altLang="ru-RU" sz="1800" i="1">
                <a:solidFill>
                  <a:srgbClr val="000066"/>
                </a:solidFill>
              </a:rPr>
              <a:t>личностно значимы</a:t>
            </a:r>
            <a:r>
              <a:rPr kumimoji="0" lang="ru-RU" altLang="ru-RU" sz="1800">
                <a:solidFill>
                  <a:srgbClr val="000066"/>
                </a:solidFill>
              </a:rPr>
              <a:t> для ребёнка и вызывать у него живой интерес, мотивационную готовность к разрешению проблемной ситуации.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FontTx/>
              <a:buAutoNum type="arabicPeriod"/>
            </a:pPr>
            <a:r>
              <a:rPr kumimoji="0" lang="ru-RU" altLang="ru-RU" sz="1800">
                <a:solidFill>
                  <a:srgbClr val="000066"/>
                </a:solidFill>
              </a:rPr>
              <a:t>Так называемое пробное задание, предлагаемое детям на этапе затруднения, должно предполагать применение ими нового знания (способа действия), с которым они ещё не знакомы. 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FontTx/>
              <a:buAutoNum type="arabicPeriod"/>
            </a:pPr>
            <a:r>
              <a:rPr kumimoji="0" lang="ru-RU" altLang="ru-RU" sz="1800">
                <a:solidFill>
                  <a:srgbClr val="000066"/>
                </a:solidFill>
              </a:rPr>
              <a:t>Пробное задание должно опираться на личностные мотивы детей, их познавательный интерес и эмоциональную сферу. Оно не должно выбиваться из игрового сюжета образовательной ситуации.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FontTx/>
              <a:buAutoNum type="arabicPeriod"/>
            </a:pPr>
            <a:r>
              <a:rPr kumimoji="0" lang="ru-RU" altLang="ru-RU" sz="1800">
                <a:solidFill>
                  <a:srgbClr val="000066"/>
                </a:solidFill>
              </a:rPr>
              <a:t>Формулировка инструкции должна быть чёткой и понятной детям. В противном случае их затруднение будет связано не с отсутствием у них нового знания, а с тем, что они попросту не поняли задания.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FontTx/>
              <a:buAutoNum type="arabicPeriod"/>
            </a:pPr>
            <a:endParaRPr kumimoji="0" lang="ru-RU" altLang="ru-RU" sz="2000">
              <a:solidFill>
                <a:srgbClr val="000066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 Box 9"/>
          <p:cNvSpPr txBox="1">
            <a:spLocks noChangeArrowheads="1"/>
          </p:cNvSpPr>
          <p:nvPr/>
        </p:nvSpPr>
        <p:spPr bwMode="auto">
          <a:xfrm>
            <a:off x="1714500" y="642938"/>
            <a:ext cx="6500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2400">
              <a:solidFill>
                <a:srgbClr val="333399"/>
              </a:solidFill>
              <a:latin typeface="Times New Roman" pitchFamily="18" charset="0"/>
            </a:endParaRPr>
          </a:p>
        </p:txBody>
      </p:sp>
      <p:sp>
        <p:nvSpPr>
          <p:cNvPr id="73731" name="Rectangle 7"/>
          <p:cNvSpPr>
            <a:spLocks noChangeArrowheads="1"/>
          </p:cNvSpPr>
          <p:nvPr/>
        </p:nvSpPr>
        <p:spPr bwMode="auto">
          <a:xfrm>
            <a:off x="395288" y="333375"/>
            <a:ext cx="83534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 b="1">
                <a:solidFill>
                  <a:srgbClr val="CC3300"/>
                </a:solidFill>
              </a:rPr>
              <a:t>Рекомендации к организации этапа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 b="1">
                <a:solidFill>
                  <a:srgbClr val="CC3300"/>
                </a:solidFill>
              </a:rPr>
              <a:t>«Затруднение в ситуации»</a:t>
            </a:r>
          </a:p>
        </p:txBody>
      </p:sp>
      <p:grpSp>
        <p:nvGrpSpPr>
          <p:cNvPr id="73732" name="Group 3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17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ru-RU" altLang="ru-RU" sz="1800" kern="0" smtClean="0">
                <a:solidFill>
                  <a:srgbClr val="000000"/>
                </a:solidFill>
              </a:endParaRPr>
            </a:p>
          </p:txBody>
        </p:sp>
        <p:sp>
          <p:nvSpPr>
            <p:cNvPr id="18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ru-RU" altLang="ru-RU" sz="1800" kern="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73733" name="Rectangle 7"/>
          <p:cNvSpPr>
            <a:spLocks noChangeArrowheads="1"/>
          </p:cNvSpPr>
          <p:nvPr/>
        </p:nvSpPr>
        <p:spPr bwMode="auto">
          <a:xfrm>
            <a:off x="611188" y="1341438"/>
            <a:ext cx="7994650" cy="443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4638" indent="-274638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kumimoji="0" lang="ru-RU" altLang="ru-RU" sz="1800">
                <a:solidFill>
                  <a:srgbClr val="000066"/>
                </a:solidFill>
              </a:rPr>
              <a:t>5. Затруднение обязательно должно быть зафиксировано в речи. С помощью вопроса </a:t>
            </a:r>
            <a:r>
              <a:rPr kumimoji="0" lang="ru-RU" altLang="ru-RU" sz="1800" i="1">
                <a:solidFill>
                  <a:srgbClr val="000066"/>
                </a:solidFill>
              </a:rPr>
              <a:t>«Смогли…?» </a:t>
            </a:r>
            <a:r>
              <a:rPr kumimoji="0" lang="ru-RU" altLang="ru-RU" sz="1800">
                <a:solidFill>
                  <a:srgbClr val="000066"/>
                </a:solidFill>
              </a:rPr>
              <a:t>взрослый помогает осмыслить, что пока ребёнок не готов выполнить требуемое действие.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kumimoji="0" lang="ru-RU" altLang="ru-RU" sz="1800">
                <a:solidFill>
                  <a:srgbClr val="000066"/>
                </a:solidFill>
              </a:rPr>
              <a:t>6. Затруднение должно быть достаточно высокого уровня сложности и при этом быть посильно для преодоления его ребёнком (под руководством взрослого).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kumimoji="0" lang="ru-RU" altLang="ru-RU" sz="1800">
                <a:solidFill>
                  <a:srgbClr val="000066"/>
                </a:solidFill>
              </a:rPr>
              <a:t>7  Воспитатель обязательно должен подвести ребёнка к пониманию, </a:t>
            </a:r>
            <a:r>
              <a:rPr kumimoji="0" lang="ru-RU" altLang="ru-RU" sz="1800" i="1">
                <a:solidFill>
                  <a:srgbClr val="000066"/>
                </a:solidFill>
              </a:rPr>
              <a:t>почему</a:t>
            </a:r>
            <a:r>
              <a:rPr kumimoji="0" lang="ru-RU" altLang="ru-RU" sz="1800">
                <a:solidFill>
                  <a:srgbClr val="000066"/>
                </a:solidFill>
              </a:rPr>
              <a:t> он не может в данной ситуации выполнить действие, </a:t>
            </a:r>
            <a:r>
              <a:rPr kumimoji="0" lang="ru-RU" altLang="ru-RU" sz="1800" i="1">
                <a:solidFill>
                  <a:srgbClr val="000066"/>
                </a:solidFill>
              </a:rPr>
              <a:t>зафиксировать причину затруднения.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kumimoji="0" lang="ru-RU" altLang="ru-RU" sz="1800">
                <a:solidFill>
                  <a:srgbClr val="000066"/>
                </a:solidFill>
              </a:rPr>
              <a:t>8. Новое знание (понятие или способ действия), которое дети «открывают», должно обуславливать выход из затруднения (его преодоление). А это значит, что в основе причины затруднения должно быть отсутствие именно того нового знания, которое детям сегодня предстоит открыть.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ext Box 9"/>
          <p:cNvSpPr txBox="1">
            <a:spLocks noChangeArrowheads="1"/>
          </p:cNvSpPr>
          <p:nvPr/>
        </p:nvSpPr>
        <p:spPr bwMode="auto">
          <a:xfrm>
            <a:off x="1714500" y="642938"/>
            <a:ext cx="6500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2400">
              <a:solidFill>
                <a:srgbClr val="FF9966"/>
              </a:solidFill>
              <a:latin typeface="Times New Roman" pitchFamily="18" charset="0"/>
            </a:endParaRPr>
          </a:p>
        </p:txBody>
      </p:sp>
      <p:sp>
        <p:nvSpPr>
          <p:cNvPr id="74755" name="Rectangle 7"/>
          <p:cNvSpPr>
            <a:spLocks noChangeArrowheads="1"/>
          </p:cNvSpPr>
          <p:nvPr/>
        </p:nvSpPr>
        <p:spPr bwMode="auto">
          <a:xfrm>
            <a:off x="606425" y="1111250"/>
            <a:ext cx="817245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4400" b="1">
                <a:solidFill>
                  <a:srgbClr val="C00000"/>
                </a:solidFill>
              </a:rPr>
              <a:t>Желаем творческих успехов!</a:t>
            </a:r>
            <a:endParaRPr kumimoji="0" lang="ru-RU" altLang="ru-RU" sz="4400" b="1">
              <a:solidFill>
                <a:srgbClr val="00009A"/>
              </a:solidFill>
            </a:endParaRPr>
          </a:p>
        </p:txBody>
      </p:sp>
      <p:grpSp>
        <p:nvGrpSpPr>
          <p:cNvPr id="74756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74758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74759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  <p:pic>
        <p:nvPicPr>
          <p:cNvPr id="74757" name="Picture 4" descr="http://www.playcast.ru/uploads/2016/05/02/1849557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838" y="2781300"/>
            <a:ext cx="4762500" cy="334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6_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9_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формление по умолчанию 2">
    <a:dk1>
      <a:srgbClr val="000000"/>
    </a:dk1>
    <a:lt1>
      <a:srgbClr val="FFFFFF"/>
    </a:lt1>
    <a:dk2>
      <a:srgbClr val="000000"/>
    </a:dk2>
    <a:lt2>
      <a:srgbClr val="969696"/>
    </a:lt2>
    <a:accent1>
      <a:srgbClr val="FBDF53"/>
    </a:accent1>
    <a:accent2>
      <a:srgbClr val="FF9966"/>
    </a:accent2>
    <a:accent3>
      <a:srgbClr val="FFFFFF"/>
    </a:accent3>
    <a:accent4>
      <a:srgbClr val="000000"/>
    </a:accent4>
    <a:accent5>
      <a:srgbClr val="FDECB3"/>
    </a:accent5>
    <a:accent6>
      <a:srgbClr val="E78A5C"/>
    </a:accent6>
    <a:hlink>
      <a:srgbClr val="CC3300"/>
    </a:hlink>
    <a:folHlink>
      <a:srgbClr val="996600"/>
    </a:folHlink>
  </a:clrScheme>
</a:themeOverride>
</file>

<file path=ppt/theme/themeOverride2.xml><?xml version="1.0" encoding="utf-8"?>
<a:themeOverride xmlns:a="http://schemas.openxmlformats.org/drawingml/2006/main">
  <a:clrScheme name="Оформление по умолчанию 2">
    <a:dk1>
      <a:srgbClr val="000000"/>
    </a:dk1>
    <a:lt1>
      <a:srgbClr val="FFFFFF"/>
    </a:lt1>
    <a:dk2>
      <a:srgbClr val="000000"/>
    </a:dk2>
    <a:lt2>
      <a:srgbClr val="969696"/>
    </a:lt2>
    <a:accent1>
      <a:srgbClr val="FBDF53"/>
    </a:accent1>
    <a:accent2>
      <a:srgbClr val="FF9966"/>
    </a:accent2>
    <a:accent3>
      <a:srgbClr val="FFFFFF"/>
    </a:accent3>
    <a:accent4>
      <a:srgbClr val="000000"/>
    </a:accent4>
    <a:accent5>
      <a:srgbClr val="FDECB3"/>
    </a:accent5>
    <a:accent6>
      <a:srgbClr val="E78A5C"/>
    </a:accent6>
    <a:hlink>
      <a:srgbClr val="CC3300"/>
    </a:hlink>
    <a:folHlink>
      <a:srgbClr val="996600"/>
    </a:folHlink>
  </a:clrScheme>
</a:themeOverride>
</file>

<file path=ppt/theme/themeOverride3.xml><?xml version="1.0" encoding="utf-8"?>
<a:themeOverride xmlns:a="http://schemas.openxmlformats.org/drawingml/2006/main">
  <a:clrScheme name="Оформление по умолчанию 2">
    <a:dk1>
      <a:srgbClr val="000000"/>
    </a:dk1>
    <a:lt1>
      <a:srgbClr val="FFFFFF"/>
    </a:lt1>
    <a:dk2>
      <a:srgbClr val="000000"/>
    </a:dk2>
    <a:lt2>
      <a:srgbClr val="969696"/>
    </a:lt2>
    <a:accent1>
      <a:srgbClr val="FBDF53"/>
    </a:accent1>
    <a:accent2>
      <a:srgbClr val="FF9966"/>
    </a:accent2>
    <a:accent3>
      <a:srgbClr val="FFFFFF"/>
    </a:accent3>
    <a:accent4>
      <a:srgbClr val="000000"/>
    </a:accent4>
    <a:accent5>
      <a:srgbClr val="FDECB3"/>
    </a:accent5>
    <a:accent6>
      <a:srgbClr val="E78A5C"/>
    </a:accent6>
    <a:hlink>
      <a:srgbClr val="CC3300"/>
    </a:hlink>
    <a:folHlink>
      <a:srgbClr val="9966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13367</TotalTime>
  <Words>1091</Words>
  <Application>Microsoft Office PowerPoint</Application>
  <PresentationFormat>Экран (4:3)</PresentationFormat>
  <Paragraphs>136</Paragraphs>
  <Slides>15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Arial</vt:lpstr>
      <vt:lpstr>Times New Roman</vt:lpstr>
      <vt:lpstr>Wingdings</vt:lpstr>
      <vt:lpstr>3_Оформление по умолчанию</vt:lpstr>
      <vt:lpstr>6_Оформление по умолчанию</vt:lpstr>
      <vt:lpstr>2_Оформление по умолчанию</vt:lpstr>
      <vt:lpstr>4_Оформление по умолчанию</vt:lpstr>
      <vt:lpstr>1_Оформление по умолчанию</vt:lpstr>
      <vt:lpstr>19_Оформление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СХЕМА ЛОГИЧЕСКОЙ ОСНОВЫ ОБРАЗОВАТЕЛЬНОЙ СИТУАЦИИ ОНЗ</vt:lpstr>
      <vt:lpstr>СХЕМА ЛОГИЧЕСКОЙ ОСНОВЫ ОБРАЗОВАТЕЛЬНОЙ СИТУАЦИИ ОНЗ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ASUS</dc:creator>
  <cp:lastModifiedBy>win7</cp:lastModifiedBy>
  <cp:revision>816</cp:revision>
  <dcterms:created xsi:type="dcterms:W3CDTF">2009-11-20T20:40:43Z</dcterms:created>
  <dcterms:modified xsi:type="dcterms:W3CDTF">2017-09-15T18:24:48Z</dcterms:modified>
</cp:coreProperties>
</file>