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4609" r:id="rId2"/>
    <p:sldMasterId id="2147487927" r:id="rId3"/>
    <p:sldMasterId id="2147488202" r:id="rId4"/>
    <p:sldMasterId id="2147488214" r:id="rId5"/>
  </p:sldMasterIdLst>
  <p:notesMasterIdLst>
    <p:notesMasterId r:id="rId37"/>
  </p:notesMasterIdLst>
  <p:sldIdLst>
    <p:sldId id="1895" r:id="rId6"/>
    <p:sldId id="1916" r:id="rId7"/>
    <p:sldId id="1917" r:id="rId8"/>
    <p:sldId id="1527" r:id="rId9"/>
    <p:sldId id="1529" r:id="rId10"/>
    <p:sldId id="1532" r:id="rId11"/>
    <p:sldId id="1533" r:id="rId12"/>
    <p:sldId id="1534" r:id="rId13"/>
    <p:sldId id="1535" r:id="rId14"/>
    <p:sldId id="1539" r:id="rId15"/>
    <p:sldId id="1540" r:id="rId16"/>
    <p:sldId id="1541" r:id="rId17"/>
    <p:sldId id="1542" r:id="rId18"/>
    <p:sldId id="1543" r:id="rId19"/>
    <p:sldId id="1544" r:id="rId20"/>
    <p:sldId id="1918" r:id="rId21"/>
    <p:sldId id="1549" r:id="rId22"/>
    <p:sldId id="1550" r:id="rId23"/>
    <p:sldId id="1551" r:id="rId24"/>
    <p:sldId id="1552" r:id="rId25"/>
    <p:sldId id="1553" r:id="rId26"/>
    <p:sldId id="1554" r:id="rId27"/>
    <p:sldId id="1555" r:id="rId28"/>
    <p:sldId id="1556" r:id="rId29"/>
    <p:sldId id="1557" r:id="rId30"/>
    <p:sldId id="1558" r:id="rId31"/>
    <p:sldId id="1559" r:id="rId32"/>
    <p:sldId id="1560" r:id="rId33"/>
    <p:sldId id="1561" r:id="rId34"/>
    <p:sldId id="1562" r:id="rId35"/>
    <p:sldId id="1565" r:id="rId3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800000"/>
    <a:srgbClr val="009900"/>
    <a:srgbClr val="03491A"/>
    <a:srgbClr val="180BC5"/>
    <a:srgbClr val="000066"/>
    <a:srgbClr val="006666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95" autoAdjust="0"/>
  </p:normalViewPr>
  <p:slideViewPr>
    <p:cSldViewPr>
      <p:cViewPr>
        <p:scale>
          <a:sx n="66" d="100"/>
          <a:sy n="66" d="100"/>
        </p:scale>
        <p:origin x="-142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8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viewProps" Target="viewProp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704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08BFA46-473E-4221-BA79-912DCD2139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858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" charset="0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" charset="0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" charset="0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" charset="0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ln/>
        </p:spPr>
      </p:sp>
      <p:sp>
        <p:nvSpPr>
          <p:cNvPr id="8806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068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FA404C9-453F-470F-B45E-F5F0610BA6AE}" type="slidenum">
              <a:rPr kumimoji="0" lang="ru-RU" altLang="ru-RU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spcBef>
                  <a:spcPct val="0"/>
                </a:spcBef>
              </a:pPr>
              <a:t>4</a:t>
            </a:fld>
            <a:endParaRPr kumimoji="0" lang="ru-RU" altLang="ru-RU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 eaLnBrk="1" hangingPunct="1"/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0116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C12CA2C-C3F4-4BCF-B4D6-5E75F9E09B83}" type="slidenum">
              <a:rPr kumimoji="0" lang="ru-RU" altLang="ru-RU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6</a:t>
            </a:fld>
            <a:endParaRPr kumimoji="0" lang="ru-RU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29000"/>
          </a:xfrm>
          <a:ln/>
        </p:spPr>
      </p:sp>
      <p:sp>
        <p:nvSpPr>
          <p:cNvPr id="911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11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8D961B7-D6CD-4068-B7EC-29762CCBCD3E}" type="slidenum">
              <a:rPr kumimoji="0" lang="ru-RU" altLang="ru-RU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spcBef>
                  <a:spcPct val="0"/>
                </a:spcBef>
              </a:pPr>
              <a:t>8</a:t>
            </a:fld>
            <a:endParaRPr kumimoji="0" lang="ru-RU" altLang="ru-RU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8308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A4FCA57-2587-40FD-92DF-C4EDB70DB7B7}" type="slidenum">
              <a:rPr kumimoji="0" lang="ru-RU" altLang="ru-RU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16</a:t>
            </a:fld>
            <a:endParaRPr kumimoji="0" lang="ru-RU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933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10E209-B312-4FDB-8EF7-56BD6C9A5327}" type="slidenum">
              <a:rPr kumimoji="0" lang="ru-RU" altLang="ru-RU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17</a:t>
            </a:fld>
            <a:endParaRPr kumimoji="0" lang="ru-RU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CBF2CE9-3E3F-48B3-B666-871269FEBE72}" type="slidenum">
              <a:rPr kumimoji="0" lang="ru-RU" altLang="ru-RU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20</a:t>
            </a:fld>
            <a:endParaRPr kumimoji="0" lang="ru-RU" altLang="ru-RU">
              <a:solidFill>
                <a:srgbClr val="000000"/>
              </a:solidFill>
            </a:endParaRPr>
          </a:p>
        </p:txBody>
      </p:sp>
      <p:sp>
        <p:nvSpPr>
          <p:cNvPr id="100355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6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z="110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0357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9315AD6-8123-4BCF-B2F9-214BD0F43486}" type="slidenum">
              <a:rPr kumimoji="0" lang="ru-RU" altLang="ru-RU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spcBef>
                  <a:spcPct val="0"/>
                </a:spcBef>
              </a:pPr>
              <a:t>20</a:t>
            </a:fld>
            <a:endParaRPr kumimoji="0" lang="ru-RU" altLang="ru-RU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138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1228181-9596-4DAE-9038-87B56005AFFB}" type="slidenum">
              <a:rPr kumimoji="0" lang="ru-RU" altLang="ru-RU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21</a:t>
            </a:fld>
            <a:endParaRPr kumimoji="0" lang="ru-RU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3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404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4FCFD80-1534-4183-A0B4-DE280C54533E}" type="slidenum">
              <a:rPr kumimoji="0" lang="ru-RU" altLang="ru-RU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22</a:t>
            </a:fld>
            <a:endParaRPr kumimoji="0" lang="ru-RU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mtClean="0">
                <a:latin typeface="Arial" pitchFamily="34" charset="0"/>
                <a:cs typeface="Arial" pitchFamily="34" charset="0"/>
              </a:rPr>
              <a:t>Изображения с сайтов: </a:t>
            </a:r>
            <a:r>
              <a:rPr lang="en-US" altLang="ru-RU" smtClean="0">
                <a:latin typeface="Arial" pitchFamily="34" charset="0"/>
                <a:cs typeface="Arial" pitchFamily="34" charset="0"/>
              </a:rPr>
              <a:t>argusfon.com</a:t>
            </a:r>
            <a:r>
              <a:rPr lang="ru-RU" altLang="ru-RU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ru-RU" smtClean="0">
                <a:latin typeface="Arial" pitchFamily="34" charset="0"/>
                <a:cs typeface="Arial" pitchFamily="34" charset="0"/>
              </a:rPr>
              <a:t>http://vad17.files.wordpress.com/2011/04/twilight_dreamer_iii___walk_on-bakrund.jpg</a:t>
            </a:r>
            <a:r>
              <a:rPr lang="ru-RU" altLang="ru-RU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ru-RU" smtClean="0">
                <a:latin typeface="Arial" pitchFamily="34" charset="0"/>
                <a:cs typeface="Arial" pitchFamily="34" charset="0"/>
              </a:rPr>
              <a:t>http://assets.communityspice.com/proclaimingtruth/assets/Images/Butterfly_Monarch_pupa.jpg</a:t>
            </a:r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3428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C62FA70-9B1D-468F-9E2F-EB09FD454311}" type="slidenum">
              <a:rPr kumimoji="0" lang="ru-RU" altLang="ru-RU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23</a:t>
            </a:fld>
            <a:endParaRPr kumimoji="0" lang="ru-RU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mtClean="0">
                <a:latin typeface="Arial" pitchFamily="34" charset="0"/>
                <a:cs typeface="Arial" pitchFamily="34" charset="0"/>
              </a:rPr>
              <a:t>Изображения с сайтов: </a:t>
            </a:r>
            <a:r>
              <a:rPr lang="en-US" altLang="ru-RU" smtClean="0">
                <a:latin typeface="Arial" pitchFamily="34" charset="0"/>
                <a:cs typeface="Arial" pitchFamily="34" charset="0"/>
              </a:rPr>
              <a:t>http://www.laasanen.net/POTN/IMG_7807-01b_butterfly_cocoon_b.jpg</a:t>
            </a:r>
            <a:r>
              <a:rPr lang="ru-RU" altLang="ru-RU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ru-RU" smtClean="0">
                <a:latin typeface="Arial" pitchFamily="34" charset="0"/>
                <a:cs typeface="Arial" pitchFamily="34" charset="0"/>
              </a:rPr>
              <a:t>http://img-fotki.yandex.ru/get/4806/lesk-b.3f/0_49b00_a820df10_XL</a:t>
            </a:r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445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D507600-2DEC-4F80-85DB-3F95FF456938}" type="slidenum">
              <a:rPr kumimoji="0" lang="ru-RU" altLang="ru-RU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24</a:t>
            </a:fld>
            <a:endParaRPr kumimoji="0" lang="ru-RU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mtClean="0">
                <a:latin typeface="Arial" pitchFamily="34" charset="0"/>
                <a:cs typeface="Arial" pitchFamily="34" charset="0"/>
              </a:rPr>
              <a:t>Изображения с сайтов: </a:t>
            </a:r>
            <a:r>
              <a:rPr lang="en-US" altLang="ru-RU" smtClean="0">
                <a:latin typeface="Arial" pitchFamily="34" charset="0"/>
                <a:cs typeface="Arial" pitchFamily="34" charset="0"/>
              </a:rPr>
              <a:t>http://www.laasanen.net/POTN/IMG_7807-01b_butterfly_cocoon_b.jpg</a:t>
            </a:r>
            <a:r>
              <a:rPr lang="ru-RU" altLang="ru-RU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ru-RU" smtClean="0">
                <a:latin typeface="Arial" pitchFamily="34" charset="0"/>
                <a:cs typeface="Arial" pitchFamily="34" charset="0"/>
              </a:rPr>
              <a:t>http://img-fotki.yandex.ru/get/4806/lesk-b.3f/0_49b00_a820df10_XL</a:t>
            </a:r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5476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CEDE465-2077-475E-9D1D-E034141060CD}" type="slidenum">
              <a:rPr kumimoji="0" lang="ru-RU" altLang="ru-RU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25</a:t>
            </a:fld>
            <a:endParaRPr kumimoji="0" lang="ru-RU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mtClean="0">
                <a:latin typeface="Arial" pitchFamily="34" charset="0"/>
                <a:cs typeface="Arial" pitchFamily="34" charset="0"/>
              </a:rPr>
              <a:t>Изображение с сайта </a:t>
            </a:r>
            <a:r>
              <a:rPr lang="en-US" altLang="ru-RU" smtClean="0">
                <a:latin typeface="Arial" pitchFamily="34" charset="0"/>
                <a:cs typeface="Arial" pitchFamily="34" charset="0"/>
              </a:rPr>
              <a:t>http://club.foto.ru/gallery/images/photo/2009/06/02/1355003.jpg</a:t>
            </a:r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650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631AEA5-468B-41AA-AA67-FB2606D9A0AD}" type="slidenum">
              <a:rPr kumimoji="0" lang="ru-RU" altLang="ru-RU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26</a:t>
            </a:fld>
            <a:endParaRPr kumimoji="0" lang="ru-RU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mtClean="0">
                <a:latin typeface="Arial" pitchFamily="34" charset="0"/>
                <a:cs typeface="Arial" pitchFamily="34" charset="0"/>
              </a:rPr>
              <a:t>Изображение с сайта </a:t>
            </a:r>
            <a:r>
              <a:rPr lang="en-US" altLang="ru-RU" smtClean="0">
                <a:latin typeface="Arial" pitchFamily="34" charset="0"/>
                <a:cs typeface="Arial" pitchFamily="34" charset="0"/>
              </a:rPr>
              <a:t>http://ib1.keep4u.ru/b/080329/a3/a39881be778fd7fa2d.jpg</a:t>
            </a:r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7524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9363749-9D9F-4E77-844A-84A604C01B98}" type="slidenum">
              <a:rPr kumimoji="0" lang="ru-RU" altLang="ru-RU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27</a:t>
            </a:fld>
            <a:endParaRPr kumimoji="0" lang="ru-RU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854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mtClean="0">
                <a:latin typeface="Arial" pitchFamily="34" charset="0"/>
                <a:cs typeface="Arial" pitchFamily="34" charset="0"/>
              </a:rPr>
              <a:t>Изображение с сайта </a:t>
            </a:r>
            <a:r>
              <a:rPr lang="en-US" altLang="ru-RU" smtClean="0">
                <a:latin typeface="Arial" pitchFamily="34" charset="0"/>
                <a:cs typeface="Arial" pitchFamily="34" charset="0"/>
              </a:rPr>
              <a:t>http://gallery.dviger.com/public/gallery/1/6/014ebb1e33ac04d563606cd2a71d929d.jpg</a:t>
            </a:r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548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3DCA8B29-7EFE-41CC-9698-719F323072C9}" type="slidenum">
              <a:rPr kumimoji="0" lang="ru-RU" altLang="ru-RU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28</a:t>
            </a:fld>
            <a:endParaRPr kumimoji="0" lang="ru-RU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mtClean="0">
                <a:latin typeface="Arial" pitchFamily="34" charset="0"/>
                <a:cs typeface="Arial" pitchFamily="34" charset="0"/>
              </a:rPr>
              <a:t>Изображение с сайта </a:t>
            </a:r>
            <a:r>
              <a:rPr lang="en-US" altLang="ru-RU" smtClean="0">
                <a:latin typeface="Arial" pitchFamily="34" charset="0"/>
                <a:cs typeface="Arial" pitchFamily="34" charset="0"/>
              </a:rPr>
              <a:t>http://www.stihi.ru/pics/2008/08/17/300.jpg</a:t>
            </a:r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957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14BA2ED-E6C0-4BD2-BCC5-779D1A8EE68A}" type="slidenum">
              <a:rPr kumimoji="0" lang="ru-RU" altLang="ru-RU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29</a:t>
            </a:fld>
            <a:endParaRPr kumimoji="0" lang="ru-RU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5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ru-RU" altLang="ru-RU" smtClean="0">
                <a:latin typeface="Arial" pitchFamily="34" charset="0"/>
                <a:cs typeface="Arial" pitchFamily="34" charset="0"/>
              </a:rPr>
              <a:t>Изображения с сайтов: </a:t>
            </a:r>
            <a:r>
              <a:rPr lang="en-US" altLang="ru-RU" smtClean="0">
                <a:latin typeface="Arial" pitchFamily="34" charset="0"/>
                <a:cs typeface="Arial" pitchFamily="34" charset="0"/>
              </a:rPr>
              <a:t>http://www.1zoom.ru/big2/92/239152-jugra.jpg</a:t>
            </a:r>
            <a:r>
              <a:rPr lang="ru-RU" altLang="ru-RU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altLang="ru-RU" smtClean="0">
                <a:latin typeface="Arial" pitchFamily="34" charset="0"/>
                <a:cs typeface="Arial" pitchFamily="34" charset="0"/>
              </a:rPr>
              <a:t>http://minadiaz.files.wordpress.com/2010/11/mariposas001.jpg</a:t>
            </a:r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0596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B86DF3F-131B-422D-9C59-55E762C61E32}" type="slidenum">
              <a:rPr kumimoji="0" lang="ru-RU" altLang="ru-RU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30</a:t>
            </a:fld>
            <a:endParaRPr kumimoji="0" lang="ru-RU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161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162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9159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159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159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159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15988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159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159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159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1598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6858B38-87A7-4647-85CA-E28EE9016C8C}" type="slidenum">
              <a:rPr kumimoji="0" lang="ru-RU" altLang="ru-RU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31</a:t>
            </a:fld>
            <a:endParaRPr kumimoji="0" lang="ru-RU" alt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26147-A212-4311-ADCE-26C0D16F20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940614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32686-640D-478F-8E86-B57EBF23D7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38815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6B821-E44B-48B8-A82F-4EA661E483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384603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7B60E-F213-4109-87DF-9752575D08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727639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40A16-DE5D-48EE-8984-27E0EA2CCF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2811985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E1729-8BE6-4E93-A4A9-7F2B87DE81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956097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28D15-1597-4D83-BA6C-3A2D92C1BD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661013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BCCC5-EE7F-4FE3-A91E-2ECB2C9FFA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341582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8E407-E00D-488E-B877-54321D5249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2327071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70A9C-4585-43B1-8EB7-FDA3AA5D52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1099761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E1506-4744-4B68-923B-6648EC8706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5883071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A9D2D-5ECB-4D87-8738-452DDEC5F5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902636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87B7C-F3D7-4380-B7D2-5D44FFCEE5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712819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65E85-372C-42E2-942B-1A49DC7422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85576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67CC8-62E1-4F03-8342-BE09E6BB6B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437130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F2E81-69F1-4B1F-ABD8-8C8C2C95D6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626586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F8960-B1C4-4296-9DF7-CA964467B3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0780635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C8F70-DD3B-4213-81AF-54F6948277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9343577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8EE0B-D195-45C9-B523-DE26C11F8B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340511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04F36-E42D-4F8F-A312-134C00896B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441412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20902-4825-49F3-86A0-D378D6B073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134795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657DE-F9C7-4E4A-8999-42324175C8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214640"/>
      </p:ext>
    </p:extLst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94D1A-5858-4F52-A95A-43A5CAC4AC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3874918"/>
      </p:ext>
    </p:extLst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471B9-77C5-4274-A3C1-CD81D61A83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730757"/>
      </p:ext>
    </p:extLst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9A50E-BA73-43C4-B249-C93B8D119E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159726"/>
      </p:ext>
    </p:extLst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F2CF4-64F6-4D01-BD80-13DB536CB3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314355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51AC0-D992-40CC-9227-E70D7EDF5D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795200"/>
      </p:ext>
    </p:extLst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AD754-317E-4FD4-96B2-DDEE3DB10A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8043847"/>
      </p:ext>
    </p:extLst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9161D-596A-484F-B6A5-92659E579B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204818"/>
      </p:ext>
    </p:extLst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BF5F1-9CEE-4AA8-932E-E84E54AEE0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9660152"/>
      </p:ext>
    </p:extLst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CC138-F135-4E77-BF1F-C015371D21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745423"/>
      </p:ext>
    </p:extLst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049BF-F555-4A48-9503-64EC0CD458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756325"/>
      </p:ext>
    </p:extLst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3CDFC-7AED-42FC-BBB9-A2AD9982D1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885876"/>
      </p:ext>
    </p:extLst>
  </p:cSld>
  <p:clrMapOvr>
    <a:masterClrMapping/>
  </p:clrMapOvr>
  <p:transition spd="slow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98DA4-4EA2-4391-918B-769283B115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240797"/>
      </p:ext>
    </p:extLst>
  </p:cSld>
  <p:clrMapOvr>
    <a:masterClrMapping/>
  </p:clrMapOvr>
  <p:transition spd="slow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53816-046B-4A76-8EB0-6990AA9AFA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531831"/>
      </p:ext>
    </p:extLst>
  </p:cSld>
  <p:clrMapOvr>
    <a:masterClrMapping/>
  </p:clrMapOvr>
  <p:transition spd="slow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498F3-C293-4056-BF8F-A8874EA9D9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5744"/>
      </p:ext>
    </p:extLst>
  </p:cSld>
  <p:clrMapOvr>
    <a:masterClrMapping/>
  </p:clrMapOvr>
  <p:transition spd="slow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60A19-0279-4C88-BA7B-8DEE93D657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233457"/>
      </p:ext>
    </p:extLst>
  </p:cSld>
  <p:clrMapOvr>
    <a:masterClrMapping/>
  </p:clrMapOvr>
  <p:transition spd="slow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D82BA-CD04-436E-8B85-5E7DDC034B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695594"/>
      </p:ext>
    </p:extLst>
  </p:cSld>
  <p:clrMapOvr>
    <a:masterClrMapping/>
  </p:clrMapOvr>
  <p:transition spd="slow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328D1-7408-4B81-80B4-8DA8CE6F16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487204"/>
      </p:ext>
    </p:extLst>
  </p:cSld>
  <p:clrMapOvr>
    <a:masterClrMapping/>
  </p:clrMapOvr>
  <p:transition spd="slow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EFEFC-A64C-4667-AC81-375E38A617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3301755"/>
      </p:ext>
    </p:extLst>
  </p:cSld>
  <p:clrMapOvr>
    <a:masterClrMapping/>
  </p:clrMapOvr>
  <p:transition spd="slow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7752A-29C2-4545-A351-8B4466C382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423941"/>
      </p:ext>
    </p:extLst>
  </p:cSld>
  <p:clrMapOvr>
    <a:masterClrMapping/>
  </p:clrMapOvr>
  <p:transition spd="slow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3E318-B861-4754-9825-038CAE8F56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969466"/>
      </p:ext>
    </p:extLst>
  </p:cSld>
  <p:clrMapOvr>
    <a:masterClrMapping/>
  </p:clrMapOvr>
  <p:transition spd="slow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C6E1A-1590-4A44-9C46-83FE99BEE9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533572"/>
      </p:ext>
    </p:extLst>
  </p:cSld>
  <p:clrMapOvr>
    <a:masterClrMapping/>
  </p:clrMapOvr>
  <p:transition spd="slow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4AAA8-68EB-464E-9380-BECB1E9BF7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471260"/>
      </p:ext>
    </p:extLst>
  </p:cSld>
  <p:clrMapOvr>
    <a:masterClrMapping/>
  </p:clrMapOvr>
  <p:transition spd="slow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0F1CE-8C00-445A-9E24-440B7357DE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0243566"/>
      </p:ext>
    </p:extLst>
  </p:cSld>
  <p:clrMapOvr>
    <a:masterClrMapping/>
  </p:clrMapOvr>
  <p:transition spd="slow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2BA21-53E5-43A9-8499-4B606BD60D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389155"/>
      </p:ext>
    </p:extLst>
  </p:cSld>
  <p:clrMapOvr>
    <a:masterClrMapping/>
  </p:clrMapOvr>
  <p:transition spd="slow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33E53-2228-4607-88E0-44D1DA96C7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871495"/>
      </p:ext>
    </p:extLst>
  </p:cSld>
  <p:clrMapOvr>
    <a:masterClrMapping/>
  </p:clrMapOvr>
  <p:transition spd="slow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00E7A-0A91-44DC-89A0-49A2DC449A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475534"/>
      </p:ext>
    </p:extLst>
  </p:cSld>
  <p:clrMapOvr>
    <a:masterClrMapping/>
  </p:clrMapOvr>
  <p:transition spd="slow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F2A906-7019-448F-A3B8-923889FF6F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848020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4AD058-277B-437C-AE49-3D057767ED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20418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ADD6E5-04DE-415C-BBD2-3A38D25A75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970945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98F2E-C1AA-4D7F-9EFC-853D87E8EC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365795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A3D79A-625C-4D59-A8DF-EAD09291A9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844437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2384F9-C4E3-4B70-B67F-3E679A02C4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116876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BBBE0F-FA5E-4687-BA95-54D3CA1A06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6915515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095359-8488-4FE9-9EF3-DCE1CE4C1A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3835944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DD636E-5FAC-40AC-8A21-82891E8B97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2871292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97F86-068D-41D1-B47F-C5714484A1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783716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6AE474-3335-427B-A2A7-523CC3C05B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777425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F77DD8-B93C-41AD-8541-FC1C65FDF2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957422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E2343-EB6F-4CAB-B9E5-10A7E22B17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5341337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AB74D-A6B5-47A3-BAA3-DB3BE7C6C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7120499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E18148-E59D-42F5-9B2E-D9E2D43B1D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2346786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2BB99-A897-4F68-BF39-A2E04AE440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44406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50.xml"/><Relationship Id="rId16" Type="http://schemas.openxmlformats.org/officeDocument/2006/relationships/slideLayout" Target="../slideLayouts/slideLayout64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slideLayout" Target="../slideLayouts/slideLayout6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491C53A-2B6B-48BB-85A5-CA957E8F6E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654" r:id="rId1"/>
    <p:sldLayoutId id="2147488655" r:id="rId2"/>
    <p:sldLayoutId id="2147488656" r:id="rId3"/>
    <p:sldLayoutId id="2147488657" r:id="rId4"/>
    <p:sldLayoutId id="2147488658" r:id="rId5"/>
    <p:sldLayoutId id="2147488659" r:id="rId6"/>
    <p:sldLayoutId id="2147488660" r:id="rId7"/>
    <p:sldLayoutId id="2147488661" r:id="rId8"/>
    <p:sldLayoutId id="2147488662" r:id="rId9"/>
    <p:sldLayoutId id="2147488663" r:id="rId10"/>
    <p:sldLayoutId id="2147488664" r:id="rId11"/>
  </p:sldLayoutIdLst>
  <p:transition spd="slow"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Arial" charset="0"/>
          <a:cs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Arial" charset="0"/>
          <a:cs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Arial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Arial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C6061E2-8391-4514-9715-B6B37F92EF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665" r:id="rId1"/>
    <p:sldLayoutId id="2147488666" r:id="rId2"/>
    <p:sldLayoutId id="2147488667" r:id="rId3"/>
    <p:sldLayoutId id="2147488668" r:id="rId4"/>
    <p:sldLayoutId id="2147488669" r:id="rId5"/>
    <p:sldLayoutId id="2147488670" r:id="rId6"/>
    <p:sldLayoutId id="2147488671" r:id="rId7"/>
    <p:sldLayoutId id="2147488672" r:id="rId8"/>
    <p:sldLayoutId id="2147488673" r:id="rId9"/>
    <p:sldLayoutId id="2147488674" r:id="rId10"/>
    <p:sldLayoutId id="2147488675" r:id="rId11"/>
    <p:sldLayoutId id="2147488676" r:id="rId12"/>
    <p:sldLayoutId id="2147488677" r:id="rId13"/>
    <p:sldLayoutId id="2147488678" r:id="rId14"/>
    <p:sldLayoutId id="2147488679" r:id="rId15"/>
  </p:sldLayoutIdLst>
  <p:transition spd="slow"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Arial" charset="0"/>
          <a:cs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Arial" charset="0"/>
          <a:cs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Arial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Arial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E550986-2C88-44D6-8962-CB4989EB02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680" r:id="rId1"/>
    <p:sldLayoutId id="2147488681" r:id="rId2"/>
    <p:sldLayoutId id="2147488682" r:id="rId3"/>
    <p:sldLayoutId id="2147488683" r:id="rId4"/>
    <p:sldLayoutId id="2147488684" r:id="rId5"/>
    <p:sldLayoutId id="2147488685" r:id="rId6"/>
    <p:sldLayoutId id="2147488686" r:id="rId7"/>
    <p:sldLayoutId id="2147488687" r:id="rId8"/>
    <p:sldLayoutId id="2147488688" r:id="rId9"/>
    <p:sldLayoutId id="2147488689" r:id="rId10"/>
    <p:sldLayoutId id="2147488690" r:id="rId11"/>
  </p:sldLayoutIdLst>
  <p:transition spd="slow"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Arial" charset="0"/>
          <a:cs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Arial" charset="0"/>
          <a:cs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Arial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Arial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7F6F3F8-2A2D-4E63-AD4A-08E2FCB076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691" r:id="rId1"/>
    <p:sldLayoutId id="2147488692" r:id="rId2"/>
    <p:sldLayoutId id="2147488693" r:id="rId3"/>
    <p:sldLayoutId id="2147488694" r:id="rId4"/>
    <p:sldLayoutId id="2147488695" r:id="rId5"/>
    <p:sldLayoutId id="2147488696" r:id="rId6"/>
    <p:sldLayoutId id="2147488697" r:id="rId7"/>
    <p:sldLayoutId id="2147488698" r:id="rId8"/>
    <p:sldLayoutId id="2147488699" r:id="rId9"/>
    <p:sldLayoutId id="2147488700" r:id="rId10"/>
    <p:sldLayoutId id="2147488701" r:id="rId11"/>
  </p:sldLayoutIdLst>
  <p:transition spd="slow"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Arial" charset="0"/>
          <a:cs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Arial" charset="0"/>
          <a:cs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Arial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Arial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0DE24CF-C4BC-41E9-ACBC-71E2045D4F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638" r:id="rId1"/>
    <p:sldLayoutId id="2147488639" r:id="rId2"/>
    <p:sldLayoutId id="2147488640" r:id="rId3"/>
    <p:sldLayoutId id="2147488641" r:id="rId4"/>
    <p:sldLayoutId id="2147488642" r:id="rId5"/>
    <p:sldLayoutId id="2147488643" r:id="rId6"/>
    <p:sldLayoutId id="2147488644" r:id="rId7"/>
    <p:sldLayoutId id="2147488645" r:id="rId8"/>
    <p:sldLayoutId id="2147488646" r:id="rId9"/>
    <p:sldLayoutId id="2147488647" r:id="rId10"/>
    <p:sldLayoutId id="2147488648" r:id="rId11"/>
    <p:sldLayoutId id="2147488649" r:id="rId12"/>
    <p:sldLayoutId id="2147488650" r:id="rId13"/>
    <p:sldLayoutId id="2147488651" r:id="rId14"/>
    <p:sldLayoutId id="2147488652" r:id="rId15"/>
    <p:sldLayoutId id="2147488653" r:id="rId16"/>
  </p:sldLayoutIdLst>
  <p:transition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Arial" charset="0"/>
          <a:cs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Arial" charset="0"/>
          <a:cs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Arial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Arial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Arial" charset="0"/>
          <a:cs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1023938" y="1417638"/>
            <a:ext cx="7056437" cy="2014537"/>
          </a:xfrm>
        </p:spPr>
        <p:txBody>
          <a:bodyPr/>
          <a:lstStyle/>
          <a:p>
            <a:pPr marL="0" indent="0" algn="ctr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ru-RU" altLang="ru-RU" sz="3600" b="1" smtClean="0">
                <a:solidFill>
                  <a:srgbClr val="C00000"/>
                </a:solidFill>
                <a:cs typeface="Arial" pitchFamily="34" charset="0"/>
              </a:rPr>
              <a:t>ОБРАЗОВАТЕЛЬНАЯ</a:t>
            </a:r>
          </a:p>
          <a:p>
            <a:pPr marL="0" indent="0" algn="ctr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ru-RU" altLang="ru-RU" sz="3600" b="1" smtClean="0">
                <a:solidFill>
                  <a:srgbClr val="C00000"/>
                </a:solidFill>
                <a:cs typeface="Arial" pitchFamily="34" charset="0"/>
              </a:rPr>
              <a:t>ТЕХНОЛОГИЯ</a:t>
            </a:r>
          </a:p>
          <a:p>
            <a:pPr marL="0" indent="0" algn="ctr"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ru-RU" altLang="ru-RU" sz="3600" b="1" smtClean="0">
                <a:solidFill>
                  <a:srgbClr val="C00000"/>
                </a:solidFill>
                <a:cs typeface="Arial" pitchFamily="34" charset="0"/>
              </a:rPr>
              <a:t>«СИТУАЦИЯ»</a:t>
            </a:r>
          </a:p>
        </p:txBody>
      </p:sp>
      <p:grpSp>
        <p:nvGrpSpPr>
          <p:cNvPr id="55299" name="Group 3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55320" name="Rectangle 4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55321" name="Rectangle 5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solidFill>
                  <a:srgbClr val="000000"/>
                </a:solidFill>
              </a:endParaRPr>
            </a:p>
          </p:txBody>
        </p:sp>
      </p:grpSp>
      <p:grpSp>
        <p:nvGrpSpPr>
          <p:cNvPr id="55300" name="Group 56"/>
          <p:cNvGrpSpPr>
            <a:grpSpLocks/>
          </p:cNvGrpSpPr>
          <p:nvPr/>
        </p:nvGrpSpPr>
        <p:grpSpPr bwMode="auto">
          <a:xfrm>
            <a:off x="3763963" y="3800475"/>
            <a:ext cx="1565275" cy="1792288"/>
            <a:chOff x="483" y="1842"/>
            <a:chExt cx="934" cy="1060"/>
          </a:xfrm>
        </p:grpSpPr>
        <p:sp>
          <p:nvSpPr>
            <p:cNvPr id="11" name="Oval 29"/>
            <p:cNvSpPr>
              <a:spLocks noChangeArrowheads="1"/>
            </p:cNvSpPr>
            <p:nvPr/>
          </p:nvSpPr>
          <p:spPr bwMode="auto">
            <a:xfrm>
              <a:off x="483" y="1917"/>
              <a:ext cx="926" cy="98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auto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2" name="Oval 30"/>
            <p:cNvSpPr>
              <a:spLocks noChangeArrowheads="1"/>
            </p:cNvSpPr>
            <p:nvPr/>
          </p:nvSpPr>
          <p:spPr bwMode="auto">
            <a:xfrm>
              <a:off x="657" y="1842"/>
              <a:ext cx="584" cy="502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auto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" name="Oval 31"/>
            <p:cNvSpPr>
              <a:spLocks noChangeArrowheads="1"/>
            </p:cNvSpPr>
            <p:nvPr/>
          </p:nvSpPr>
          <p:spPr bwMode="auto">
            <a:xfrm>
              <a:off x="1198" y="1976"/>
              <a:ext cx="43" cy="39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auto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" name="Line 32"/>
            <p:cNvSpPr>
              <a:spLocks noChangeShapeType="1"/>
            </p:cNvSpPr>
            <p:nvPr/>
          </p:nvSpPr>
          <p:spPr bwMode="auto">
            <a:xfrm>
              <a:off x="838" y="1996"/>
              <a:ext cx="124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5" name="Line 33"/>
            <p:cNvSpPr>
              <a:spLocks noChangeShapeType="1"/>
            </p:cNvSpPr>
            <p:nvPr/>
          </p:nvSpPr>
          <p:spPr bwMode="auto">
            <a:xfrm>
              <a:off x="952" y="1996"/>
              <a:ext cx="126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6" name="Oval 34"/>
            <p:cNvSpPr>
              <a:spLocks noChangeArrowheads="1"/>
            </p:cNvSpPr>
            <p:nvPr/>
          </p:nvSpPr>
          <p:spPr bwMode="auto">
            <a:xfrm>
              <a:off x="655" y="2017"/>
              <a:ext cx="42" cy="4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auto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7" name="Line 35"/>
            <p:cNvSpPr>
              <a:spLocks noChangeShapeType="1"/>
            </p:cNvSpPr>
            <p:nvPr/>
          </p:nvSpPr>
          <p:spPr bwMode="auto">
            <a:xfrm>
              <a:off x="494" y="1860"/>
              <a:ext cx="165" cy="16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8" name="Line 36"/>
            <p:cNvSpPr>
              <a:spLocks noChangeShapeType="1"/>
            </p:cNvSpPr>
            <p:nvPr/>
          </p:nvSpPr>
          <p:spPr bwMode="auto">
            <a:xfrm>
              <a:off x="843" y="1938"/>
              <a:ext cx="0" cy="198"/>
            </a:xfrm>
            <a:prstGeom prst="line">
              <a:avLst/>
            </a:prstGeom>
            <a:noFill/>
            <a:ln w="38100">
              <a:solidFill>
                <a:srgbClr val="E82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9" name="Line 37"/>
            <p:cNvSpPr>
              <a:spLocks noChangeShapeType="1"/>
            </p:cNvSpPr>
            <p:nvPr/>
          </p:nvSpPr>
          <p:spPr bwMode="auto">
            <a:xfrm flipV="1">
              <a:off x="1222" y="1893"/>
              <a:ext cx="195" cy="10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0" name="Line 38"/>
            <p:cNvSpPr>
              <a:spLocks noChangeShapeType="1"/>
            </p:cNvSpPr>
            <p:nvPr/>
          </p:nvSpPr>
          <p:spPr bwMode="auto">
            <a:xfrm>
              <a:off x="1067" y="1996"/>
              <a:ext cx="14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1" name="Line 39"/>
            <p:cNvSpPr>
              <a:spLocks noChangeShapeType="1"/>
            </p:cNvSpPr>
            <p:nvPr/>
          </p:nvSpPr>
          <p:spPr bwMode="auto">
            <a:xfrm>
              <a:off x="836" y="2032"/>
              <a:ext cx="27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2" name="Line 40"/>
            <p:cNvSpPr>
              <a:spLocks noChangeShapeType="1"/>
            </p:cNvSpPr>
            <p:nvPr/>
          </p:nvSpPr>
          <p:spPr bwMode="auto">
            <a:xfrm>
              <a:off x="705" y="2033"/>
              <a:ext cx="124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3" name="Line 41"/>
            <p:cNvSpPr>
              <a:spLocks noChangeShapeType="1"/>
            </p:cNvSpPr>
            <p:nvPr/>
          </p:nvSpPr>
          <p:spPr bwMode="auto">
            <a:xfrm flipH="1">
              <a:off x="593" y="2030"/>
              <a:ext cx="250" cy="61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4" name="Line 42"/>
            <p:cNvSpPr>
              <a:spLocks noChangeShapeType="1"/>
            </p:cNvSpPr>
            <p:nvPr/>
          </p:nvSpPr>
          <p:spPr bwMode="auto">
            <a:xfrm>
              <a:off x="801" y="2647"/>
              <a:ext cx="209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5" name="Line 43"/>
            <p:cNvSpPr>
              <a:spLocks noChangeShapeType="1"/>
            </p:cNvSpPr>
            <p:nvPr/>
          </p:nvSpPr>
          <p:spPr bwMode="auto">
            <a:xfrm flipH="1" flipV="1">
              <a:off x="839" y="1979"/>
              <a:ext cx="383" cy="65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6" name="Line 44"/>
            <p:cNvSpPr>
              <a:spLocks noChangeShapeType="1"/>
            </p:cNvSpPr>
            <p:nvPr/>
          </p:nvSpPr>
          <p:spPr bwMode="auto">
            <a:xfrm>
              <a:off x="1018" y="2647"/>
              <a:ext cx="207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7" name="Line 45"/>
            <p:cNvSpPr>
              <a:spLocks noChangeShapeType="1"/>
            </p:cNvSpPr>
            <p:nvPr/>
          </p:nvSpPr>
          <p:spPr bwMode="auto">
            <a:xfrm>
              <a:off x="599" y="2647"/>
              <a:ext cx="208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8" name="AutoShape 46"/>
            <p:cNvSpPr>
              <a:spLocks/>
            </p:cNvSpPr>
            <p:nvPr/>
          </p:nvSpPr>
          <p:spPr bwMode="auto">
            <a:xfrm rot="5400000">
              <a:off x="775" y="2509"/>
              <a:ext cx="51" cy="374"/>
            </a:xfrm>
            <a:prstGeom prst="rightBrace">
              <a:avLst>
                <a:gd name="adj1" fmla="val 61111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auto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ru-RU" altLang="ru-RU" sz="1800" kern="0" smtClean="0">
                <a:solidFill>
                  <a:srgbClr val="000000"/>
                </a:solidFill>
                <a:latin typeface="Calibri" pitchFamily="34" charset="0"/>
              </a:endParaRPr>
            </a:p>
          </p:txBody>
        </p:sp>
      </p:grpSp>
      <p:pic>
        <p:nvPicPr>
          <p:cNvPr id="55301" name="Picture 11" descr="Logo-NOU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71475"/>
            <a:ext cx="849312" cy="111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Прямоугольник 1"/>
          <p:cNvSpPr>
            <a:spLocks noChangeArrowheads="1"/>
          </p:cNvSpPr>
          <p:nvPr/>
        </p:nvSpPr>
        <p:spPr bwMode="auto">
          <a:xfrm>
            <a:off x="539750" y="949325"/>
            <a:ext cx="7993063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tabLst>
                <a:tab pos="160338" algn="l"/>
                <a:tab pos="1943100" algn="l"/>
              </a:tabLst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160338" algn="l"/>
                <a:tab pos="1943100" algn="l"/>
              </a:tabLst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160338" algn="l"/>
                <a:tab pos="1943100" algn="l"/>
              </a:tabLs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160338" algn="l"/>
                <a:tab pos="1943100" algn="l"/>
              </a:tabLst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160338" algn="l"/>
                <a:tab pos="1943100" algn="l"/>
              </a:tabLst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338" algn="l"/>
                <a:tab pos="1943100" algn="l"/>
              </a:tabLst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338" algn="l"/>
                <a:tab pos="1943100" algn="l"/>
              </a:tabLst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338" algn="l"/>
                <a:tab pos="1943100" algn="l"/>
              </a:tabLst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60338" algn="l"/>
                <a:tab pos="1943100" algn="l"/>
              </a:tabLst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3600" i="1">
                <a:solidFill>
                  <a:srgbClr val="000066"/>
                </a:solidFill>
              </a:rPr>
              <a:t>«Нельзя чему-то научить человека, можно только помочь ему сделать для себя открытие»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3600" i="1">
              <a:solidFill>
                <a:srgbClr val="000066"/>
              </a:solidFill>
            </a:endParaRP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3600">
                <a:solidFill>
                  <a:srgbClr val="000066"/>
                </a:solidFill>
              </a:rPr>
              <a:t>Галилео Галилей</a:t>
            </a:r>
          </a:p>
        </p:txBody>
      </p:sp>
      <p:grpSp>
        <p:nvGrpSpPr>
          <p:cNvPr id="56323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56325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56326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pic>
        <p:nvPicPr>
          <p:cNvPr id="56324" name="Picture 8" descr="https://1.bp.blogspot.com/-Xe_pC76Nsc0/UTBdryi0GmI/AAAAAAAAAE0/upNRlf_Tleg/s1600/haau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268663"/>
            <a:ext cx="187325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5"/>
          <p:cNvSpPr>
            <a:spLocks noChangeArrowheads="1"/>
          </p:cNvSpPr>
          <p:nvPr/>
        </p:nvSpPr>
        <p:spPr bwMode="auto">
          <a:xfrm>
            <a:off x="7092950" y="1844675"/>
            <a:ext cx="936625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800">
                <a:solidFill>
                  <a:srgbClr val="FFFFCC"/>
                </a:solidFill>
              </a:rPr>
              <a:t>С–6</a:t>
            </a:r>
          </a:p>
        </p:txBody>
      </p:sp>
      <p:sp>
        <p:nvSpPr>
          <p:cNvPr id="57347" name="Rectangle 6"/>
          <p:cNvSpPr>
            <a:spLocks noChangeArrowheads="1"/>
          </p:cNvSpPr>
          <p:nvPr/>
        </p:nvSpPr>
        <p:spPr bwMode="auto">
          <a:xfrm>
            <a:off x="307975" y="279400"/>
            <a:ext cx="7993063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800" b="1">
                <a:solidFill>
                  <a:srgbClr val="000099"/>
                </a:solidFill>
              </a:rPr>
              <a:t>Словарь С.И. Ожегова:</a:t>
            </a:r>
          </a:p>
        </p:txBody>
      </p:sp>
      <p:sp>
        <p:nvSpPr>
          <p:cNvPr id="57348" name="Text Box 7"/>
          <p:cNvSpPr txBox="1">
            <a:spLocks noChangeArrowheads="1"/>
          </p:cNvSpPr>
          <p:nvPr/>
        </p:nvSpPr>
        <p:spPr bwMode="auto">
          <a:xfrm>
            <a:off x="323850" y="968375"/>
            <a:ext cx="6624638" cy="2678113"/>
          </a:xfrm>
          <a:prstGeom prst="rect">
            <a:avLst/>
          </a:prstGeom>
          <a:solidFill>
            <a:srgbClr val="FFFFCC"/>
          </a:solidFill>
          <a:ln w="28575">
            <a:solidFill>
              <a:srgbClr val="99FF99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kumimoji="0" lang="ru-RU" altLang="ru-RU" sz="2400">
                <a:solidFill>
                  <a:srgbClr val="000099"/>
                </a:solidFill>
              </a:rPr>
              <a:t>Технология</a:t>
            </a:r>
            <a:r>
              <a:rPr kumimoji="0" lang="ru-RU" altLang="ru-RU" sz="2400">
                <a:solidFill>
                  <a:srgbClr val="000000"/>
                </a:solidFill>
              </a:rPr>
              <a:t> (от греч.: techne – искусство, мастерство, умение; logos – слово, учение) – это научное описание способа производства, то есть</a:t>
            </a:r>
            <a:r>
              <a:rPr kumimoji="0" lang="ru-RU" altLang="ru-RU" sz="24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kumimoji="0" lang="ru-RU" altLang="ru-RU" sz="2400" b="1">
                <a:solidFill>
                  <a:srgbClr val="BC0000"/>
                </a:solidFill>
              </a:rPr>
              <a:t>совокупности тех процессов</a:t>
            </a:r>
            <a:r>
              <a:rPr kumimoji="0" lang="ru-RU" altLang="ru-RU" sz="2400" b="1">
                <a:solidFill>
                  <a:srgbClr val="000000"/>
                </a:solidFill>
              </a:rPr>
              <a:t>, </a:t>
            </a:r>
            <a:r>
              <a:rPr kumimoji="0" lang="ru-RU" altLang="ru-RU" sz="2400" b="1">
                <a:solidFill>
                  <a:srgbClr val="BC0000"/>
                </a:solidFill>
              </a:rPr>
              <a:t>которые обеспечивают получение</a:t>
            </a:r>
            <a:r>
              <a:rPr kumimoji="0" lang="ru-RU" altLang="ru-RU" sz="24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kumimoji="0" lang="ru-RU" altLang="ru-RU" sz="2400">
                <a:solidFill>
                  <a:srgbClr val="000000"/>
                </a:solidFill>
              </a:rPr>
              <a:t>определенного производственного</a:t>
            </a:r>
            <a:r>
              <a:rPr kumimoji="0" lang="ru-RU" altLang="ru-RU" sz="24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kumimoji="0" lang="ru-RU" altLang="ru-RU" sz="2400" b="1">
                <a:solidFill>
                  <a:srgbClr val="BC0000"/>
                </a:solidFill>
              </a:rPr>
              <a:t>результата.</a:t>
            </a:r>
            <a:r>
              <a:rPr kumimoji="0" lang="ru-RU" altLang="ru-RU" sz="240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71688" name="Text Box 11"/>
          <p:cNvSpPr txBox="1">
            <a:spLocks noChangeArrowheads="1"/>
          </p:cNvSpPr>
          <p:nvPr/>
        </p:nvSpPr>
        <p:spPr bwMode="auto">
          <a:xfrm>
            <a:off x="323850" y="4149725"/>
            <a:ext cx="8297863" cy="2308225"/>
          </a:xfrm>
          <a:prstGeom prst="rect">
            <a:avLst/>
          </a:prstGeom>
          <a:solidFill>
            <a:srgbClr val="CCFFCC"/>
          </a:solidFill>
          <a:ln w="19050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 b="1">
                <a:solidFill>
                  <a:srgbClr val="000099"/>
                </a:solidFill>
              </a:rPr>
              <a:t>Педагогическая технология </a:t>
            </a:r>
            <a:r>
              <a:rPr kumimoji="0" lang="ru-RU" altLang="ru-RU" sz="2400" b="1">
                <a:solidFill>
                  <a:srgbClr val="000000"/>
                </a:solidFill>
              </a:rPr>
              <a:t>– </a:t>
            </a:r>
            <a:r>
              <a:rPr kumimoji="0" lang="ru-RU" altLang="ru-RU" sz="2400">
                <a:solidFill>
                  <a:srgbClr val="000000"/>
                </a:solidFill>
              </a:rPr>
              <a:t>научное описание способа достижения педагогического результата, то есть </a:t>
            </a:r>
            <a:r>
              <a:rPr kumimoji="0" lang="ru-RU" altLang="ru-RU" sz="2400" b="1">
                <a:solidFill>
                  <a:srgbClr val="BC0000"/>
                </a:solidFill>
              </a:rPr>
              <a:t>совокупности тех правил, педагогических приемов и способов организации взаимодействия с детьми</a:t>
            </a:r>
            <a:r>
              <a:rPr kumimoji="0" lang="ru-RU" altLang="ru-RU" sz="2400">
                <a:solidFill>
                  <a:srgbClr val="000000"/>
                </a:solidFill>
              </a:rPr>
              <a:t>, которые обеспечивают </a:t>
            </a:r>
            <a:r>
              <a:rPr kumimoji="0" lang="ru-RU" altLang="ru-RU" sz="2400" b="1">
                <a:solidFill>
                  <a:srgbClr val="BC0000"/>
                </a:solidFill>
              </a:rPr>
              <a:t>достижение поставленной педагогом цели.</a:t>
            </a:r>
          </a:p>
        </p:txBody>
      </p:sp>
      <p:pic>
        <p:nvPicPr>
          <p:cNvPr id="5735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0" y="1184275"/>
            <a:ext cx="1414463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7351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57352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57353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70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58375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58376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700338" y="404813"/>
            <a:ext cx="5472112" cy="1855787"/>
          </a:xfrm>
          <a:prstGeom prst="roundRect">
            <a:avLst/>
          </a:prstGeom>
          <a:gradFill flip="none" rotWithShape="1">
            <a:gsLst>
              <a:gs pos="99000">
                <a:srgbClr val="A3DCFF"/>
              </a:gs>
              <a:gs pos="0">
                <a:srgbClr val="D3D8DB"/>
              </a:gs>
              <a:gs pos="0">
                <a:srgbClr val="484A4B"/>
              </a:gs>
              <a:gs pos="99000">
                <a:schemeClr val="bg1"/>
              </a:gs>
              <a:gs pos="100000">
                <a:srgbClr val="CDE1ED"/>
              </a:gs>
              <a:gs pos="0">
                <a:srgbClr val="D9F1FF"/>
              </a:gs>
              <a:gs pos="0">
                <a:srgbClr val="CCECFF">
                  <a:lumMod val="20000"/>
                  <a:lumOff val="80000"/>
                </a:srgbClr>
              </a:gs>
              <a:gs pos="0">
                <a:scrgbClr r="0" g="0" b="0"/>
              </a:gs>
              <a:gs pos="0">
                <a:srgbClr val="E7F6FF"/>
              </a:gs>
            </a:gsLst>
            <a:lin ang="13500000" scaled="1"/>
            <a:tileRect/>
          </a:gra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Aft>
                <a:spcPts val="0"/>
              </a:spcAft>
              <a:defRPr/>
            </a:pPr>
            <a:r>
              <a:rPr lang="ru-RU" sz="2800" dirty="0" smtClean="0">
                <a:solidFill>
                  <a:srgbClr val="000000"/>
                </a:solidFill>
              </a:rPr>
              <a:t> </a:t>
            </a:r>
            <a:br>
              <a:rPr lang="ru-RU" sz="2800" dirty="0" smtClean="0">
                <a:solidFill>
                  <a:srgbClr val="000000"/>
                </a:solidFill>
              </a:rPr>
            </a:br>
            <a:r>
              <a:rPr lang="ru-RU" sz="9600" b="1" i="1" dirty="0">
                <a:solidFill>
                  <a:srgbClr val="000000"/>
                </a:solidFill>
                <a:cs typeface="Arial" pitchFamily="34" charset="0"/>
              </a:rPr>
              <a:t>«Прежде чем вы приметесь </a:t>
            </a:r>
            <a:endParaRPr lang="ru-RU" sz="9600" b="1" i="1" dirty="0" smtClean="0">
              <a:solidFill>
                <a:srgbClr val="000000"/>
              </a:solidFill>
              <a:cs typeface="Arial" pitchFamily="34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defRPr/>
            </a:pPr>
            <a:r>
              <a:rPr lang="ru-RU" sz="9600" b="1" i="1" dirty="0" smtClean="0">
                <a:solidFill>
                  <a:srgbClr val="000000"/>
                </a:solidFill>
                <a:cs typeface="Arial" pitchFamily="34" charset="0"/>
              </a:rPr>
              <a:t>за </a:t>
            </a:r>
            <a:r>
              <a:rPr lang="ru-RU" sz="9600" b="1" i="1" dirty="0">
                <a:solidFill>
                  <a:srgbClr val="000000"/>
                </a:solidFill>
                <a:cs typeface="Arial" pitchFamily="34" charset="0"/>
              </a:rPr>
              <a:t>какое-нибудь ремесло, </a:t>
            </a:r>
            <a:endParaRPr lang="ru-RU" sz="9600" b="1" i="1" dirty="0" smtClean="0">
              <a:solidFill>
                <a:srgbClr val="000000"/>
              </a:solidFill>
              <a:cs typeface="Arial" pitchFamily="34" charset="0"/>
            </a:endParaRPr>
          </a:p>
          <a:p>
            <a:pPr>
              <a:lnSpc>
                <a:spcPct val="120000"/>
              </a:lnSpc>
              <a:spcAft>
                <a:spcPts val="0"/>
              </a:spcAft>
              <a:defRPr/>
            </a:pPr>
            <a:r>
              <a:rPr lang="ru-RU" sz="9600" b="1" i="1" dirty="0" smtClean="0">
                <a:solidFill>
                  <a:srgbClr val="000000"/>
                </a:solidFill>
                <a:cs typeface="Arial" pitchFamily="34" charset="0"/>
              </a:rPr>
              <a:t>вам </a:t>
            </a:r>
            <a:r>
              <a:rPr lang="ru-RU" sz="9600" b="1" i="1" dirty="0">
                <a:solidFill>
                  <a:srgbClr val="000000"/>
                </a:solidFill>
                <a:cs typeface="Arial" pitchFamily="34" charset="0"/>
              </a:rPr>
              <a:t>нужны инструменты</a:t>
            </a:r>
            <a:r>
              <a:rPr lang="ru-RU" sz="9600" b="1" i="1" dirty="0" smtClean="0">
                <a:solidFill>
                  <a:srgbClr val="000000"/>
                </a:solidFill>
                <a:cs typeface="Arial" pitchFamily="34" charset="0"/>
              </a:rPr>
              <a:t>»</a:t>
            </a:r>
          </a:p>
          <a:p>
            <a:pPr algn="l">
              <a:lnSpc>
                <a:spcPct val="120000"/>
              </a:lnSpc>
              <a:spcAft>
                <a:spcPts val="600"/>
              </a:spcAft>
              <a:defRPr/>
            </a:pPr>
            <a:r>
              <a:rPr lang="ru-RU" sz="9600" b="1" dirty="0" smtClean="0">
                <a:solidFill>
                  <a:srgbClr val="000000"/>
                </a:solidFill>
                <a:cs typeface="Arial" pitchFamily="34" charset="0"/>
              </a:rPr>
              <a:t>                                     </a:t>
            </a:r>
            <a:r>
              <a:rPr lang="ru-RU" sz="9600" dirty="0" smtClean="0">
                <a:solidFill>
                  <a:srgbClr val="000000"/>
                </a:solidFill>
                <a:cs typeface="Arial" pitchFamily="34" charset="0"/>
              </a:rPr>
              <a:t>Ж.-Ж</a:t>
            </a:r>
            <a:r>
              <a:rPr lang="ru-RU" sz="9600" dirty="0">
                <a:solidFill>
                  <a:srgbClr val="000000"/>
                </a:solidFill>
                <a:cs typeface="Arial" pitchFamily="34" charset="0"/>
              </a:rPr>
              <a:t>. </a:t>
            </a:r>
            <a:r>
              <a:rPr lang="ru-RU" sz="9600" dirty="0" smtClean="0">
                <a:solidFill>
                  <a:srgbClr val="000000"/>
                </a:solidFill>
                <a:cs typeface="Arial" pitchFamily="34" charset="0"/>
              </a:rPr>
              <a:t>Руссо</a:t>
            </a:r>
            <a:endParaRPr lang="ru-RU" sz="9600" dirty="0">
              <a:solidFill>
                <a:srgbClr val="0000C8"/>
              </a:solidFill>
              <a:cs typeface="Arial" pitchFamily="34" charset="0"/>
            </a:endParaRPr>
          </a:p>
        </p:txBody>
      </p:sp>
      <p:pic>
        <p:nvPicPr>
          <p:cNvPr id="58372" name="Picture 2" descr="http://im6-tub-ru.yandex.net/i?id=559972306-02-72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55613"/>
            <a:ext cx="1758950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0" name="Text Box 5"/>
          <p:cNvSpPr txBox="1">
            <a:spLocks noChangeArrowheads="1"/>
          </p:cNvSpPr>
          <p:nvPr/>
        </p:nvSpPr>
        <p:spPr bwMode="auto">
          <a:xfrm>
            <a:off x="539750" y="4149725"/>
            <a:ext cx="7993063" cy="2311400"/>
          </a:xfrm>
          <a:prstGeom prst="rect">
            <a:avLst/>
          </a:prstGeom>
          <a:solidFill>
            <a:schemeClr val="bg1"/>
          </a:solidFill>
          <a:ln w="28575">
            <a:solidFill>
              <a:srgbClr val="00B0F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kumimoji="0" lang="ru-RU" altLang="ru-RU" sz="2400" b="1" dirty="0" smtClean="0">
                <a:solidFill>
                  <a:srgbClr val="C00000"/>
                </a:solidFill>
              </a:rPr>
              <a:t>Технология «Ситуация»</a:t>
            </a:r>
            <a:r>
              <a:rPr kumimoji="0" lang="ru-RU" altLang="ru-RU" sz="2400" b="1" dirty="0" smtClean="0">
                <a:solidFill>
                  <a:srgbClr val="000000"/>
                </a:solidFill>
              </a:rPr>
              <a:t> – новый педагогический инструмент, который позволяет поэтапно и последовательно формировать у дошкольников </a:t>
            </a:r>
            <a:r>
              <a:rPr kumimoji="0" lang="ru-RU" altLang="ru-RU" sz="2400" b="1" i="1" dirty="0" smtClean="0">
                <a:solidFill>
                  <a:srgbClr val="000099"/>
                </a:solidFill>
              </a:rPr>
              <a:t>опыт выполнения универсальных действий</a:t>
            </a:r>
            <a:r>
              <a:rPr kumimoji="0" lang="ru-RU" altLang="ru-RU" sz="2400" b="1" dirty="0" smtClean="0">
                <a:solidFill>
                  <a:srgbClr val="000000"/>
                </a:solidFill>
              </a:rPr>
              <a:t>,  лежащих в основе </a:t>
            </a:r>
            <a:r>
              <a:rPr kumimoji="0" lang="ru-RU" altLang="ru-RU" sz="2400" b="1" i="1" dirty="0" smtClean="0">
                <a:solidFill>
                  <a:srgbClr val="000099"/>
                </a:solidFill>
              </a:rPr>
              <a:t>механизмов саморазвития</a:t>
            </a:r>
            <a:r>
              <a:rPr kumimoji="0" lang="ru-RU" altLang="ru-RU" sz="2400" b="1" i="1" dirty="0" smtClean="0">
                <a:solidFill>
                  <a:srgbClr val="0070C0"/>
                </a:solidFill>
              </a:rPr>
              <a:t> </a:t>
            </a:r>
            <a:r>
              <a:rPr kumimoji="0" lang="ru-RU" altLang="ru-RU" sz="2400" b="1" dirty="0" smtClean="0">
                <a:solidFill>
                  <a:srgbClr val="000000"/>
                </a:solidFill>
              </a:rPr>
              <a:t>личности.</a:t>
            </a:r>
          </a:p>
        </p:txBody>
      </p:sp>
      <p:pic>
        <p:nvPicPr>
          <p:cNvPr id="2" name="Picture 6" descr="C:\Users\sony\Pictures\i (47).jpg"/>
          <p:cNvPicPr>
            <a:picLocks noChangeAspect="1" noChangeArrowheads="1"/>
          </p:cNvPicPr>
          <p:nvPr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3894212" y="2606501"/>
            <a:ext cx="1307788" cy="1343617"/>
          </a:xfrm>
          <a:prstGeom prst="ellipse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Скругленный прямоугольник 11"/>
          <p:cNvSpPr>
            <a:spLocks noChangeArrowheads="1"/>
          </p:cNvSpPr>
          <p:nvPr/>
        </p:nvSpPr>
        <p:spPr bwMode="auto">
          <a:xfrm>
            <a:off x="231775" y="0"/>
            <a:ext cx="8569325" cy="14954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10000"/>
              </a:spcBef>
              <a:buFontTx/>
              <a:buNone/>
            </a:pPr>
            <a:endParaRPr kumimoji="0" lang="ru-RU" altLang="ru-RU" sz="2400">
              <a:solidFill>
                <a:srgbClr val="D43E02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592263" y="546100"/>
            <a:ext cx="7127875" cy="138588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ts val="0"/>
              </a:spcBef>
              <a:spcAft>
                <a:spcPts val="1200"/>
              </a:spcAft>
              <a:buFontTx/>
              <a:buNone/>
              <a:defRPr/>
            </a:pPr>
            <a:r>
              <a:rPr kumimoji="0" lang="ru-RU" altLang="ru-RU" sz="2200" b="1" i="1" dirty="0" smtClean="0">
                <a:solidFill>
                  <a:srgbClr val="03491A"/>
                </a:solidFill>
              </a:rPr>
              <a:t>В чем состоит «механизм» </a:t>
            </a:r>
            <a:r>
              <a:rPr kumimoji="0" lang="ru-RU" altLang="ru-RU" sz="2200" b="1" i="1" dirty="0" err="1" smtClean="0">
                <a:solidFill>
                  <a:srgbClr val="03491A"/>
                </a:solidFill>
              </a:rPr>
              <a:t>самоизменения</a:t>
            </a:r>
            <a:r>
              <a:rPr kumimoji="0" lang="ru-RU" altLang="ru-RU" sz="2200" b="1" i="1" dirty="0" smtClean="0">
                <a:solidFill>
                  <a:srgbClr val="03491A"/>
                </a:solidFill>
              </a:rPr>
              <a:t> и какую роль в процессе его формирования играет дошкольная ступень?</a:t>
            </a:r>
          </a:p>
        </p:txBody>
      </p:sp>
      <p:grpSp>
        <p:nvGrpSpPr>
          <p:cNvPr id="59396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59401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59402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pic>
        <p:nvPicPr>
          <p:cNvPr id="59397" name="Picture 2" descr="C:\Users\Gubina\Desktop\attention_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" y="546100"/>
            <a:ext cx="101123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484188" y="2060575"/>
            <a:ext cx="4894262" cy="1939925"/>
          </a:xfrm>
          <a:prstGeom prst="rect">
            <a:avLst/>
          </a:prstGeom>
          <a:noFill/>
          <a:ln w="19050">
            <a:solidFill>
              <a:srgbClr val="00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>
                <a:solidFill>
                  <a:srgbClr val="800000"/>
                </a:solidFill>
              </a:rPr>
              <a:t>Потребность в самоизменении и саморазвитии возникает в ситуации </a:t>
            </a:r>
            <a:r>
              <a:rPr kumimoji="0" lang="ru-RU" altLang="ru-RU" sz="2400" b="1" i="1">
                <a:solidFill>
                  <a:srgbClr val="800000"/>
                </a:solidFill>
              </a:rPr>
              <a:t>затруднения</a:t>
            </a:r>
            <a:r>
              <a:rPr kumimoji="0" lang="ru-RU" altLang="ru-RU" sz="2400">
                <a:solidFill>
                  <a:srgbClr val="800000"/>
                </a:solidFill>
              </a:rPr>
              <a:t> – иначе зачем человеку что-то менять, тем более в себе самом?</a:t>
            </a:r>
          </a:p>
        </p:txBody>
      </p:sp>
      <p:pic>
        <p:nvPicPr>
          <p:cNvPr id="153616" name="Picture 16" descr="http://cs625217.vk.me/v625217570/4222a/uJVrqVQ-X6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625" y="2060575"/>
            <a:ext cx="2913063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Горизонтальный свиток 16"/>
          <p:cNvSpPr/>
          <p:nvPr/>
        </p:nvSpPr>
        <p:spPr>
          <a:xfrm>
            <a:off x="484188" y="4338638"/>
            <a:ext cx="8064500" cy="2016125"/>
          </a:xfrm>
          <a:prstGeom prst="horizont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2400" b="1" i="1" dirty="0" smtClean="0">
                <a:solidFill>
                  <a:srgbClr val="031597"/>
                </a:solidFill>
              </a:rPr>
              <a:t>«В затруднении содержится возможность»</a:t>
            </a:r>
          </a:p>
          <a:p>
            <a:pPr eaLnBrk="1" hangingPunct="1">
              <a:defRPr/>
            </a:pPr>
            <a:endParaRPr lang="ru-RU" altLang="ru-RU" sz="2400" b="1" i="1" dirty="0" smtClean="0">
              <a:solidFill>
                <a:srgbClr val="031597"/>
              </a:solidFill>
            </a:endParaRPr>
          </a:p>
          <a:p>
            <a:pPr algn="r" eaLnBrk="1" hangingPunct="1">
              <a:defRPr/>
            </a:pPr>
            <a:r>
              <a:rPr lang="ru-RU" altLang="ru-RU" sz="2400" dirty="0" smtClean="0">
                <a:solidFill>
                  <a:srgbClr val="031597"/>
                </a:solidFill>
              </a:rPr>
              <a:t>А. Эйнштейн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10"/>
          <p:cNvSpPr txBox="1">
            <a:spLocks noChangeArrowheads="1"/>
          </p:cNvSpPr>
          <p:nvPr/>
        </p:nvSpPr>
        <p:spPr bwMode="auto">
          <a:xfrm>
            <a:off x="808038" y="549275"/>
            <a:ext cx="7575550" cy="9540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66FF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kumimoji="0" lang="ru-RU" altLang="ru-RU" sz="2800" b="1" i="1">
                <a:solidFill>
                  <a:srgbClr val="006666"/>
                </a:solidFill>
              </a:rPr>
              <a:t>Как можно результативно и наиболее надежно преодолеть затруднение?</a:t>
            </a:r>
          </a:p>
        </p:txBody>
      </p:sp>
      <p:sp>
        <p:nvSpPr>
          <p:cNvPr id="33" name="Oval 8"/>
          <p:cNvSpPr>
            <a:spLocks noChangeArrowheads="1"/>
          </p:cNvSpPr>
          <p:nvPr/>
        </p:nvSpPr>
        <p:spPr bwMode="auto">
          <a:xfrm>
            <a:off x="946150" y="3789363"/>
            <a:ext cx="2041525" cy="2232025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1800">
              <a:solidFill>
                <a:srgbClr val="000000"/>
              </a:solidFill>
            </a:endParaRPr>
          </a:p>
        </p:txBody>
      </p:sp>
      <p:grpSp>
        <p:nvGrpSpPr>
          <p:cNvPr id="34" name="Group 9"/>
          <p:cNvGrpSpPr>
            <a:grpSpLocks/>
          </p:cNvGrpSpPr>
          <p:nvPr/>
        </p:nvGrpSpPr>
        <p:grpSpPr bwMode="auto">
          <a:xfrm>
            <a:off x="1258888" y="3429000"/>
            <a:ext cx="1293812" cy="1246188"/>
            <a:chOff x="793" y="2102"/>
            <a:chExt cx="815" cy="785"/>
          </a:xfrm>
        </p:grpSpPr>
        <p:sp>
          <p:nvSpPr>
            <p:cNvPr id="60447" name="Oval 10"/>
            <p:cNvSpPr>
              <a:spLocks noChangeArrowheads="1"/>
            </p:cNvSpPr>
            <p:nvPr/>
          </p:nvSpPr>
          <p:spPr bwMode="auto">
            <a:xfrm>
              <a:off x="793" y="2102"/>
              <a:ext cx="815" cy="78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0448" name="Line 11"/>
            <p:cNvSpPr>
              <a:spLocks noChangeShapeType="1"/>
            </p:cNvSpPr>
            <p:nvPr/>
          </p:nvSpPr>
          <p:spPr bwMode="auto">
            <a:xfrm>
              <a:off x="938" y="2457"/>
              <a:ext cx="24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0449" name="Text Box 12"/>
            <p:cNvSpPr txBox="1">
              <a:spLocks noChangeArrowheads="1"/>
            </p:cNvSpPr>
            <p:nvPr/>
          </p:nvSpPr>
          <p:spPr bwMode="auto">
            <a:xfrm>
              <a:off x="895" y="2441"/>
              <a:ext cx="186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0" lang="ru-RU" altLang="ru-RU" sz="1600" b="1">
                  <a:solidFill>
                    <a:srgbClr val="000000"/>
                  </a:solidFill>
                </a:rPr>
                <a:t>1</a:t>
              </a:r>
            </a:p>
          </p:txBody>
        </p:sp>
      </p:grpSp>
      <p:sp>
        <p:nvSpPr>
          <p:cNvPr id="38" name="Text Box 13"/>
          <p:cNvSpPr txBox="1">
            <a:spLocks noChangeArrowheads="1"/>
          </p:cNvSpPr>
          <p:nvPr/>
        </p:nvSpPr>
        <p:spPr bwMode="auto">
          <a:xfrm>
            <a:off x="3419475" y="3357563"/>
            <a:ext cx="4968875" cy="2640012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где</a:t>
            </a:r>
            <a:r>
              <a:rPr kumimoji="0" lang="ru-RU" altLang="ru-RU" sz="1600" b="1">
                <a:solidFill>
                  <a:srgbClr val="000000"/>
                </a:solidFill>
                <a:latin typeface="Times New Roman" pitchFamily="18" charset="0"/>
              </a:rPr>
              <a:t>  </a:t>
            </a:r>
            <a:r>
              <a:rPr kumimoji="0" lang="ru-RU" altLang="ru-RU" sz="1600" b="1">
                <a:solidFill>
                  <a:srgbClr val="333399"/>
                </a:solidFill>
              </a:rPr>
              <a:t>1 − </a:t>
            </a:r>
            <a:r>
              <a:rPr kumimoji="0" lang="ru-RU" altLang="ru-RU" sz="1600" b="1">
                <a:solidFill>
                  <a:srgbClr val="000000"/>
                </a:solidFill>
              </a:rPr>
              <a:t>действие, в котором возникло</a:t>
            </a:r>
          </a:p>
          <a:p>
            <a:pPr eaLnBrk="1" hangingPunct="1">
              <a:spcBef>
                <a:spcPct val="0"/>
              </a:spcBef>
              <a:spcAft>
                <a:spcPct val="20000"/>
              </a:spcAft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             затруднение; </a:t>
            </a:r>
          </a:p>
          <a:p>
            <a:pPr eaLnBrk="1" hangingPunct="1">
              <a:spcBef>
                <a:spcPct val="0"/>
              </a:spcBef>
              <a:spcAft>
                <a:spcPct val="20000"/>
              </a:spcAft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       </a:t>
            </a:r>
            <a:r>
              <a:rPr kumimoji="0" lang="ru-RU" altLang="ru-RU" sz="1600" b="1">
                <a:solidFill>
                  <a:srgbClr val="333399"/>
                </a:solidFill>
              </a:rPr>
              <a:t>2 −</a:t>
            </a:r>
            <a:r>
              <a:rPr kumimoji="0" lang="ru-RU" altLang="ru-RU" sz="1600" b="1">
                <a:solidFill>
                  <a:srgbClr val="000000"/>
                </a:solidFill>
              </a:rPr>
              <a:t> фиксирование затруднения;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       </a:t>
            </a:r>
            <a:r>
              <a:rPr kumimoji="0" lang="ru-RU" altLang="ru-RU" sz="1600" b="1">
                <a:solidFill>
                  <a:srgbClr val="333399"/>
                </a:solidFill>
              </a:rPr>
              <a:t>3 −</a:t>
            </a:r>
            <a:r>
              <a:rPr kumimoji="0" lang="ru-RU" altLang="ru-RU" sz="1600" b="1">
                <a:solidFill>
                  <a:srgbClr val="000000"/>
                </a:solidFill>
              </a:rPr>
              <a:t> анализ этапов действия и определение</a:t>
            </a:r>
          </a:p>
          <a:p>
            <a:pPr eaLnBrk="1" hangingPunct="1">
              <a:spcBef>
                <a:spcPct val="0"/>
              </a:spcBef>
              <a:spcAft>
                <a:spcPct val="20000"/>
              </a:spcAft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             места затруднения (исследование − И);</a:t>
            </a: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       </a:t>
            </a:r>
            <a:r>
              <a:rPr kumimoji="0" lang="ru-RU" altLang="ru-RU" sz="1600" b="1">
                <a:solidFill>
                  <a:srgbClr val="333399"/>
                </a:solidFill>
              </a:rPr>
              <a:t>4 −</a:t>
            </a:r>
            <a:r>
              <a:rPr kumimoji="0" lang="ru-RU" altLang="ru-RU" sz="1600" b="1">
                <a:solidFill>
                  <a:srgbClr val="000000"/>
                </a:solidFill>
              </a:rPr>
              <a:t> определение причины затруднения </a:t>
            </a:r>
          </a:p>
          <a:p>
            <a:pPr eaLnBrk="1" hangingPunct="1">
              <a:spcBef>
                <a:spcPct val="0"/>
              </a:spcBef>
              <a:spcAft>
                <a:spcPct val="20000"/>
              </a:spcAft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             (критика − К); </a:t>
            </a:r>
          </a:p>
          <a:p>
            <a:pPr eaLnBrk="1" hangingPunct="1">
              <a:spcBef>
                <a:spcPct val="0"/>
              </a:spcBef>
              <a:spcAft>
                <a:spcPct val="20000"/>
              </a:spcAft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       </a:t>
            </a:r>
            <a:r>
              <a:rPr kumimoji="0" lang="ru-RU" altLang="ru-RU" sz="1600" b="1">
                <a:solidFill>
                  <a:srgbClr val="333399"/>
                </a:solidFill>
              </a:rPr>
              <a:t>5 −</a:t>
            </a:r>
            <a:r>
              <a:rPr kumimoji="0" lang="ru-RU" altLang="ru-RU" sz="1600" b="1">
                <a:solidFill>
                  <a:srgbClr val="000000"/>
                </a:solidFill>
              </a:rPr>
              <a:t> постановка цели и проектирование (П);</a:t>
            </a:r>
          </a:p>
          <a:p>
            <a:pPr eaLnBrk="1" hangingPunct="1">
              <a:spcBef>
                <a:spcPct val="0"/>
              </a:spcBef>
              <a:spcAft>
                <a:spcPct val="10000"/>
              </a:spcAft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       </a:t>
            </a:r>
            <a:r>
              <a:rPr kumimoji="0" lang="ru-RU" altLang="ru-RU" sz="1600" b="1">
                <a:solidFill>
                  <a:srgbClr val="333399"/>
                </a:solidFill>
              </a:rPr>
              <a:t>6 −</a:t>
            </a:r>
            <a:r>
              <a:rPr kumimoji="0" lang="ru-RU" altLang="ru-RU" sz="1600" b="1">
                <a:solidFill>
                  <a:srgbClr val="000000"/>
                </a:solidFill>
              </a:rPr>
              <a:t> реализация проекта.</a:t>
            </a:r>
          </a:p>
          <a:p>
            <a:pPr eaLnBrk="1" hangingPunct="1">
              <a:spcBef>
                <a:spcPct val="0"/>
              </a:spcBef>
              <a:spcAft>
                <a:spcPct val="10000"/>
              </a:spcAft>
              <a:buFontTx/>
              <a:buNone/>
            </a:pPr>
            <a:endParaRPr kumimoji="0" lang="ru-RU" altLang="ru-RU" sz="200" b="1">
              <a:solidFill>
                <a:srgbClr val="000000"/>
              </a:solidFill>
            </a:endParaRPr>
          </a:p>
        </p:txBody>
      </p:sp>
      <p:grpSp>
        <p:nvGrpSpPr>
          <p:cNvPr id="39" name="Group 14"/>
          <p:cNvGrpSpPr>
            <a:grpSpLocks/>
          </p:cNvGrpSpPr>
          <p:nvPr/>
        </p:nvGrpSpPr>
        <p:grpSpPr bwMode="auto">
          <a:xfrm>
            <a:off x="1604963" y="3535363"/>
            <a:ext cx="295275" cy="685800"/>
            <a:chOff x="1011" y="2169"/>
            <a:chExt cx="186" cy="432"/>
          </a:xfrm>
        </p:grpSpPr>
        <p:sp>
          <p:nvSpPr>
            <p:cNvPr id="60445" name="Line 15"/>
            <p:cNvSpPr>
              <a:spLocks noChangeShapeType="1"/>
            </p:cNvSpPr>
            <p:nvPr/>
          </p:nvSpPr>
          <p:spPr bwMode="auto">
            <a:xfrm>
              <a:off x="1187" y="2273"/>
              <a:ext cx="0" cy="328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0446" name="Text Box 16"/>
            <p:cNvSpPr txBox="1">
              <a:spLocks noChangeArrowheads="1"/>
            </p:cNvSpPr>
            <p:nvPr/>
          </p:nvSpPr>
          <p:spPr bwMode="auto">
            <a:xfrm>
              <a:off x="1011" y="2169"/>
              <a:ext cx="186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0" lang="ru-RU" altLang="ru-RU" sz="1600" b="1">
                  <a:solidFill>
                    <a:srgbClr val="000000"/>
                  </a:solidFill>
                </a:rPr>
                <a:t>2</a:t>
              </a:r>
            </a:p>
          </p:txBody>
        </p:sp>
      </p:grpSp>
      <p:grpSp>
        <p:nvGrpSpPr>
          <p:cNvPr id="42" name="Group 17"/>
          <p:cNvGrpSpPr>
            <a:grpSpLocks/>
          </p:cNvGrpSpPr>
          <p:nvPr/>
        </p:nvGrpSpPr>
        <p:grpSpPr bwMode="auto">
          <a:xfrm>
            <a:off x="1920875" y="3535363"/>
            <a:ext cx="671513" cy="1957387"/>
            <a:chOff x="1210" y="2169"/>
            <a:chExt cx="423" cy="1233"/>
          </a:xfrm>
        </p:grpSpPr>
        <p:sp>
          <p:nvSpPr>
            <p:cNvPr id="60442" name="Line 18"/>
            <p:cNvSpPr>
              <a:spLocks noChangeShapeType="1"/>
            </p:cNvSpPr>
            <p:nvPr/>
          </p:nvSpPr>
          <p:spPr bwMode="auto">
            <a:xfrm flipH="1" flipV="1">
              <a:off x="1210" y="2381"/>
              <a:ext cx="423" cy="102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0443" name="Line 19"/>
            <p:cNvSpPr>
              <a:spLocks noChangeShapeType="1"/>
            </p:cNvSpPr>
            <p:nvPr/>
          </p:nvSpPr>
          <p:spPr bwMode="auto">
            <a:xfrm>
              <a:off x="1213" y="2379"/>
              <a:ext cx="24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0444" name="Text Box 20"/>
            <p:cNvSpPr txBox="1">
              <a:spLocks noChangeArrowheads="1"/>
            </p:cNvSpPr>
            <p:nvPr/>
          </p:nvSpPr>
          <p:spPr bwMode="auto">
            <a:xfrm>
              <a:off x="1257" y="2169"/>
              <a:ext cx="195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0" lang="ru-RU" altLang="ru-RU" sz="1600" b="1">
                  <a:solidFill>
                    <a:srgbClr val="000000"/>
                  </a:solidFill>
                </a:rPr>
                <a:t>6</a:t>
              </a:r>
            </a:p>
          </p:txBody>
        </p:sp>
      </p:grpSp>
      <p:grpSp>
        <p:nvGrpSpPr>
          <p:cNvPr id="46" name="Group 21"/>
          <p:cNvGrpSpPr>
            <a:grpSpLocks/>
          </p:cNvGrpSpPr>
          <p:nvPr/>
        </p:nvGrpSpPr>
        <p:grpSpPr bwMode="auto">
          <a:xfrm>
            <a:off x="1319213" y="5180013"/>
            <a:ext cx="463550" cy="642937"/>
            <a:chOff x="831" y="3205"/>
            <a:chExt cx="292" cy="405"/>
          </a:xfrm>
        </p:grpSpPr>
        <p:sp>
          <p:nvSpPr>
            <p:cNvPr id="60439" name="Line 22"/>
            <p:cNvSpPr>
              <a:spLocks noChangeShapeType="1"/>
            </p:cNvSpPr>
            <p:nvPr/>
          </p:nvSpPr>
          <p:spPr bwMode="auto">
            <a:xfrm>
              <a:off x="831" y="3406"/>
              <a:ext cx="27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0440" name="Text Box 23"/>
            <p:cNvSpPr txBox="1">
              <a:spLocks noChangeArrowheads="1"/>
            </p:cNvSpPr>
            <p:nvPr/>
          </p:nvSpPr>
          <p:spPr bwMode="auto">
            <a:xfrm>
              <a:off x="857" y="3398"/>
              <a:ext cx="180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0" lang="ru-RU" altLang="ru-RU" sz="1600" b="1">
                  <a:solidFill>
                    <a:srgbClr val="000000"/>
                  </a:solidFill>
                </a:rPr>
                <a:t>3</a:t>
              </a:r>
            </a:p>
          </p:txBody>
        </p:sp>
        <p:sp>
          <p:nvSpPr>
            <p:cNvPr id="60441" name="Text Box 24"/>
            <p:cNvSpPr txBox="1">
              <a:spLocks noChangeArrowheads="1"/>
            </p:cNvSpPr>
            <p:nvPr/>
          </p:nvSpPr>
          <p:spPr bwMode="auto">
            <a:xfrm>
              <a:off x="888" y="3205"/>
              <a:ext cx="235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0" lang="ru-RU" altLang="ru-RU" sz="1800" b="1">
                  <a:solidFill>
                    <a:srgbClr val="333399"/>
                  </a:solidFill>
                </a:rPr>
                <a:t>И</a:t>
              </a:r>
            </a:p>
          </p:txBody>
        </p:sp>
      </p:grpSp>
      <p:grpSp>
        <p:nvGrpSpPr>
          <p:cNvPr id="50" name="Group 25"/>
          <p:cNvGrpSpPr>
            <a:grpSpLocks/>
          </p:cNvGrpSpPr>
          <p:nvPr/>
        </p:nvGrpSpPr>
        <p:grpSpPr bwMode="auto">
          <a:xfrm>
            <a:off x="1751013" y="5180013"/>
            <a:ext cx="433387" cy="642937"/>
            <a:chOff x="1103" y="3205"/>
            <a:chExt cx="273" cy="405"/>
          </a:xfrm>
        </p:grpSpPr>
        <p:sp>
          <p:nvSpPr>
            <p:cNvPr id="60436" name="Line 26"/>
            <p:cNvSpPr>
              <a:spLocks noChangeShapeType="1"/>
            </p:cNvSpPr>
            <p:nvPr/>
          </p:nvSpPr>
          <p:spPr bwMode="auto">
            <a:xfrm>
              <a:off x="1103" y="3406"/>
              <a:ext cx="27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0437" name="Text Box 27"/>
            <p:cNvSpPr txBox="1">
              <a:spLocks noChangeArrowheads="1"/>
            </p:cNvSpPr>
            <p:nvPr/>
          </p:nvSpPr>
          <p:spPr bwMode="auto">
            <a:xfrm>
              <a:off x="1109" y="3398"/>
              <a:ext cx="195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0" lang="ru-RU" altLang="ru-RU" sz="1600" b="1">
                  <a:solidFill>
                    <a:srgbClr val="000000"/>
                  </a:solidFill>
                </a:rPr>
                <a:t>4</a:t>
              </a:r>
            </a:p>
          </p:txBody>
        </p:sp>
        <p:sp>
          <p:nvSpPr>
            <p:cNvPr id="60438" name="Text Box 28"/>
            <p:cNvSpPr txBox="1">
              <a:spLocks noChangeArrowheads="1"/>
            </p:cNvSpPr>
            <p:nvPr/>
          </p:nvSpPr>
          <p:spPr bwMode="auto">
            <a:xfrm>
              <a:off x="1131" y="3205"/>
              <a:ext cx="235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0" lang="ru-RU" altLang="ru-RU" sz="1800" b="1">
                  <a:solidFill>
                    <a:srgbClr val="333399"/>
                  </a:solidFill>
                </a:rPr>
                <a:t>К</a:t>
              </a:r>
            </a:p>
          </p:txBody>
        </p:sp>
      </p:grpSp>
      <p:grpSp>
        <p:nvGrpSpPr>
          <p:cNvPr id="54" name="Group 29"/>
          <p:cNvGrpSpPr>
            <a:grpSpLocks/>
          </p:cNvGrpSpPr>
          <p:nvPr/>
        </p:nvGrpSpPr>
        <p:grpSpPr bwMode="auto">
          <a:xfrm>
            <a:off x="2179638" y="5180013"/>
            <a:ext cx="434975" cy="644525"/>
            <a:chOff x="1373" y="3205"/>
            <a:chExt cx="274" cy="406"/>
          </a:xfrm>
        </p:grpSpPr>
        <p:sp>
          <p:nvSpPr>
            <p:cNvPr id="60433" name="Line 30"/>
            <p:cNvSpPr>
              <a:spLocks noChangeShapeType="1"/>
            </p:cNvSpPr>
            <p:nvPr/>
          </p:nvSpPr>
          <p:spPr bwMode="auto">
            <a:xfrm>
              <a:off x="1373" y="3406"/>
              <a:ext cx="27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0434" name="Text Box 31"/>
            <p:cNvSpPr txBox="1">
              <a:spLocks noChangeArrowheads="1"/>
            </p:cNvSpPr>
            <p:nvPr/>
          </p:nvSpPr>
          <p:spPr bwMode="auto">
            <a:xfrm>
              <a:off x="1376" y="3398"/>
              <a:ext cx="195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0" lang="ru-RU" altLang="ru-RU" sz="1600" b="1">
                  <a:solidFill>
                    <a:srgbClr val="000000"/>
                  </a:solidFill>
                </a:rPr>
                <a:t>5</a:t>
              </a:r>
            </a:p>
          </p:txBody>
        </p:sp>
        <p:sp>
          <p:nvSpPr>
            <p:cNvPr id="60435" name="Text Box 32"/>
            <p:cNvSpPr txBox="1">
              <a:spLocks noChangeArrowheads="1"/>
            </p:cNvSpPr>
            <p:nvPr/>
          </p:nvSpPr>
          <p:spPr bwMode="auto">
            <a:xfrm>
              <a:off x="1375" y="3205"/>
              <a:ext cx="235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kumimoji="0" lang="ru-RU" altLang="ru-RU" sz="1800" b="1">
                  <a:solidFill>
                    <a:srgbClr val="333399"/>
                  </a:solidFill>
                </a:rPr>
                <a:t>П</a:t>
              </a:r>
            </a:p>
          </p:txBody>
        </p:sp>
      </p:grpSp>
      <p:sp>
        <p:nvSpPr>
          <p:cNvPr id="58" name="Line 33"/>
          <p:cNvSpPr>
            <a:spLocks noChangeShapeType="1"/>
          </p:cNvSpPr>
          <p:nvPr/>
        </p:nvSpPr>
        <p:spPr bwMode="auto">
          <a:xfrm flipH="1">
            <a:off x="1320800" y="3992563"/>
            <a:ext cx="538163" cy="150653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9" name="Rectangle 34"/>
          <p:cNvSpPr>
            <a:spLocks noChangeArrowheads="1"/>
          </p:cNvSpPr>
          <p:nvPr/>
        </p:nvSpPr>
        <p:spPr bwMode="auto">
          <a:xfrm>
            <a:off x="946150" y="1773238"/>
            <a:ext cx="7081838" cy="863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kumimoji="0" lang="ru-RU" altLang="ru-RU" sz="2800" b="1">
                <a:solidFill>
                  <a:srgbClr val="000099"/>
                </a:solidFill>
              </a:rPr>
              <a:t>Схема-аксиома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kumimoji="0" lang="ru-RU" altLang="ru-RU" sz="2800" b="1">
                <a:solidFill>
                  <a:srgbClr val="C00000"/>
                </a:solidFill>
              </a:rPr>
              <a:t>«Рефлексивная самоорганизация»</a:t>
            </a:r>
          </a:p>
        </p:txBody>
      </p:sp>
      <p:pic>
        <p:nvPicPr>
          <p:cNvPr id="60" name="Picture 35" descr="p159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3429000"/>
            <a:ext cx="3384550" cy="243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0430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60431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0432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58" grpId="0" animBg="1"/>
      <p:bldP spid="5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60375" y="1214438"/>
            <a:ext cx="8143875" cy="4071937"/>
          </a:xfrm>
          <a:prstGeom prst="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grpSp>
        <p:nvGrpSpPr>
          <p:cNvPr id="61443" name="Группа 7"/>
          <p:cNvGrpSpPr>
            <a:grpSpLocks/>
          </p:cNvGrpSpPr>
          <p:nvPr/>
        </p:nvGrpSpPr>
        <p:grpSpPr bwMode="auto">
          <a:xfrm>
            <a:off x="468313" y="1214438"/>
            <a:ext cx="8072437" cy="4025900"/>
            <a:chOff x="571472" y="1214422"/>
            <a:chExt cx="8072494" cy="4025900"/>
          </a:xfrm>
        </p:grpSpPr>
        <p:pic>
          <p:nvPicPr>
            <p:cNvPr id="61447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472" y="1214422"/>
              <a:ext cx="7848600" cy="402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61448" name="Группа 4"/>
            <p:cNvGrpSpPr>
              <a:grpSpLocks/>
            </p:cNvGrpSpPr>
            <p:nvPr/>
          </p:nvGrpSpPr>
          <p:grpSpPr bwMode="auto">
            <a:xfrm>
              <a:off x="6786578" y="1268744"/>
              <a:ext cx="1857388" cy="3928492"/>
              <a:chOff x="7000892" y="1268744"/>
              <a:chExt cx="1857388" cy="3928492"/>
            </a:xfrm>
          </p:grpSpPr>
          <p:sp>
            <p:nvSpPr>
              <p:cNvPr id="3" name="Прямоугольник 2"/>
              <p:cNvSpPr/>
              <p:nvPr/>
            </p:nvSpPr>
            <p:spPr>
              <a:xfrm>
                <a:off x="7000892" y="3714734"/>
                <a:ext cx="1500199" cy="9144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srgbClr val="FFFFFF"/>
                  </a:solidFill>
                </a:endParaRPr>
              </a:p>
            </p:txBody>
          </p:sp>
          <p:sp>
            <p:nvSpPr>
              <p:cNvPr id="4" name="Прямоугольник 3"/>
              <p:cNvSpPr/>
              <p:nvPr/>
            </p:nvSpPr>
            <p:spPr>
              <a:xfrm>
                <a:off x="8501091" y="1268397"/>
                <a:ext cx="357189" cy="3929062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61444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61445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1446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Прямоугольник 41"/>
          <p:cNvSpPr/>
          <p:nvPr/>
        </p:nvSpPr>
        <p:spPr bwMode="auto">
          <a:xfrm>
            <a:off x="609600" y="2165350"/>
            <a:ext cx="7991475" cy="3765550"/>
          </a:xfrm>
          <a:prstGeom prst="rect">
            <a:avLst/>
          </a:prstGeom>
          <a:solidFill>
            <a:srgbClr val="FFFF99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9090" name="Text Box 5"/>
          <p:cNvSpPr txBox="1">
            <a:spLocks noChangeArrowheads="1"/>
          </p:cNvSpPr>
          <p:nvPr/>
        </p:nvSpPr>
        <p:spPr bwMode="auto">
          <a:xfrm>
            <a:off x="392113" y="301625"/>
            <a:ext cx="8424862" cy="1754188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ru-RU" sz="3600" dirty="0" smtClean="0">
                <a:solidFill>
                  <a:srgbClr val="000099"/>
                </a:solidFill>
              </a:rPr>
              <a:t>В основу технологии «Ситуация» положен </a:t>
            </a:r>
            <a:r>
              <a:rPr lang="ru-RU" sz="3600" dirty="0" smtClean="0">
                <a:solidFill>
                  <a:srgbClr val="C00000"/>
                </a:solidFill>
              </a:rPr>
              <a:t>метод рефлексивной самоорганизации</a:t>
            </a:r>
            <a:r>
              <a:rPr lang="ru-RU" sz="2800" dirty="0" smtClean="0">
                <a:solidFill>
                  <a:srgbClr val="C00000"/>
                </a:solidFill>
              </a:rPr>
              <a:t>.</a:t>
            </a:r>
          </a:p>
        </p:txBody>
      </p:sp>
      <p:grpSp>
        <p:nvGrpSpPr>
          <p:cNvPr id="62468" name="Группа 60"/>
          <p:cNvGrpSpPr>
            <a:grpSpLocks/>
          </p:cNvGrpSpPr>
          <p:nvPr/>
        </p:nvGrpSpPr>
        <p:grpSpPr bwMode="auto">
          <a:xfrm>
            <a:off x="1109663" y="2312988"/>
            <a:ext cx="1463675" cy="2151062"/>
            <a:chOff x="971550" y="1773238"/>
            <a:chExt cx="1011237" cy="1295722"/>
          </a:xfrm>
        </p:grpSpPr>
        <p:sp>
          <p:nvSpPr>
            <p:cNvPr id="62501" name="Oval 2"/>
            <p:cNvSpPr>
              <a:spLocks noChangeArrowheads="1"/>
            </p:cNvSpPr>
            <p:nvPr/>
          </p:nvSpPr>
          <p:spPr bwMode="auto">
            <a:xfrm>
              <a:off x="971550" y="1909745"/>
              <a:ext cx="1011237" cy="1159215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2502" name="Oval 3"/>
            <p:cNvSpPr>
              <a:spLocks noChangeArrowheads="1"/>
            </p:cNvSpPr>
            <p:nvPr/>
          </p:nvSpPr>
          <p:spPr bwMode="auto">
            <a:xfrm>
              <a:off x="1153633" y="1773238"/>
              <a:ext cx="658608" cy="60695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2503" name="Line 6"/>
            <p:cNvSpPr>
              <a:spLocks noChangeShapeType="1"/>
            </p:cNvSpPr>
            <p:nvPr/>
          </p:nvSpPr>
          <p:spPr bwMode="auto">
            <a:xfrm>
              <a:off x="1219343" y="2013315"/>
              <a:ext cx="14345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504" name="Line 7"/>
            <p:cNvSpPr>
              <a:spLocks noChangeShapeType="1"/>
            </p:cNvSpPr>
            <p:nvPr/>
          </p:nvSpPr>
          <p:spPr bwMode="auto">
            <a:xfrm flipH="1">
              <a:off x="1065852" y="2013315"/>
              <a:ext cx="306481" cy="74078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505" name="Line 9"/>
            <p:cNvSpPr>
              <a:spLocks noChangeShapeType="1"/>
            </p:cNvSpPr>
            <p:nvPr/>
          </p:nvSpPr>
          <p:spPr bwMode="auto">
            <a:xfrm>
              <a:off x="1084913" y="2742567"/>
              <a:ext cx="23525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506" name="Line 11"/>
            <p:cNvSpPr>
              <a:spLocks noChangeShapeType="1"/>
            </p:cNvSpPr>
            <p:nvPr/>
          </p:nvSpPr>
          <p:spPr bwMode="auto">
            <a:xfrm>
              <a:off x="1335716" y="2742567"/>
              <a:ext cx="23525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507" name="Line 13"/>
            <p:cNvSpPr>
              <a:spLocks noChangeShapeType="1"/>
            </p:cNvSpPr>
            <p:nvPr/>
          </p:nvSpPr>
          <p:spPr bwMode="auto">
            <a:xfrm>
              <a:off x="1562943" y="2742567"/>
              <a:ext cx="23525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508" name="Line 15"/>
            <p:cNvSpPr>
              <a:spLocks noChangeShapeType="1"/>
            </p:cNvSpPr>
            <p:nvPr/>
          </p:nvSpPr>
          <p:spPr bwMode="auto">
            <a:xfrm flipH="1" flipV="1">
              <a:off x="1381362" y="1909566"/>
              <a:ext cx="399278" cy="837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509" name="Line 16"/>
            <p:cNvSpPr>
              <a:spLocks noChangeShapeType="1"/>
            </p:cNvSpPr>
            <p:nvPr/>
          </p:nvSpPr>
          <p:spPr bwMode="auto">
            <a:xfrm>
              <a:off x="1373666" y="1909566"/>
              <a:ext cx="14396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Line 17"/>
            <p:cNvSpPr>
              <a:spLocks noChangeShapeType="1"/>
            </p:cNvSpPr>
            <p:nvPr/>
          </p:nvSpPr>
          <p:spPr bwMode="auto">
            <a:xfrm>
              <a:off x="1381748" y="1998914"/>
              <a:ext cx="19522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ru-RU">
                <a:ln w="12700">
                  <a:solidFill>
                    <a:srgbClr val="000000"/>
                  </a:solidFill>
                </a:ln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62511" name="Line 4"/>
            <p:cNvSpPr>
              <a:spLocks noChangeShapeType="1"/>
            </p:cNvSpPr>
            <p:nvPr/>
          </p:nvSpPr>
          <p:spPr bwMode="auto">
            <a:xfrm>
              <a:off x="1372333" y="1873980"/>
              <a:ext cx="0" cy="241079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62469" name="Группа 72"/>
          <p:cNvGrpSpPr>
            <a:grpSpLocks/>
          </p:cNvGrpSpPr>
          <p:nvPr/>
        </p:nvGrpSpPr>
        <p:grpSpPr bwMode="auto">
          <a:xfrm>
            <a:off x="5767388" y="2133600"/>
            <a:ext cx="1468437" cy="2212975"/>
            <a:chOff x="2236535" y="1668830"/>
            <a:chExt cx="957804" cy="1337530"/>
          </a:xfrm>
        </p:grpSpPr>
        <p:sp>
          <p:nvSpPr>
            <p:cNvPr id="62482" name="Arc 21"/>
            <p:cNvSpPr>
              <a:spLocks/>
            </p:cNvSpPr>
            <p:nvPr/>
          </p:nvSpPr>
          <p:spPr bwMode="auto">
            <a:xfrm flipV="1">
              <a:off x="2961059" y="1668830"/>
              <a:ext cx="192626" cy="268105"/>
            </a:xfrm>
            <a:custGeom>
              <a:avLst/>
              <a:gdLst>
                <a:gd name="T0" fmla="*/ 0 w 18212"/>
                <a:gd name="T1" fmla="*/ 0 h 21600"/>
                <a:gd name="T2" fmla="*/ 2147483647 w 18212"/>
                <a:gd name="T3" fmla="*/ 2147483647 h 21600"/>
                <a:gd name="T4" fmla="*/ 0 w 18212"/>
                <a:gd name="T5" fmla="*/ 2147483647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8212" h="21600" fill="none" extrusionOk="0">
                  <a:moveTo>
                    <a:pt x="-1" y="0"/>
                  </a:moveTo>
                  <a:cubicBezTo>
                    <a:pt x="7377" y="0"/>
                    <a:pt x="14245" y="3765"/>
                    <a:pt x="18212" y="9986"/>
                  </a:cubicBezTo>
                </a:path>
                <a:path w="18212" h="21600" stroke="0" extrusionOk="0">
                  <a:moveTo>
                    <a:pt x="-1" y="0"/>
                  </a:moveTo>
                  <a:cubicBezTo>
                    <a:pt x="7377" y="0"/>
                    <a:pt x="14245" y="3765"/>
                    <a:pt x="18212" y="9986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483" name="Oval 5"/>
            <p:cNvSpPr>
              <a:spLocks noChangeArrowheads="1"/>
            </p:cNvSpPr>
            <p:nvPr/>
          </p:nvSpPr>
          <p:spPr bwMode="auto">
            <a:xfrm>
              <a:off x="2236535" y="1873502"/>
              <a:ext cx="957804" cy="113285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2484" name="Oval 6"/>
            <p:cNvSpPr>
              <a:spLocks noChangeArrowheads="1"/>
            </p:cNvSpPr>
            <p:nvPr/>
          </p:nvSpPr>
          <p:spPr bwMode="auto">
            <a:xfrm>
              <a:off x="2396250" y="1801644"/>
              <a:ext cx="592880" cy="564459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2485" name="Oval 7"/>
            <p:cNvSpPr>
              <a:spLocks noChangeArrowheads="1"/>
            </p:cNvSpPr>
            <p:nvPr/>
          </p:nvSpPr>
          <p:spPr bwMode="auto">
            <a:xfrm>
              <a:off x="2933956" y="1915131"/>
              <a:ext cx="35815" cy="36672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2486" name="Line 8"/>
            <p:cNvSpPr>
              <a:spLocks noChangeShapeType="1"/>
            </p:cNvSpPr>
            <p:nvPr/>
          </p:nvSpPr>
          <p:spPr bwMode="auto">
            <a:xfrm flipV="1">
              <a:off x="2416577" y="2007307"/>
              <a:ext cx="11615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487" name="Oval 9"/>
            <p:cNvSpPr>
              <a:spLocks noChangeArrowheads="1"/>
            </p:cNvSpPr>
            <p:nvPr/>
          </p:nvSpPr>
          <p:spPr bwMode="auto">
            <a:xfrm>
              <a:off x="2383666" y="1991449"/>
              <a:ext cx="36783" cy="371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2488" name="Line 11"/>
            <p:cNvSpPr>
              <a:spLocks noChangeShapeType="1"/>
            </p:cNvSpPr>
            <p:nvPr/>
          </p:nvSpPr>
          <p:spPr bwMode="auto">
            <a:xfrm>
              <a:off x="2744729" y="2685252"/>
              <a:ext cx="1832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489" name="Line 12"/>
            <p:cNvSpPr>
              <a:spLocks noChangeShapeType="1"/>
            </p:cNvSpPr>
            <p:nvPr/>
          </p:nvSpPr>
          <p:spPr bwMode="auto">
            <a:xfrm>
              <a:off x="2377858" y="2685252"/>
              <a:ext cx="21985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490" name="Line 13"/>
            <p:cNvSpPr>
              <a:spLocks noChangeShapeType="1"/>
            </p:cNvSpPr>
            <p:nvPr/>
          </p:nvSpPr>
          <p:spPr bwMode="auto">
            <a:xfrm>
              <a:off x="2578397" y="2685252"/>
              <a:ext cx="1832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491" name="Line 14"/>
            <p:cNvSpPr>
              <a:spLocks noChangeShapeType="1"/>
            </p:cNvSpPr>
            <p:nvPr/>
          </p:nvSpPr>
          <p:spPr bwMode="auto">
            <a:xfrm>
              <a:off x="2532733" y="2007307"/>
              <a:ext cx="190205" cy="297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492" name="Line 15"/>
            <p:cNvSpPr>
              <a:spLocks noChangeShapeType="1"/>
            </p:cNvSpPr>
            <p:nvPr/>
          </p:nvSpPr>
          <p:spPr bwMode="auto">
            <a:xfrm flipV="1">
              <a:off x="2532733" y="1933467"/>
              <a:ext cx="11615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493" name="Line 16"/>
            <p:cNvSpPr>
              <a:spLocks noChangeShapeType="1"/>
            </p:cNvSpPr>
            <p:nvPr/>
          </p:nvSpPr>
          <p:spPr bwMode="auto">
            <a:xfrm flipV="1">
              <a:off x="2636306" y="1933467"/>
              <a:ext cx="11470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494" name="Line 17"/>
            <p:cNvSpPr>
              <a:spLocks noChangeShapeType="1"/>
            </p:cNvSpPr>
            <p:nvPr/>
          </p:nvSpPr>
          <p:spPr bwMode="auto">
            <a:xfrm flipV="1">
              <a:off x="2738426" y="1933467"/>
              <a:ext cx="11615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495" name="Line 18"/>
            <p:cNvSpPr>
              <a:spLocks noChangeShapeType="1"/>
            </p:cNvSpPr>
            <p:nvPr/>
          </p:nvSpPr>
          <p:spPr bwMode="auto">
            <a:xfrm flipV="1">
              <a:off x="2841999" y="1933467"/>
              <a:ext cx="11518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496" name="AutoShape 19"/>
            <p:cNvSpPr>
              <a:spLocks/>
            </p:cNvSpPr>
            <p:nvPr/>
          </p:nvSpPr>
          <p:spPr bwMode="auto">
            <a:xfrm rot="5400000">
              <a:off x="2498371" y="2587024"/>
              <a:ext cx="82761" cy="322333"/>
            </a:xfrm>
            <a:prstGeom prst="rightBrace">
              <a:avLst>
                <a:gd name="adj1" fmla="val 33232"/>
                <a:gd name="adj2" fmla="val 50000"/>
              </a:avLst>
            </a:prstGeom>
            <a:solidFill>
              <a:schemeClr val="bg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2497" name="Arc 20"/>
            <p:cNvSpPr>
              <a:spLocks/>
            </p:cNvSpPr>
            <p:nvPr/>
          </p:nvSpPr>
          <p:spPr bwMode="auto">
            <a:xfrm rot="16200000" flipH="1">
              <a:off x="2287397" y="1775384"/>
              <a:ext cx="203185" cy="248768"/>
            </a:xfrm>
            <a:custGeom>
              <a:avLst/>
              <a:gdLst>
                <a:gd name="T0" fmla="*/ 0 w 18212"/>
                <a:gd name="T1" fmla="*/ 0 h 21600"/>
                <a:gd name="T2" fmla="*/ 2147483647 w 18212"/>
                <a:gd name="T3" fmla="*/ 2147483647 h 21600"/>
                <a:gd name="T4" fmla="*/ 0 w 18212"/>
                <a:gd name="T5" fmla="*/ 2147483647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8212" h="21600" fill="none" extrusionOk="0">
                  <a:moveTo>
                    <a:pt x="-1" y="0"/>
                  </a:moveTo>
                  <a:cubicBezTo>
                    <a:pt x="7377" y="0"/>
                    <a:pt x="14245" y="3765"/>
                    <a:pt x="18212" y="9986"/>
                  </a:cubicBezTo>
                </a:path>
                <a:path w="18212" h="21600" stroke="0" extrusionOk="0">
                  <a:moveTo>
                    <a:pt x="-1" y="0"/>
                  </a:moveTo>
                  <a:cubicBezTo>
                    <a:pt x="7377" y="0"/>
                    <a:pt x="14245" y="3765"/>
                    <a:pt x="18212" y="9986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498" name="Line 29"/>
            <p:cNvSpPr>
              <a:spLocks noChangeShapeType="1"/>
            </p:cNvSpPr>
            <p:nvPr/>
          </p:nvSpPr>
          <p:spPr bwMode="auto">
            <a:xfrm flipH="1">
              <a:off x="2377858" y="2030104"/>
              <a:ext cx="145679" cy="65514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499" name="Line 30"/>
            <p:cNvSpPr>
              <a:spLocks noChangeShapeType="1"/>
            </p:cNvSpPr>
            <p:nvPr/>
          </p:nvSpPr>
          <p:spPr bwMode="auto">
            <a:xfrm flipH="1" flipV="1">
              <a:off x="2537571" y="1925535"/>
              <a:ext cx="390372" cy="7597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2500" name="Line 10"/>
            <p:cNvSpPr>
              <a:spLocks noChangeShapeType="1"/>
            </p:cNvSpPr>
            <p:nvPr/>
          </p:nvSpPr>
          <p:spPr bwMode="auto">
            <a:xfrm flipH="1">
              <a:off x="2532733" y="1889361"/>
              <a:ext cx="0" cy="22003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8" name="Rectangle 16"/>
          <p:cNvSpPr>
            <a:spLocks noChangeArrowheads="1"/>
          </p:cNvSpPr>
          <p:nvPr/>
        </p:nvSpPr>
        <p:spPr bwMode="auto">
          <a:xfrm>
            <a:off x="878310" y="4725144"/>
            <a:ext cx="2149460" cy="792000"/>
          </a:xfrm>
          <a:prstGeom prst="rect">
            <a:avLst/>
          </a:prstGeom>
          <a:solidFill>
            <a:schemeClr val="bg1"/>
          </a:solidFill>
          <a:ln w="19050"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2000" b="1" dirty="0">
                <a:solidFill>
                  <a:srgbClr val="071493"/>
                </a:solidFill>
              </a:rPr>
              <a:t>Схема-аксиома </a:t>
            </a:r>
          </a:p>
          <a:p>
            <a:pPr algn="ctr">
              <a:defRPr/>
            </a:pPr>
            <a:r>
              <a:rPr lang="ru-RU" sz="2000" b="1" dirty="0">
                <a:solidFill>
                  <a:srgbClr val="071493"/>
                </a:solidFill>
              </a:rPr>
              <a:t>«Рефлексия»</a:t>
            </a:r>
          </a:p>
        </p:txBody>
      </p:sp>
      <p:sp>
        <p:nvSpPr>
          <p:cNvPr id="39" name="Rectangle 16"/>
          <p:cNvSpPr>
            <a:spLocks noChangeArrowheads="1"/>
          </p:cNvSpPr>
          <p:nvPr/>
        </p:nvSpPr>
        <p:spPr bwMode="auto">
          <a:xfrm>
            <a:off x="5435311" y="4617144"/>
            <a:ext cx="2149460" cy="1008000"/>
          </a:xfrm>
          <a:prstGeom prst="rect">
            <a:avLst/>
          </a:prstGeom>
          <a:solidFill>
            <a:schemeClr val="bg1"/>
          </a:solidFill>
          <a:ln w="19050"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2000" b="1" dirty="0">
                <a:solidFill>
                  <a:srgbClr val="071493"/>
                </a:solidFill>
              </a:rPr>
              <a:t>Технология </a:t>
            </a:r>
          </a:p>
          <a:p>
            <a:pPr algn="ctr">
              <a:defRPr/>
            </a:pPr>
            <a:r>
              <a:rPr lang="ru-RU" sz="2000" b="1" dirty="0">
                <a:solidFill>
                  <a:srgbClr val="071493"/>
                </a:solidFill>
              </a:rPr>
              <a:t>«Ситуация»</a:t>
            </a:r>
          </a:p>
        </p:txBody>
      </p:sp>
      <p:sp>
        <p:nvSpPr>
          <p:cNvPr id="40" name="Стрелка вниз 39"/>
          <p:cNvSpPr/>
          <p:nvPr/>
        </p:nvSpPr>
        <p:spPr>
          <a:xfrm rot="16200000" flipH="1">
            <a:off x="4111626" y="2906712"/>
            <a:ext cx="684212" cy="1204913"/>
          </a:xfrm>
          <a:prstGeom prst="down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pic>
        <p:nvPicPr>
          <p:cNvPr id="47" name="Picture 35" descr="p159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013" y="5526088"/>
            <a:ext cx="138112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6" descr="http://www.upanel.biz/_ph/2/2/9743938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038" y="5477493"/>
            <a:ext cx="1471978" cy="9758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2479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62480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2481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Oval 60"/>
          <p:cNvSpPr>
            <a:spLocks noChangeArrowheads="1"/>
          </p:cNvSpPr>
          <p:nvPr/>
        </p:nvSpPr>
        <p:spPr bwMode="auto">
          <a:xfrm>
            <a:off x="787400" y="2355850"/>
            <a:ext cx="3141663" cy="3432175"/>
          </a:xfrm>
          <a:prstGeom prst="ellips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1800">
              <a:solidFill>
                <a:srgbClr val="000000"/>
              </a:solidFill>
            </a:endParaRPr>
          </a:p>
        </p:txBody>
      </p:sp>
      <p:sp>
        <p:nvSpPr>
          <p:cNvPr id="63491" name="Oval 61"/>
          <p:cNvSpPr>
            <a:spLocks noChangeArrowheads="1"/>
          </p:cNvSpPr>
          <p:nvPr/>
        </p:nvSpPr>
        <p:spPr bwMode="auto">
          <a:xfrm>
            <a:off x="1308100" y="2125663"/>
            <a:ext cx="1944688" cy="1808162"/>
          </a:xfrm>
          <a:prstGeom prst="ellipse">
            <a:avLst/>
          </a:prstGeom>
          <a:solidFill>
            <a:srgbClr val="A3E0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1800">
              <a:solidFill>
                <a:srgbClr val="000000"/>
              </a:solidFill>
            </a:endParaRPr>
          </a:p>
        </p:txBody>
      </p:sp>
      <p:sp>
        <p:nvSpPr>
          <p:cNvPr id="63492" name="Oval 62"/>
          <p:cNvSpPr>
            <a:spLocks noChangeArrowheads="1"/>
          </p:cNvSpPr>
          <p:nvPr/>
        </p:nvSpPr>
        <p:spPr bwMode="auto">
          <a:xfrm>
            <a:off x="3074988" y="2489200"/>
            <a:ext cx="117475" cy="117475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1800">
              <a:solidFill>
                <a:srgbClr val="000000"/>
              </a:solidFill>
            </a:endParaRPr>
          </a:p>
        </p:txBody>
      </p:sp>
      <p:sp>
        <p:nvSpPr>
          <p:cNvPr id="63493" name="Line 63"/>
          <p:cNvSpPr>
            <a:spLocks noChangeShapeType="1"/>
          </p:cNvSpPr>
          <p:nvPr/>
        </p:nvSpPr>
        <p:spPr bwMode="auto">
          <a:xfrm>
            <a:off x="2371725" y="4800600"/>
            <a:ext cx="528638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3494" name="Line 64"/>
          <p:cNvSpPr>
            <a:spLocks noChangeShapeType="1"/>
          </p:cNvSpPr>
          <p:nvPr/>
        </p:nvSpPr>
        <p:spPr bwMode="auto">
          <a:xfrm>
            <a:off x="1758950" y="2784475"/>
            <a:ext cx="623888" cy="9525"/>
          </a:xfrm>
          <a:prstGeom prst="line">
            <a:avLst/>
          </a:prstGeom>
          <a:noFill/>
          <a:ln w="19050">
            <a:solidFill>
              <a:srgbClr val="000000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3495" name="Line 65"/>
          <p:cNvSpPr>
            <a:spLocks noChangeShapeType="1"/>
          </p:cNvSpPr>
          <p:nvPr/>
        </p:nvSpPr>
        <p:spPr bwMode="auto">
          <a:xfrm>
            <a:off x="1911350" y="2547938"/>
            <a:ext cx="725488" cy="476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3496" name="Line 66"/>
          <p:cNvSpPr>
            <a:spLocks noChangeShapeType="1"/>
          </p:cNvSpPr>
          <p:nvPr/>
        </p:nvSpPr>
        <p:spPr bwMode="auto">
          <a:xfrm>
            <a:off x="2430463" y="2547938"/>
            <a:ext cx="631825" cy="476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3497" name="Arc 68"/>
          <p:cNvSpPr>
            <a:spLocks/>
          </p:cNvSpPr>
          <p:nvPr/>
        </p:nvSpPr>
        <p:spPr bwMode="auto">
          <a:xfrm flipV="1">
            <a:off x="3192463" y="1765300"/>
            <a:ext cx="538162" cy="730250"/>
          </a:xfrm>
          <a:custGeom>
            <a:avLst/>
            <a:gdLst>
              <a:gd name="T0" fmla="*/ 0 w 18212"/>
              <a:gd name="T1" fmla="*/ 0 h 21600"/>
              <a:gd name="T2" fmla="*/ 2147483647 w 18212"/>
              <a:gd name="T3" fmla="*/ 2147483647 h 21600"/>
              <a:gd name="T4" fmla="*/ 0 w 18212"/>
              <a:gd name="T5" fmla="*/ 2147483647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3498" name="Text Box 69"/>
          <p:cNvSpPr txBox="1">
            <a:spLocks noChangeArrowheads="1"/>
          </p:cNvSpPr>
          <p:nvPr/>
        </p:nvSpPr>
        <p:spPr bwMode="auto">
          <a:xfrm>
            <a:off x="1984375" y="2233613"/>
            <a:ext cx="415925" cy="17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4′</a:t>
            </a:r>
          </a:p>
        </p:txBody>
      </p:sp>
      <p:sp>
        <p:nvSpPr>
          <p:cNvPr id="63499" name="Text Box 71"/>
          <p:cNvSpPr txBox="1">
            <a:spLocks noChangeArrowheads="1"/>
          </p:cNvSpPr>
          <p:nvPr/>
        </p:nvSpPr>
        <p:spPr bwMode="auto">
          <a:xfrm>
            <a:off x="3460750" y="1903413"/>
            <a:ext cx="36512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6</a:t>
            </a:r>
          </a:p>
        </p:txBody>
      </p:sp>
      <p:sp>
        <p:nvSpPr>
          <p:cNvPr id="63500" name="Text Box 73"/>
          <p:cNvSpPr txBox="1">
            <a:spLocks noChangeArrowheads="1"/>
          </p:cNvSpPr>
          <p:nvPr/>
        </p:nvSpPr>
        <p:spPr bwMode="auto">
          <a:xfrm>
            <a:off x="1565275" y="5241925"/>
            <a:ext cx="603250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1600" b="1">
              <a:solidFill>
                <a:srgbClr val="000000"/>
              </a:solidFill>
            </a:endParaRPr>
          </a:p>
        </p:txBody>
      </p:sp>
      <p:sp>
        <p:nvSpPr>
          <p:cNvPr id="63501" name="Line 74"/>
          <p:cNvSpPr>
            <a:spLocks noChangeShapeType="1"/>
          </p:cNvSpPr>
          <p:nvPr/>
        </p:nvSpPr>
        <p:spPr bwMode="auto">
          <a:xfrm>
            <a:off x="1309688" y="4797425"/>
            <a:ext cx="53022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3502" name="Line 75"/>
          <p:cNvSpPr>
            <a:spLocks noChangeShapeType="1"/>
          </p:cNvSpPr>
          <p:nvPr/>
        </p:nvSpPr>
        <p:spPr bwMode="auto">
          <a:xfrm>
            <a:off x="1828800" y="4797425"/>
            <a:ext cx="53657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3503" name="AutoShape 76"/>
          <p:cNvSpPr>
            <a:spLocks/>
          </p:cNvSpPr>
          <p:nvPr/>
        </p:nvSpPr>
        <p:spPr bwMode="auto">
          <a:xfrm rot="5400000">
            <a:off x="1673225" y="4440238"/>
            <a:ext cx="244475" cy="968375"/>
          </a:xfrm>
          <a:prstGeom prst="rightBrace">
            <a:avLst>
              <a:gd name="adj1" fmla="val 33009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1800">
              <a:solidFill>
                <a:srgbClr val="000000"/>
              </a:solidFill>
            </a:endParaRPr>
          </a:p>
        </p:txBody>
      </p:sp>
      <p:sp>
        <p:nvSpPr>
          <p:cNvPr id="63504" name="Line 77"/>
          <p:cNvSpPr>
            <a:spLocks noChangeShapeType="1"/>
          </p:cNvSpPr>
          <p:nvPr/>
        </p:nvSpPr>
        <p:spPr bwMode="auto">
          <a:xfrm flipH="1">
            <a:off x="1311275" y="2871788"/>
            <a:ext cx="438150" cy="192563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3505" name="Line 79"/>
          <p:cNvSpPr>
            <a:spLocks noChangeShapeType="1"/>
          </p:cNvSpPr>
          <p:nvPr/>
        </p:nvSpPr>
        <p:spPr bwMode="auto">
          <a:xfrm flipH="1" flipV="1">
            <a:off x="1927225" y="2595563"/>
            <a:ext cx="973138" cy="220503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3506" name="Text Box 80"/>
          <p:cNvSpPr txBox="1">
            <a:spLocks noChangeArrowheads="1"/>
          </p:cNvSpPr>
          <p:nvPr/>
        </p:nvSpPr>
        <p:spPr bwMode="auto">
          <a:xfrm>
            <a:off x="2400300" y="4922838"/>
            <a:ext cx="55245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4</a:t>
            </a:r>
          </a:p>
        </p:txBody>
      </p:sp>
      <p:sp>
        <p:nvSpPr>
          <p:cNvPr id="63507" name="Text Box 81"/>
          <p:cNvSpPr txBox="1">
            <a:spLocks noChangeArrowheads="1"/>
          </p:cNvSpPr>
          <p:nvPr/>
        </p:nvSpPr>
        <p:spPr bwMode="auto">
          <a:xfrm>
            <a:off x="2654300" y="2268538"/>
            <a:ext cx="596900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63508" name="Text Box 82"/>
          <p:cNvSpPr txBox="1">
            <a:spLocks noChangeArrowheads="1"/>
          </p:cNvSpPr>
          <p:nvPr/>
        </p:nvSpPr>
        <p:spPr bwMode="auto">
          <a:xfrm>
            <a:off x="1073150" y="2362200"/>
            <a:ext cx="600075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63509" name="Text Box 83"/>
          <p:cNvSpPr txBox="1">
            <a:spLocks noChangeArrowheads="1"/>
          </p:cNvSpPr>
          <p:nvPr/>
        </p:nvSpPr>
        <p:spPr bwMode="auto">
          <a:xfrm>
            <a:off x="1368425" y="2794000"/>
            <a:ext cx="414338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63510" name="Oval 84"/>
          <p:cNvSpPr>
            <a:spLocks noChangeArrowheads="1"/>
          </p:cNvSpPr>
          <p:nvPr/>
        </p:nvSpPr>
        <p:spPr bwMode="auto">
          <a:xfrm>
            <a:off x="1270000" y="2733675"/>
            <a:ext cx="120650" cy="119063"/>
          </a:xfrm>
          <a:prstGeom prst="ellipse">
            <a:avLst/>
          </a:prstGeom>
          <a:solidFill>
            <a:srgbClr val="00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1800">
              <a:solidFill>
                <a:srgbClr val="000000"/>
              </a:solidFill>
            </a:endParaRPr>
          </a:p>
        </p:txBody>
      </p:sp>
      <p:sp>
        <p:nvSpPr>
          <p:cNvPr id="63511" name="Line 85"/>
          <p:cNvSpPr>
            <a:spLocks noChangeShapeType="1"/>
          </p:cNvSpPr>
          <p:nvPr/>
        </p:nvSpPr>
        <p:spPr bwMode="auto">
          <a:xfrm>
            <a:off x="1866900" y="2406650"/>
            <a:ext cx="0" cy="646113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3512" name="Line 86"/>
          <p:cNvSpPr>
            <a:spLocks noChangeShapeType="1"/>
          </p:cNvSpPr>
          <p:nvPr/>
        </p:nvSpPr>
        <p:spPr bwMode="auto">
          <a:xfrm flipV="1">
            <a:off x="1377950" y="2781300"/>
            <a:ext cx="290513" cy="31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3513" name="Text Box 87"/>
          <p:cNvSpPr txBox="1">
            <a:spLocks noChangeArrowheads="1"/>
          </p:cNvSpPr>
          <p:nvPr/>
        </p:nvSpPr>
        <p:spPr bwMode="auto">
          <a:xfrm>
            <a:off x="468313" y="419100"/>
            <a:ext cx="8069262" cy="12334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6000"/>
              </a:lnSpc>
              <a:spcBef>
                <a:spcPct val="0"/>
              </a:spcBef>
              <a:buFontTx/>
              <a:buNone/>
            </a:pPr>
            <a:r>
              <a:rPr kumimoji="0" lang="ru-RU" altLang="ru-RU" sz="2800" b="1">
                <a:solidFill>
                  <a:srgbClr val="D00000"/>
                </a:solidFill>
              </a:rPr>
              <a:t>Технология деятельностного метода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800" b="1">
                <a:solidFill>
                  <a:srgbClr val="D00000"/>
                </a:solidFill>
              </a:rPr>
              <a:t>(технология «Ситуация»)</a:t>
            </a:r>
            <a:endParaRPr kumimoji="0" lang="ru-RU" altLang="ru-RU" sz="2800" b="1">
              <a:solidFill>
                <a:srgbClr val="FF33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000" b="1" u="sng">
                <a:solidFill>
                  <a:srgbClr val="000099"/>
                </a:solidFill>
              </a:rPr>
              <a:t>Образовательная ситуация «открытия» нового знания (ОНЗ)  </a:t>
            </a:r>
          </a:p>
        </p:txBody>
      </p:sp>
      <p:sp>
        <p:nvSpPr>
          <p:cNvPr id="63514" name="Arc 88"/>
          <p:cNvSpPr>
            <a:spLocks/>
          </p:cNvSpPr>
          <p:nvPr/>
        </p:nvSpPr>
        <p:spPr bwMode="auto">
          <a:xfrm rot="16200000" flipH="1">
            <a:off x="962025" y="2032000"/>
            <a:ext cx="650875" cy="815975"/>
          </a:xfrm>
          <a:custGeom>
            <a:avLst/>
            <a:gdLst>
              <a:gd name="T0" fmla="*/ 0 w 18212"/>
              <a:gd name="T1" fmla="*/ 0 h 21600"/>
              <a:gd name="T2" fmla="*/ 2147483647 w 18212"/>
              <a:gd name="T3" fmla="*/ 2147483647 h 21600"/>
              <a:gd name="T4" fmla="*/ 0 w 18212"/>
              <a:gd name="T5" fmla="*/ 2147483647 h 21600"/>
              <a:gd name="T6" fmla="*/ 0 60000 65536"/>
              <a:gd name="T7" fmla="*/ 0 60000 65536"/>
              <a:gd name="T8" fmla="*/ 0 60000 65536"/>
              <a:gd name="T9" fmla="*/ 0 w 18212"/>
              <a:gd name="T10" fmla="*/ 0 h 21600"/>
              <a:gd name="T11" fmla="*/ 18212 w 1821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212" h="21600" fill="none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</a:path>
              <a:path w="18212" h="21600" stroke="0" extrusionOk="0">
                <a:moveTo>
                  <a:pt x="-1" y="0"/>
                </a:moveTo>
                <a:cubicBezTo>
                  <a:pt x="7377" y="0"/>
                  <a:pt x="14245" y="3765"/>
                  <a:pt x="18212" y="9986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9228" name="Text Box 97"/>
          <p:cNvSpPr txBox="1">
            <a:spLocks noChangeArrowheads="1"/>
          </p:cNvSpPr>
          <p:nvPr/>
        </p:nvSpPr>
        <p:spPr bwMode="auto">
          <a:xfrm>
            <a:off x="4139952" y="1844675"/>
            <a:ext cx="4464496" cy="44640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ct val="20000"/>
              </a:spcAft>
              <a:buFont typeface="Times New Roman" pitchFamily="18" charset="0"/>
              <a:buNone/>
              <a:defRPr/>
            </a:pPr>
            <a:r>
              <a:rPr lang="ru-RU" sz="2000" b="1" dirty="0" smtClean="0">
                <a:solidFill>
                  <a:srgbClr val="00B050"/>
                </a:solidFill>
              </a:rPr>
              <a:t>1)  Введение в ситуацию.</a:t>
            </a:r>
          </a:p>
          <a:p>
            <a:pPr eaLnBrk="1" hangingPunct="1">
              <a:spcAft>
                <a:spcPct val="20000"/>
              </a:spcAft>
              <a:buFont typeface="Times New Roman" pitchFamily="18" charset="0"/>
              <a:buNone/>
              <a:defRPr/>
            </a:pPr>
            <a:r>
              <a:rPr lang="ru-RU" sz="2000" b="1" dirty="0" smtClean="0">
                <a:solidFill>
                  <a:srgbClr val="C00000"/>
                </a:solidFill>
              </a:rPr>
              <a:t>2)  Актуализация знаний и умений.</a:t>
            </a:r>
          </a:p>
          <a:p>
            <a:pPr eaLnBrk="1" hangingPunct="1">
              <a:spcAft>
                <a:spcPct val="20000"/>
              </a:spcAft>
              <a:defRPr/>
            </a:pPr>
            <a:r>
              <a:rPr lang="ru-RU" sz="2000" b="1" dirty="0" smtClean="0">
                <a:solidFill>
                  <a:srgbClr val="C00000"/>
                </a:solidFill>
              </a:rPr>
              <a:t>3)  Затруднение в ситуации: </a:t>
            </a:r>
            <a:r>
              <a:rPr lang="ru-RU" sz="2000" dirty="0" smtClean="0">
                <a:solidFill>
                  <a:srgbClr val="000000"/>
                </a:solidFill>
              </a:rPr>
              <a:t>фиксация, </a:t>
            </a:r>
            <a:r>
              <a:rPr lang="ru-RU" sz="2000" i="1" dirty="0" smtClean="0">
                <a:solidFill>
                  <a:srgbClr val="000000"/>
                </a:solidFill>
              </a:rPr>
              <a:t>выявление места и причины затруднения</a:t>
            </a:r>
            <a:r>
              <a:rPr lang="ru-RU" sz="2000" b="1" dirty="0" smtClean="0">
                <a:solidFill>
                  <a:srgbClr val="000000"/>
                </a:solidFill>
              </a:rPr>
              <a:t>′</a:t>
            </a:r>
            <a:r>
              <a:rPr lang="ru-RU" sz="2000" dirty="0" smtClean="0">
                <a:solidFill>
                  <a:srgbClr val="000000"/>
                </a:solidFill>
              </a:rPr>
              <a:t>.</a:t>
            </a:r>
          </a:p>
          <a:p>
            <a:pPr eaLnBrk="1" hangingPunct="1">
              <a:spcAft>
                <a:spcPct val="20000"/>
              </a:spcAft>
              <a:defRPr/>
            </a:pPr>
            <a:r>
              <a:rPr lang="ru-RU" sz="2000" b="1" dirty="0" smtClean="0">
                <a:solidFill>
                  <a:srgbClr val="0070C0"/>
                </a:solidFill>
              </a:rPr>
              <a:t>4)  «Открытие» нового знания</a:t>
            </a:r>
            <a:r>
              <a:rPr lang="ru-RU" sz="2000" dirty="0" smtClean="0">
                <a:solidFill>
                  <a:srgbClr val="0070C0"/>
                </a:solidFill>
              </a:rPr>
              <a:t>: </a:t>
            </a:r>
            <a:r>
              <a:rPr lang="ru-RU" sz="2000" dirty="0" smtClean="0">
                <a:solidFill>
                  <a:srgbClr val="000000"/>
                </a:solidFill>
              </a:rPr>
              <a:t>выбор способа преодоления затруднения, </a:t>
            </a:r>
            <a:r>
              <a:rPr lang="ru-RU" sz="2000" i="1" dirty="0" smtClean="0">
                <a:solidFill>
                  <a:srgbClr val="000000"/>
                </a:solidFill>
              </a:rPr>
              <a:t>преодоление затруднения</a:t>
            </a:r>
            <a:r>
              <a:rPr lang="ru-RU" sz="2000" b="1" dirty="0" smtClean="0">
                <a:solidFill>
                  <a:srgbClr val="000000"/>
                </a:solidFill>
              </a:rPr>
              <a:t>′</a:t>
            </a:r>
            <a:r>
              <a:rPr lang="ru-RU" sz="2000" i="1" dirty="0" smtClean="0">
                <a:solidFill>
                  <a:srgbClr val="000000"/>
                </a:solidFill>
              </a:rPr>
              <a:t>.  </a:t>
            </a:r>
          </a:p>
          <a:p>
            <a:pPr eaLnBrk="1" hangingPunct="1">
              <a:spcAft>
                <a:spcPct val="20000"/>
              </a:spcAft>
              <a:buFont typeface="Times New Roman" pitchFamily="18" charset="0"/>
              <a:buNone/>
              <a:defRPr/>
            </a:pPr>
            <a:r>
              <a:rPr lang="ru-RU" sz="2000" b="1" dirty="0" smtClean="0">
                <a:solidFill>
                  <a:srgbClr val="7030A0"/>
                </a:solidFill>
              </a:rPr>
              <a:t>5)  Включение нового знания в систему знаний.</a:t>
            </a:r>
          </a:p>
          <a:p>
            <a:pPr eaLnBrk="1" hangingPunct="1">
              <a:spcAft>
                <a:spcPct val="20000"/>
              </a:spcAft>
              <a:buFont typeface="Times New Roman" pitchFamily="18" charset="0"/>
              <a:buNone/>
              <a:defRPr/>
            </a:pPr>
            <a:r>
              <a:rPr lang="ru-RU" sz="2000" b="1" dirty="0" smtClean="0">
                <a:solidFill>
                  <a:srgbClr val="FF9900"/>
                </a:solidFill>
              </a:rPr>
              <a:t>6)  Осмысление.</a:t>
            </a:r>
          </a:p>
        </p:txBody>
      </p:sp>
      <p:sp>
        <p:nvSpPr>
          <p:cNvPr id="63518" name="Line 86"/>
          <p:cNvSpPr>
            <a:spLocks noChangeShapeType="1"/>
          </p:cNvSpPr>
          <p:nvPr/>
        </p:nvSpPr>
        <p:spPr bwMode="auto">
          <a:xfrm flipV="1">
            <a:off x="1530350" y="2784475"/>
            <a:ext cx="3810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3519" name="Text Box 83"/>
          <p:cNvSpPr txBox="1">
            <a:spLocks noChangeArrowheads="1"/>
          </p:cNvSpPr>
          <p:nvPr/>
        </p:nvSpPr>
        <p:spPr bwMode="auto">
          <a:xfrm>
            <a:off x="1576388" y="2459038"/>
            <a:ext cx="352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63520" name="Text Box 83"/>
          <p:cNvSpPr txBox="1">
            <a:spLocks noChangeArrowheads="1"/>
          </p:cNvSpPr>
          <p:nvPr/>
        </p:nvSpPr>
        <p:spPr bwMode="auto">
          <a:xfrm>
            <a:off x="1639888" y="5089525"/>
            <a:ext cx="37941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1600" b="1">
                <a:solidFill>
                  <a:srgbClr val="000000"/>
                </a:solidFill>
              </a:rPr>
              <a:t>3′</a:t>
            </a:r>
          </a:p>
        </p:txBody>
      </p:sp>
      <p:grpSp>
        <p:nvGrpSpPr>
          <p:cNvPr id="63521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63522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3523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11"/>
          <p:cNvSpPr txBox="1">
            <a:spLocks noChangeArrowheads="1"/>
          </p:cNvSpPr>
          <p:nvPr/>
        </p:nvSpPr>
        <p:spPr bwMode="auto">
          <a:xfrm>
            <a:off x="1619250" y="549275"/>
            <a:ext cx="70564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kumimoji="0" lang="ru-RU" altLang="ru-RU" sz="2000" b="1" i="1">
                <a:solidFill>
                  <a:srgbClr val="000000"/>
                </a:solidFill>
              </a:rPr>
              <a:t>  </a:t>
            </a:r>
            <a:endParaRPr kumimoji="0" lang="ru-RU" altLang="ru-RU" sz="1600" b="1" i="1">
              <a:solidFill>
                <a:srgbClr val="3D7BB9"/>
              </a:solidFill>
            </a:endParaRPr>
          </a:p>
        </p:txBody>
      </p:sp>
      <p:sp>
        <p:nvSpPr>
          <p:cNvPr id="64515" name="Text Box 9"/>
          <p:cNvSpPr txBox="1">
            <a:spLocks noChangeArrowheads="1"/>
          </p:cNvSpPr>
          <p:nvPr/>
        </p:nvSpPr>
        <p:spPr bwMode="auto">
          <a:xfrm>
            <a:off x="1714500" y="638175"/>
            <a:ext cx="6907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kumimoji="0" lang="ru-RU" altLang="ru-RU" sz="2800" b="1" i="1">
              <a:solidFill>
                <a:srgbClr val="333399"/>
              </a:solidFill>
            </a:endParaRPr>
          </a:p>
        </p:txBody>
      </p:sp>
      <p:sp>
        <p:nvSpPr>
          <p:cNvPr id="64516" name="Прямоугольник 10"/>
          <p:cNvSpPr>
            <a:spLocks noChangeArrowheads="1"/>
          </p:cNvSpPr>
          <p:nvPr/>
        </p:nvSpPr>
        <p:spPr bwMode="auto">
          <a:xfrm>
            <a:off x="1643063" y="642938"/>
            <a:ext cx="7000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kumimoji="0" lang="ru-RU" altLang="ru-RU" sz="1800" b="1" i="1">
              <a:solidFill>
                <a:srgbClr val="CC3300"/>
              </a:solidFill>
            </a:endParaRPr>
          </a:p>
        </p:txBody>
      </p:sp>
      <p:sp>
        <p:nvSpPr>
          <p:cNvPr id="64517" name="Rectangle 10"/>
          <p:cNvSpPr>
            <a:spLocks noChangeArrowheads="1"/>
          </p:cNvSpPr>
          <p:nvPr/>
        </p:nvSpPr>
        <p:spPr bwMode="auto">
          <a:xfrm>
            <a:off x="2089150" y="576263"/>
            <a:ext cx="49164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b="1">
                <a:solidFill>
                  <a:srgbClr val="CC3300"/>
                </a:solidFill>
              </a:rPr>
              <a:t>Введение в ситуацию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34833" y="1864188"/>
            <a:ext cx="7668000" cy="1545419"/>
          </a:xfrm>
          <a:prstGeom prst="rect">
            <a:avLst/>
          </a:prstGeom>
          <a:solidFill>
            <a:schemeClr val="bg1"/>
          </a:solidFill>
          <a:ln>
            <a:solidFill>
              <a:srgbClr val="99CCFF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69001" name="Rectangle 9"/>
          <p:cNvSpPr>
            <a:spLocks noChangeArrowheads="1"/>
          </p:cNvSpPr>
          <p:nvPr/>
        </p:nvSpPr>
        <p:spPr bwMode="auto">
          <a:xfrm>
            <a:off x="827088" y="1989138"/>
            <a:ext cx="7272337" cy="11874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ru-RU" altLang="ru-RU" sz="2400" b="1">
                <a:solidFill>
                  <a:srgbClr val="180BC5"/>
                </a:solidFill>
              </a:rPr>
              <a:t>Создание условий для возникновения у детей внутренней потребности включения в деятельность (постановка «детской цели»).</a:t>
            </a:r>
          </a:p>
        </p:txBody>
      </p:sp>
      <p:grpSp>
        <p:nvGrpSpPr>
          <p:cNvPr id="64522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64524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4525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pic>
        <p:nvPicPr>
          <p:cNvPr id="64523" name="Picture 15" descr="http://98.img.avito.st/640x480/47619419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25" y="4194175"/>
            <a:ext cx="1676400" cy="180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11"/>
          <p:cNvSpPr txBox="1">
            <a:spLocks noChangeArrowheads="1"/>
          </p:cNvSpPr>
          <p:nvPr/>
        </p:nvSpPr>
        <p:spPr bwMode="auto">
          <a:xfrm>
            <a:off x="1619250" y="549275"/>
            <a:ext cx="70564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kumimoji="0" lang="ru-RU" altLang="ru-RU" sz="2000" b="1" i="1">
                <a:solidFill>
                  <a:srgbClr val="000000"/>
                </a:solidFill>
              </a:rPr>
              <a:t>  </a:t>
            </a:r>
            <a:endParaRPr kumimoji="0" lang="ru-RU" altLang="ru-RU" sz="1600" b="1" i="1">
              <a:solidFill>
                <a:srgbClr val="3D7BB9"/>
              </a:solidFill>
            </a:endParaRPr>
          </a:p>
        </p:txBody>
      </p:sp>
      <p:sp>
        <p:nvSpPr>
          <p:cNvPr id="65539" name="Text Box 9"/>
          <p:cNvSpPr txBox="1">
            <a:spLocks noChangeArrowheads="1"/>
          </p:cNvSpPr>
          <p:nvPr/>
        </p:nvSpPr>
        <p:spPr bwMode="auto">
          <a:xfrm>
            <a:off x="1714500" y="638175"/>
            <a:ext cx="6907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kumimoji="0" lang="ru-RU" altLang="ru-RU" sz="2800" b="1" i="1">
              <a:solidFill>
                <a:srgbClr val="333399"/>
              </a:solidFill>
            </a:endParaRPr>
          </a:p>
        </p:txBody>
      </p:sp>
      <p:sp>
        <p:nvSpPr>
          <p:cNvPr id="65540" name="Прямоугольник 10"/>
          <p:cNvSpPr>
            <a:spLocks noChangeArrowheads="1"/>
          </p:cNvSpPr>
          <p:nvPr/>
        </p:nvSpPr>
        <p:spPr bwMode="auto">
          <a:xfrm>
            <a:off x="1643063" y="642938"/>
            <a:ext cx="7000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kumimoji="0" lang="ru-RU" altLang="ru-RU" sz="1800" b="1" i="1">
              <a:solidFill>
                <a:srgbClr val="CC3300"/>
              </a:solidFill>
            </a:endParaRPr>
          </a:p>
        </p:txBody>
      </p:sp>
      <p:sp>
        <p:nvSpPr>
          <p:cNvPr id="65541" name="Rectangle 10"/>
          <p:cNvSpPr>
            <a:spLocks noChangeArrowheads="1"/>
          </p:cNvSpPr>
          <p:nvPr/>
        </p:nvSpPr>
        <p:spPr bwMode="auto">
          <a:xfrm>
            <a:off x="827088" y="576263"/>
            <a:ext cx="75755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b="1">
                <a:solidFill>
                  <a:srgbClr val="CC3300"/>
                </a:solidFill>
              </a:rPr>
              <a:t>Актуализация знаний и умений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34833" y="1610792"/>
            <a:ext cx="7668000" cy="2149118"/>
          </a:xfrm>
          <a:prstGeom prst="rect">
            <a:avLst/>
          </a:prstGeom>
          <a:solidFill>
            <a:schemeClr val="bg1"/>
          </a:solidFill>
          <a:ln>
            <a:solidFill>
              <a:srgbClr val="99CCFF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1049" name="Rectangle 9"/>
          <p:cNvSpPr>
            <a:spLocks noChangeArrowheads="1"/>
          </p:cNvSpPr>
          <p:nvPr/>
        </p:nvSpPr>
        <p:spPr bwMode="auto">
          <a:xfrm>
            <a:off x="827088" y="1700213"/>
            <a:ext cx="7272337" cy="19177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ru-RU" altLang="ru-RU" sz="2400" b="1">
                <a:solidFill>
                  <a:srgbClr val="180BC5"/>
                </a:solidFill>
              </a:rPr>
              <a:t>Организация познавательной деятельности, в которой целенаправленно актуализируются мыслительные операции, а также знания и опыт детей, необходимые им для «открытия» нового знания.</a:t>
            </a:r>
          </a:p>
        </p:txBody>
      </p:sp>
      <p:grpSp>
        <p:nvGrpSpPr>
          <p:cNvPr id="65546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65548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5549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pic>
        <p:nvPicPr>
          <p:cNvPr id="65547" name="Picture 17" descr="http://uch.znate.ru/tw_files2/urls_48/8/d-7564/7564_html_mae67d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75" y="4221163"/>
            <a:ext cx="17399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11"/>
          <p:cNvSpPr txBox="1">
            <a:spLocks noChangeArrowheads="1"/>
          </p:cNvSpPr>
          <p:nvPr/>
        </p:nvSpPr>
        <p:spPr bwMode="auto">
          <a:xfrm>
            <a:off x="1619250" y="549275"/>
            <a:ext cx="70564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kumimoji="0" lang="ru-RU" altLang="ru-RU" sz="2000" b="1" i="1">
                <a:solidFill>
                  <a:srgbClr val="000000"/>
                </a:solidFill>
              </a:rPr>
              <a:t>  </a:t>
            </a:r>
            <a:endParaRPr kumimoji="0" lang="ru-RU" altLang="ru-RU" sz="1600" b="1" i="1">
              <a:solidFill>
                <a:srgbClr val="3D7BB9"/>
              </a:solidFill>
            </a:endParaRPr>
          </a:p>
        </p:txBody>
      </p:sp>
      <p:sp>
        <p:nvSpPr>
          <p:cNvPr id="66563" name="Text Box 9"/>
          <p:cNvSpPr txBox="1">
            <a:spLocks noChangeArrowheads="1"/>
          </p:cNvSpPr>
          <p:nvPr/>
        </p:nvSpPr>
        <p:spPr bwMode="auto">
          <a:xfrm>
            <a:off x="1714500" y="638175"/>
            <a:ext cx="6907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kumimoji="0" lang="ru-RU" altLang="ru-RU" sz="2800" b="1" i="1">
              <a:solidFill>
                <a:srgbClr val="333399"/>
              </a:solidFill>
            </a:endParaRPr>
          </a:p>
        </p:txBody>
      </p:sp>
      <p:sp>
        <p:nvSpPr>
          <p:cNvPr id="66564" name="Прямоугольник 10"/>
          <p:cNvSpPr>
            <a:spLocks noChangeArrowheads="1"/>
          </p:cNvSpPr>
          <p:nvPr/>
        </p:nvSpPr>
        <p:spPr bwMode="auto">
          <a:xfrm>
            <a:off x="1643063" y="642938"/>
            <a:ext cx="7000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kumimoji="0" lang="ru-RU" altLang="ru-RU" sz="1800" b="1" i="1">
              <a:solidFill>
                <a:srgbClr val="CC3300"/>
              </a:solidFill>
            </a:endParaRPr>
          </a:p>
        </p:txBody>
      </p:sp>
      <p:sp>
        <p:nvSpPr>
          <p:cNvPr id="66565" name="Rectangle 10"/>
          <p:cNvSpPr>
            <a:spLocks noChangeArrowheads="1"/>
          </p:cNvSpPr>
          <p:nvPr/>
        </p:nvSpPr>
        <p:spPr bwMode="auto">
          <a:xfrm>
            <a:off x="1692275" y="404813"/>
            <a:ext cx="58181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b="1">
                <a:solidFill>
                  <a:srgbClr val="CC3300"/>
                </a:solidFill>
              </a:rPr>
              <a:t>Затруднение в ситуации 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34833" y="1610792"/>
            <a:ext cx="7668000" cy="2149118"/>
          </a:xfrm>
          <a:prstGeom prst="rect">
            <a:avLst/>
          </a:prstGeom>
          <a:solidFill>
            <a:schemeClr val="bg1"/>
          </a:solidFill>
          <a:ln>
            <a:solidFill>
              <a:srgbClr val="99CCFF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73097" name="Rectangle 9"/>
          <p:cNvSpPr>
            <a:spLocks noChangeArrowheads="1"/>
          </p:cNvSpPr>
          <p:nvPr/>
        </p:nvSpPr>
        <p:spPr bwMode="auto">
          <a:xfrm>
            <a:off x="827088" y="1700213"/>
            <a:ext cx="7272337" cy="173513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kumimoji="1" lang="ru-RU" altLang="ru-RU" sz="2400" b="1">
                <a:solidFill>
                  <a:srgbClr val="180BC5"/>
                </a:solidFill>
              </a:rPr>
              <a:t> Создание ситуации затруднения в индивидуальной деятельности.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kumimoji="1" lang="ru-RU" altLang="ru-RU" sz="2400" b="1">
                <a:solidFill>
                  <a:srgbClr val="180BC5"/>
                </a:solidFill>
              </a:rPr>
              <a:t> Фиксация затруднения и выявление его причины.</a:t>
            </a:r>
          </a:p>
        </p:txBody>
      </p:sp>
      <p:grpSp>
        <p:nvGrpSpPr>
          <p:cNvPr id="66570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66572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6573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pic>
        <p:nvPicPr>
          <p:cNvPr id="66571" name="Picture 16" descr="http://yarpic.ru/wp-content/uploads/2015/05/03-05-2015-03-48-05-mozhnolizarabativatvinterne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4149725"/>
            <a:ext cx="2325688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6" descr="http://2.bp.blogspot.com/--3257OIAhAs/U9B4dql9yWI/AAAAAAAAA1E/sRIfNRbTmTo/s1600/thinking-happy-fa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888" y="4143375"/>
            <a:ext cx="1900237" cy="245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7" name="Text Box 11"/>
          <p:cNvSpPr txBox="1">
            <a:spLocks noChangeArrowheads="1"/>
          </p:cNvSpPr>
          <p:nvPr/>
        </p:nvSpPr>
        <p:spPr bwMode="auto">
          <a:xfrm>
            <a:off x="1619250" y="549275"/>
            <a:ext cx="70564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kumimoji="0" lang="ru-RU" altLang="ru-RU" sz="2000" b="1" i="1">
                <a:solidFill>
                  <a:srgbClr val="000000"/>
                </a:solidFill>
              </a:rPr>
              <a:t>  </a:t>
            </a:r>
            <a:endParaRPr kumimoji="0" lang="ru-RU" altLang="ru-RU" sz="1600" b="1" i="1">
              <a:solidFill>
                <a:srgbClr val="3D7BB9"/>
              </a:solidFill>
            </a:endParaRPr>
          </a:p>
        </p:txBody>
      </p:sp>
      <p:sp>
        <p:nvSpPr>
          <p:cNvPr id="67588" name="Text Box 9"/>
          <p:cNvSpPr txBox="1">
            <a:spLocks noChangeArrowheads="1"/>
          </p:cNvSpPr>
          <p:nvPr/>
        </p:nvSpPr>
        <p:spPr bwMode="auto">
          <a:xfrm>
            <a:off x="1714500" y="638175"/>
            <a:ext cx="6907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kumimoji="0" lang="ru-RU" altLang="ru-RU" sz="2800" b="1" i="1">
              <a:solidFill>
                <a:srgbClr val="333399"/>
              </a:solidFill>
            </a:endParaRPr>
          </a:p>
        </p:txBody>
      </p:sp>
      <p:sp>
        <p:nvSpPr>
          <p:cNvPr id="67589" name="Rectangle 10"/>
          <p:cNvSpPr>
            <a:spLocks noChangeArrowheads="1"/>
          </p:cNvSpPr>
          <p:nvPr/>
        </p:nvSpPr>
        <p:spPr bwMode="auto">
          <a:xfrm>
            <a:off x="323850" y="347663"/>
            <a:ext cx="83534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b="1">
                <a:solidFill>
                  <a:srgbClr val="CC3300"/>
                </a:solidFill>
              </a:rPr>
              <a:t>«Открытие» нового знания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84337" y="1084519"/>
            <a:ext cx="8279903" cy="2998537"/>
          </a:xfrm>
          <a:prstGeom prst="rect">
            <a:avLst/>
          </a:prstGeom>
          <a:solidFill>
            <a:schemeClr val="bg1"/>
          </a:solidFill>
          <a:ln>
            <a:solidFill>
              <a:srgbClr val="99CCFF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80264" name="Rectangle 8"/>
          <p:cNvSpPr>
            <a:spLocks noChangeArrowheads="1"/>
          </p:cNvSpPr>
          <p:nvPr/>
        </p:nvSpPr>
        <p:spPr bwMode="auto">
          <a:xfrm>
            <a:off x="395288" y="1052513"/>
            <a:ext cx="8207375" cy="27940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Tx/>
              <a:buChar char="•"/>
              <a:defRPr/>
            </a:pPr>
            <a:r>
              <a:rPr kumimoji="1" lang="ru-RU" altLang="ru-RU" sz="2400" b="1">
                <a:solidFill>
                  <a:srgbClr val="180BC5"/>
                </a:solidFill>
              </a:rPr>
              <a:t> Вовлечение детей в процесс самостоятельного решения вопросов проблемного характера, поиска и открытия новых знаний, формирование опыта успешного преодоления трудностей через выявление и устранение их причин.</a:t>
            </a:r>
          </a:p>
          <a:p>
            <a:pPr>
              <a:spcBef>
                <a:spcPct val="20000"/>
              </a:spcBef>
              <a:buFontTx/>
              <a:buChar char="•"/>
              <a:defRPr/>
            </a:pPr>
            <a:r>
              <a:rPr kumimoji="1" lang="ru-RU" altLang="ru-RU" sz="2400" b="1">
                <a:solidFill>
                  <a:srgbClr val="180BC5"/>
                </a:solidFill>
              </a:rPr>
              <a:t> Фиксация нового знания в речи  и знаково.</a:t>
            </a:r>
          </a:p>
          <a:p>
            <a:pPr>
              <a:spcBef>
                <a:spcPct val="20000"/>
              </a:spcBef>
              <a:buFontTx/>
              <a:buChar char="•"/>
              <a:defRPr/>
            </a:pPr>
            <a:r>
              <a:rPr kumimoji="1" lang="ru-RU" altLang="ru-RU" sz="2400" b="1">
                <a:solidFill>
                  <a:srgbClr val="180BC5"/>
                </a:solidFill>
              </a:rPr>
              <a:t> Создание ситуации успеха.</a:t>
            </a:r>
          </a:p>
        </p:txBody>
      </p:sp>
      <p:grpSp>
        <p:nvGrpSpPr>
          <p:cNvPr id="67594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67596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7597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pic>
        <p:nvPicPr>
          <p:cNvPr id="67595" name="Picture 3" descr="MCj0429829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467225"/>
            <a:ext cx="20320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11"/>
          <p:cNvSpPr txBox="1">
            <a:spLocks noChangeArrowheads="1"/>
          </p:cNvSpPr>
          <p:nvPr/>
        </p:nvSpPr>
        <p:spPr bwMode="auto">
          <a:xfrm>
            <a:off x="1619250" y="549275"/>
            <a:ext cx="70564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kumimoji="0" lang="ru-RU" altLang="ru-RU" sz="2000" b="1" i="1">
                <a:solidFill>
                  <a:srgbClr val="000000"/>
                </a:solidFill>
              </a:rPr>
              <a:t>  </a:t>
            </a:r>
            <a:endParaRPr kumimoji="0" lang="ru-RU" altLang="ru-RU" sz="1600" b="1" i="1">
              <a:solidFill>
                <a:srgbClr val="3D7BB9"/>
              </a:solidFill>
            </a:endParaRPr>
          </a:p>
        </p:txBody>
      </p:sp>
      <p:sp>
        <p:nvSpPr>
          <p:cNvPr id="68611" name="Text Box 9"/>
          <p:cNvSpPr txBox="1">
            <a:spLocks noChangeArrowheads="1"/>
          </p:cNvSpPr>
          <p:nvPr/>
        </p:nvSpPr>
        <p:spPr bwMode="auto">
          <a:xfrm>
            <a:off x="1714500" y="638175"/>
            <a:ext cx="6907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kumimoji="0" lang="ru-RU" altLang="ru-RU" sz="2800" b="1" i="1">
              <a:solidFill>
                <a:srgbClr val="333399"/>
              </a:solidFill>
            </a:endParaRPr>
          </a:p>
        </p:txBody>
      </p:sp>
      <p:sp>
        <p:nvSpPr>
          <p:cNvPr id="68612" name="Rectangle 10"/>
          <p:cNvSpPr>
            <a:spLocks noChangeArrowheads="1"/>
          </p:cNvSpPr>
          <p:nvPr/>
        </p:nvSpPr>
        <p:spPr bwMode="auto">
          <a:xfrm>
            <a:off x="323850" y="260350"/>
            <a:ext cx="83534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800" b="1">
                <a:solidFill>
                  <a:srgbClr val="CC3300"/>
                </a:solidFill>
              </a:rPr>
              <a:t>Включение нового знания в систему знаний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84337" y="1084519"/>
            <a:ext cx="8279903" cy="2998537"/>
          </a:xfrm>
          <a:prstGeom prst="rect">
            <a:avLst/>
          </a:prstGeom>
          <a:solidFill>
            <a:schemeClr val="bg1"/>
          </a:solidFill>
          <a:ln>
            <a:solidFill>
              <a:srgbClr val="99CCFF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82312" name="Rectangle 8"/>
          <p:cNvSpPr>
            <a:spLocks noChangeArrowheads="1"/>
          </p:cNvSpPr>
          <p:nvPr/>
        </p:nvSpPr>
        <p:spPr bwMode="auto">
          <a:xfrm>
            <a:off x="395288" y="1052513"/>
            <a:ext cx="8207375" cy="294005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Tx/>
              <a:buChar char="•"/>
              <a:defRPr/>
            </a:pPr>
            <a:r>
              <a:rPr kumimoji="1" lang="ru-RU" altLang="ru-RU" sz="2400" b="1">
                <a:solidFill>
                  <a:srgbClr val="180BC5"/>
                </a:solidFill>
              </a:rPr>
              <a:t> Выполнение задания на новый способ действия с проговариванием вслух алгоритма, свойства.</a:t>
            </a:r>
          </a:p>
          <a:p>
            <a:pPr>
              <a:spcBef>
                <a:spcPct val="20000"/>
              </a:spcBef>
              <a:buFontTx/>
              <a:buChar char="•"/>
              <a:defRPr/>
            </a:pPr>
            <a:r>
              <a:rPr kumimoji="1" lang="ru-RU" altLang="ru-RU" sz="2400" b="1">
                <a:solidFill>
                  <a:srgbClr val="180BC5"/>
                </a:solidFill>
              </a:rPr>
              <a:t> Самостоятельная проверка по эталону (образцу).</a:t>
            </a:r>
          </a:p>
          <a:p>
            <a:pPr>
              <a:spcBef>
                <a:spcPct val="20000"/>
              </a:spcBef>
              <a:buFontTx/>
              <a:buChar char="•"/>
              <a:defRPr/>
            </a:pPr>
            <a:r>
              <a:rPr kumimoji="1" lang="ru-RU" altLang="ru-RU" sz="2400" b="1">
                <a:solidFill>
                  <a:srgbClr val="180BC5"/>
                </a:solidFill>
              </a:rPr>
              <a:t> Индивидуальные затруднения в играх.</a:t>
            </a:r>
          </a:p>
          <a:p>
            <a:pPr>
              <a:spcBef>
                <a:spcPct val="20000"/>
              </a:spcBef>
              <a:buFontTx/>
              <a:buChar char="•"/>
              <a:defRPr/>
            </a:pPr>
            <a:r>
              <a:rPr kumimoji="1" lang="ru-RU" altLang="ru-RU" sz="2400" b="1">
                <a:solidFill>
                  <a:srgbClr val="180BC5"/>
                </a:solidFill>
              </a:rPr>
              <a:t> Выполнение заданий, в которых новый способ действий связывается с ранее изученным.</a:t>
            </a:r>
          </a:p>
          <a:p>
            <a:pPr>
              <a:spcBef>
                <a:spcPct val="20000"/>
              </a:spcBef>
              <a:buFontTx/>
              <a:buChar char="•"/>
              <a:defRPr/>
            </a:pPr>
            <a:r>
              <a:rPr kumimoji="1" lang="ru-RU" altLang="ru-RU" sz="2400" b="1">
                <a:solidFill>
                  <a:srgbClr val="180BC5"/>
                </a:solidFill>
              </a:rPr>
              <a:t> Ситуация успеха в совместной деятельности.</a:t>
            </a:r>
          </a:p>
        </p:txBody>
      </p:sp>
      <p:grpSp>
        <p:nvGrpSpPr>
          <p:cNvPr id="68617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68619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8620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pic>
        <p:nvPicPr>
          <p:cNvPr id="68618" name="Picture 15" descr="http://asianwithoutrice.com/wp-content/uploads/2012/05/energeti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775" y="4508500"/>
            <a:ext cx="2259013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7" descr="http://nickelodeontv.ucoz.com/_bl/0/1960309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988" y="4005263"/>
            <a:ext cx="2922587" cy="233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5" name="Text Box 11"/>
          <p:cNvSpPr txBox="1">
            <a:spLocks noChangeArrowheads="1"/>
          </p:cNvSpPr>
          <p:nvPr/>
        </p:nvSpPr>
        <p:spPr bwMode="auto">
          <a:xfrm>
            <a:off x="1619250" y="549275"/>
            <a:ext cx="70564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kumimoji="0" lang="ru-RU" altLang="ru-RU" sz="2000" b="1" i="1">
                <a:solidFill>
                  <a:srgbClr val="000000"/>
                </a:solidFill>
              </a:rPr>
              <a:t>  </a:t>
            </a:r>
            <a:endParaRPr kumimoji="0" lang="ru-RU" altLang="ru-RU" sz="1600" b="1" i="1">
              <a:solidFill>
                <a:srgbClr val="3D7BB9"/>
              </a:solidFill>
            </a:endParaRPr>
          </a:p>
        </p:txBody>
      </p:sp>
      <p:sp>
        <p:nvSpPr>
          <p:cNvPr id="69636" name="Text Box 9"/>
          <p:cNvSpPr txBox="1">
            <a:spLocks noChangeArrowheads="1"/>
          </p:cNvSpPr>
          <p:nvPr/>
        </p:nvSpPr>
        <p:spPr bwMode="auto">
          <a:xfrm>
            <a:off x="1714500" y="638175"/>
            <a:ext cx="69072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kumimoji="0" lang="ru-RU" altLang="ru-RU" sz="2800" b="1" i="1">
              <a:solidFill>
                <a:srgbClr val="333399"/>
              </a:solidFill>
            </a:endParaRPr>
          </a:p>
        </p:txBody>
      </p:sp>
      <p:sp>
        <p:nvSpPr>
          <p:cNvPr id="69637" name="Прямоугольник 10"/>
          <p:cNvSpPr>
            <a:spLocks noChangeArrowheads="1"/>
          </p:cNvSpPr>
          <p:nvPr/>
        </p:nvSpPr>
        <p:spPr bwMode="auto">
          <a:xfrm>
            <a:off x="1643063" y="642938"/>
            <a:ext cx="7000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kumimoji="0" lang="ru-RU" altLang="ru-RU" sz="1800" b="1" i="1">
              <a:solidFill>
                <a:srgbClr val="CC3300"/>
              </a:solidFill>
            </a:endParaRPr>
          </a:p>
        </p:txBody>
      </p:sp>
      <p:sp>
        <p:nvSpPr>
          <p:cNvPr id="69638" name="Rectangle 10"/>
          <p:cNvSpPr>
            <a:spLocks noChangeArrowheads="1"/>
          </p:cNvSpPr>
          <p:nvPr/>
        </p:nvSpPr>
        <p:spPr bwMode="auto">
          <a:xfrm>
            <a:off x="1692275" y="404813"/>
            <a:ext cx="58181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b="1">
                <a:solidFill>
                  <a:srgbClr val="CC3300"/>
                </a:solidFill>
              </a:rPr>
              <a:t>Осмысление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34833" y="1268760"/>
            <a:ext cx="7668000" cy="2376128"/>
          </a:xfrm>
          <a:prstGeom prst="rect">
            <a:avLst/>
          </a:prstGeom>
          <a:solidFill>
            <a:schemeClr val="bg1"/>
          </a:solidFill>
          <a:ln>
            <a:solidFill>
              <a:srgbClr val="99CCFF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84361" name="Rectangle 9"/>
          <p:cNvSpPr>
            <a:spLocks noChangeArrowheads="1"/>
          </p:cNvSpPr>
          <p:nvPr/>
        </p:nvSpPr>
        <p:spPr bwMode="auto">
          <a:xfrm>
            <a:off x="900113" y="1417638"/>
            <a:ext cx="7272337" cy="210026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kumimoji="1" lang="ru-RU" altLang="ru-RU" sz="2400" b="1" dirty="0">
                <a:solidFill>
                  <a:srgbClr val="180BC5"/>
                </a:solidFill>
              </a:rPr>
              <a:t> Фиксирование детьми достижения «детской» цели.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kumimoji="1" lang="ru-RU" altLang="ru-RU" sz="2400" b="1" dirty="0">
                <a:solidFill>
                  <a:srgbClr val="180BC5"/>
                </a:solidFill>
              </a:rPr>
              <a:t> Проговаривание воспитателем или самими детьми условий, которые позволили добиться этой цели.</a:t>
            </a:r>
          </a:p>
        </p:txBody>
      </p:sp>
      <p:grpSp>
        <p:nvGrpSpPr>
          <p:cNvPr id="69643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69644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69645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39750" y="3394075"/>
            <a:ext cx="7991475" cy="2951163"/>
          </a:xfrm>
          <a:prstGeom prst="rect">
            <a:avLst/>
          </a:prstGeom>
          <a:solidFill>
            <a:srgbClr val="FFE5FF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8" name="Rectangle 16"/>
          <p:cNvSpPr>
            <a:spLocks noChangeArrowheads="1"/>
          </p:cNvSpPr>
          <p:nvPr/>
        </p:nvSpPr>
        <p:spPr bwMode="auto">
          <a:xfrm>
            <a:off x="3286636" y="1005649"/>
            <a:ext cx="2149460" cy="792000"/>
          </a:xfrm>
          <a:prstGeom prst="rect">
            <a:avLst/>
          </a:prstGeom>
          <a:solidFill>
            <a:schemeClr val="bg1"/>
          </a:solidFill>
          <a:ln w="19050"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b="1" dirty="0">
                <a:solidFill>
                  <a:srgbClr val="071493"/>
                </a:solidFill>
              </a:rPr>
              <a:t>Схема-аксиома </a:t>
            </a:r>
          </a:p>
          <a:p>
            <a:pPr algn="ctr">
              <a:defRPr/>
            </a:pPr>
            <a:r>
              <a:rPr lang="ru-RU" b="1" dirty="0">
                <a:solidFill>
                  <a:srgbClr val="071493"/>
                </a:solidFill>
              </a:rPr>
              <a:t>«Рефлексия»</a:t>
            </a:r>
          </a:p>
        </p:txBody>
      </p:sp>
      <p:sp>
        <p:nvSpPr>
          <p:cNvPr id="60" name="Rectangle 16"/>
          <p:cNvSpPr>
            <a:spLocks noChangeArrowheads="1"/>
          </p:cNvSpPr>
          <p:nvPr/>
        </p:nvSpPr>
        <p:spPr bwMode="auto">
          <a:xfrm>
            <a:off x="3286636" y="2060960"/>
            <a:ext cx="2149460" cy="1008000"/>
          </a:xfrm>
          <a:prstGeom prst="rect">
            <a:avLst/>
          </a:prstGeom>
          <a:solidFill>
            <a:schemeClr val="bg1"/>
          </a:solidFill>
          <a:ln w="19050"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b="1" dirty="0">
                <a:solidFill>
                  <a:srgbClr val="071493"/>
                </a:solidFill>
              </a:rPr>
              <a:t>Технология </a:t>
            </a:r>
          </a:p>
          <a:p>
            <a:pPr algn="ctr">
              <a:defRPr/>
            </a:pPr>
            <a:r>
              <a:rPr lang="ru-RU" b="1" dirty="0">
                <a:solidFill>
                  <a:srgbClr val="071493"/>
                </a:solidFill>
              </a:rPr>
              <a:t>деятельностного </a:t>
            </a:r>
          </a:p>
          <a:p>
            <a:pPr algn="ctr">
              <a:defRPr/>
            </a:pPr>
            <a:r>
              <a:rPr lang="ru-RU" b="1" dirty="0">
                <a:solidFill>
                  <a:srgbClr val="071493"/>
                </a:solidFill>
              </a:rPr>
              <a:t>метода (ТДМ)</a:t>
            </a:r>
          </a:p>
        </p:txBody>
      </p:sp>
      <p:grpSp>
        <p:nvGrpSpPr>
          <p:cNvPr id="70665" name="Группа 60"/>
          <p:cNvGrpSpPr>
            <a:grpSpLocks/>
          </p:cNvGrpSpPr>
          <p:nvPr/>
        </p:nvGrpSpPr>
        <p:grpSpPr bwMode="auto">
          <a:xfrm>
            <a:off x="6142038" y="1014413"/>
            <a:ext cx="830262" cy="1046162"/>
            <a:chOff x="971550" y="1773238"/>
            <a:chExt cx="1011237" cy="1295722"/>
          </a:xfrm>
        </p:grpSpPr>
        <p:sp>
          <p:nvSpPr>
            <p:cNvPr id="70701" name="Oval 2"/>
            <p:cNvSpPr>
              <a:spLocks noChangeArrowheads="1"/>
            </p:cNvSpPr>
            <p:nvPr/>
          </p:nvSpPr>
          <p:spPr bwMode="auto">
            <a:xfrm>
              <a:off x="971550" y="1909745"/>
              <a:ext cx="1011237" cy="1159215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70702" name="Oval 3"/>
            <p:cNvSpPr>
              <a:spLocks noChangeArrowheads="1"/>
            </p:cNvSpPr>
            <p:nvPr/>
          </p:nvSpPr>
          <p:spPr bwMode="auto">
            <a:xfrm>
              <a:off x="1153633" y="1773238"/>
              <a:ext cx="658608" cy="60695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70703" name="Line 6"/>
            <p:cNvSpPr>
              <a:spLocks noChangeShapeType="1"/>
            </p:cNvSpPr>
            <p:nvPr/>
          </p:nvSpPr>
          <p:spPr bwMode="auto">
            <a:xfrm>
              <a:off x="1219343" y="2013315"/>
              <a:ext cx="14345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704" name="Line 7"/>
            <p:cNvSpPr>
              <a:spLocks noChangeShapeType="1"/>
            </p:cNvSpPr>
            <p:nvPr/>
          </p:nvSpPr>
          <p:spPr bwMode="auto">
            <a:xfrm flipH="1">
              <a:off x="1065852" y="2013315"/>
              <a:ext cx="306481" cy="74078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705" name="Line 9"/>
            <p:cNvSpPr>
              <a:spLocks noChangeShapeType="1"/>
            </p:cNvSpPr>
            <p:nvPr/>
          </p:nvSpPr>
          <p:spPr bwMode="auto">
            <a:xfrm>
              <a:off x="1084913" y="2742567"/>
              <a:ext cx="23525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706" name="Line 11"/>
            <p:cNvSpPr>
              <a:spLocks noChangeShapeType="1"/>
            </p:cNvSpPr>
            <p:nvPr/>
          </p:nvSpPr>
          <p:spPr bwMode="auto">
            <a:xfrm>
              <a:off x="1335716" y="2742567"/>
              <a:ext cx="23525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707" name="Line 13"/>
            <p:cNvSpPr>
              <a:spLocks noChangeShapeType="1"/>
            </p:cNvSpPr>
            <p:nvPr/>
          </p:nvSpPr>
          <p:spPr bwMode="auto">
            <a:xfrm>
              <a:off x="1562943" y="2742567"/>
              <a:ext cx="23525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708" name="Line 15"/>
            <p:cNvSpPr>
              <a:spLocks noChangeShapeType="1"/>
            </p:cNvSpPr>
            <p:nvPr/>
          </p:nvSpPr>
          <p:spPr bwMode="auto">
            <a:xfrm flipH="1" flipV="1">
              <a:off x="1381362" y="1909566"/>
              <a:ext cx="399278" cy="8375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709" name="Line 16"/>
            <p:cNvSpPr>
              <a:spLocks noChangeShapeType="1"/>
            </p:cNvSpPr>
            <p:nvPr/>
          </p:nvSpPr>
          <p:spPr bwMode="auto">
            <a:xfrm>
              <a:off x="1373666" y="1909566"/>
              <a:ext cx="14396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1" name="Line 17"/>
            <p:cNvSpPr>
              <a:spLocks noChangeShapeType="1"/>
            </p:cNvSpPr>
            <p:nvPr/>
          </p:nvSpPr>
          <p:spPr bwMode="auto">
            <a:xfrm>
              <a:off x="1381459" y="1999350"/>
              <a:ext cx="19528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ru-RU">
                <a:ln w="12700">
                  <a:solidFill>
                    <a:srgbClr val="000000"/>
                  </a:solidFill>
                </a:ln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70711" name="Line 4"/>
            <p:cNvSpPr>
              <a:spLocks noChangeShapeType="1"/>
            </p:cNvSpPr>
            <p:nvPr/>
          </p:nvSpPr>
          <p:spPr bwMode="auto">
            <a:xfrm>
              <a:off x="1372333" y="1873980"/>
              <a:ext cx="0" cy="241079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9" name="Стрелка вниз 58"/>
          <p:cNvSpPr/>
          <p:nvPr/>
        </p:nvSpPr>
        <p:spPr>
          <a:xfrm>
            <a:off x="4219575" y="1773238"/>
            <a:ext cx="282575" cy="3238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grpSp>
        <p:nvGrpSpPr>
          <p:cNvPr id="70667" name="Группа 72"/>
          <p:cNvGrpSpPr>
            <a:grpSpLocks/>
          </p:cNvGrpSpPr>
          <p:nvPr/>
        </p:nvGrpSpPr>
        <p:grpSpPr bwMode="auto">
          <a:xfrm>
            <a:off x="6103938" y="2066925"/>
            <a:ext cx="935037" cy="1204913"/>
            <a:chOff x="2236535" y="1668830"/>
            <a:chExt cx="957804" cy="1337530"/>
          </a:xfrm>
        </p:grpSpPr>
        <p:sp>
          <p:nvSpPr>
            <p:cNvPr id="70682" name="Arc 21"/>
            <p:cNvSpPr>
              <a:spLocks/>
            </p:cNvSpPr>
            <p:nvPr/>
          </p:nvSpPr>
          <p:spPr bwMode="auto">
            <a:xfrm flipV="1">
              <a:off x="2961059" y="1668830"/>
              <a:ext cx="192626" cy="268105"/>
            </a:xfrm>
            <a:custGeom>
              <a:avLst/>
              <a:gdLst>
                <a:gd name="T0" fmla="*/ 0 w 18212"/>
                <a:gd name="T1" fmla="*/ 0 h 21600"/>
                <a:gd name="T2" fmla="*/ 2147483647 w 18212"/>
                <a:gd name="T3" fmla="*/ 2147483647 h 21600"/>
                <a:gd name="T4" fmla="*/ 0 w 18212"/>
                <a:gd name="T5" fmla="*/ 2147483647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8212" h="21600" fill="none" extrusionOk="0">
                  <a:moveTo>
                    <a:pt x="-1" y="0"/>
                  </a:moveTo>
                  <a:cubicBezTo>
                    <a:pt x="7377" y="0"/>
                    <a:pt x="14245" y="3765"/>
                    <a:pt x="18212" y="9986"/>
                  </a:cubicBezTo>
                </a:path>
                <a:path w="18212" h="21600" stroke="0" extrusionOk="0">
                  <a:moveTo>
                    <a:pt x="-1" y="0"/>
                  </a:moveTo>
                  <a:cubicBezTo>
                    <a:pt x="7377" y="0"/>
                    <a:pt x="14245" y="3765"/>
                    <a:pt x="18212" y="9986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683" name="Oval 5"/>
            <p:cNvSpPr>
              <a:spLocks noChangeArrowheads="1"/>
            </p:cNvSpPr>
            <p:nvPr/>
          </p:nvSpPr>
          <p:spPr bwMode="auto">
            <a:xfrm>
              <a:off x="2236535" y="1873502"/>
              <a:ext cx="957804" cy="113285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70684" name="Oval 6"/>
            <p:cNvSpPr>
              <a:spLocks noChangeArrowheads="1"/>
            </p:cNvSpPr>
            <p:nvPr/>
          </p:nvSpPr>
          <p:spPr bwMode="auto">
            <a:xfrm>
              <a:off x="2396250" y="1801644"/>
              <a:ext cx="592880" cy="564459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70685" name="Oval 7"/>
            <p:cNvSpPr>
              <a:spLocks noChangeArrowheads="1"/>
            </p:cNvSpPr>
            <p:nvPr/>
          </p:nvSpPr>
          <p:spPr bwMode="auto">
            <a:xfrm>
              <a:off x="2933956" y="1915131"/>
              <a:ext cx="35815" cy="36672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70686" name="Line 8"/>
            <p:cNvSpPr>
              <a:spLocks noChangeShapeType="1"/>
            </p:cNvSpPr>
            <p:nvPr/>
          </p:nvSpPr>
          <p:spPr bwMode="auto">
            <a:xfrm flipV="1">
              <a:off x="2416577" y="2007307"/>
              <a:ext cx="11615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687" name="Oval 9"/>
            <p:cNvSpPr>
              <a:spLocks noChangeArrowheads="1"/>
            </p:cNvSpPr>
            <p:nvPr/>
          </p:nvSpPr>
          <p:spPr bwMode="auto">
            <a:xfrm>
              <a:off x="2383666" y="1991449"/>
              <a:ext cx="36783" cy="371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70688" name="Line 11"/>
            <p:cNvSpPr>
              <a:spLocks noChangeShapeType="1"/>
            </p:cNvSpPr>
            <p:nvPr/>
          </p:nvSpPr>
          <p:spPr bwMode="auto">
            <a:xfrm>
              <a:off x="2744729" y="2685252"/>
              <a:ext cx="1832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689" name="Line 12"/>
            <p:cNvSpPr>
              <a:spLocks noChangeShapeType="1"/>
            </p:cNvSpPr>
            <p:nvPr/>
          </p:nvSpPr>
          <p:spPr bwMode="auto">
            <a:xfrm>
              <a:off x="2377858" y="2685252"/>
              <a:ext cx="21985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690" name="Line 13"/>
            <p:cNvSpPr>
              <a:spLocks noChangeShapeType="1"/>
            </p:cNvSpPr>
            <p:nvPr/>
          </p:nvSpPr>
          <p:spPr bwMode="auto">
            <a:xfrm>
              <a:off x="2578397" y="2685252"/>
              <a:ext cx="1832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691" name="Line 14"/>
            <p:cNvSpPr>
              <a:spLocks noChangeShapeType="1"/>
            </p:cNvSpPr>
            <p:nvPr/>
          </p:nvSpPr>
          <p:spPr bwMode="auto">
            <a:xfrm>
              <a:off x="2532733" y="2007307"/>
              <a:ext cx="190205" cy="297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692" name="Line 15"/>
            <p:cNvSpPr>
              <a:spLocks noChangeShapeType="1"/>
            </p:cNvSpPr>
            <p:nvPr/>
          </p:nvSpPr>
          <p:spPr bwMode="auto">
            <a:xfrm flipV="1">
              <a:off x="2532733" y="1933467"/>
              <a:ext cx="11615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693" name="Line 16"/>
            <p:cNvSpPr>
              <a:spLocks noChangeShapeType="1"/>
            </p:cNvSpPr>
            <p:nvPr/>
          </p:nvSpPr>
          <p:spPr bwMode="auto">
            <a:xfrm flipV="1">
              <a:off x="2636306" y="1933467"/>
              <a:ext cx="11470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694" name="Line 17"/>
            <p:cNvSpPr>
              <a:spLocks noChangeShapeType="1"/>
            </p:cNvSpPr>
            <p:nvPr/>
          </p:nvSpPr>
          <p:spPr bwMode="auto">
            <a:xfrm flipV="1">
              <a:off x="2738426" y="1933467"/>
              <a:ext cx="11615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695" name="Line 18"/>
            <p:cNvSpPr>
              <a:spLocks noChangeShapeType="1"/>
            </p:cNvSpPr>
            <p:nvPr/>
          </p:nvSpPr>
          <p:spPr bwMode="auto">
            <a:xfrm flipV="1">
              <a:off x="2841999" y="1933467"/>
              <a:ext cx="11518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696" name="AutoShape 19"/>
            <p:cNvSpPr>
              <a:spLocks/>
            </p:cNvSpPr>
            <p:nvPr/>
          </p:nvSpPr>
          <p:spPr bwMode="auto">
            <a:xfrm rot="5400000">
              <a:off x="2498371" y="2587024"/>
              <a:ext cx="82761" cy="322333"/>
            </a:xfrm>
            <a:prstGeom prst="rightBrace">
              <a:avLst>
                <a:gd name="adj1" fmla="val 33232"/>
                <a:gd name="adj2" fmla="val 50000"/>
              </a:avLst>
            </a:prstGeom>
            <a:solidFill>
              <a:schemeClr val="bg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70697" name="Arc 20"/>
            <p:cNvSpPr>
              <a:spLocks/>
            </p:cNvSpPr>
            <p:nvPr/>
          </p:nvSpPr>
          <p:spPr bwMode="auto">
            <a:xfrm rot="16200000" flipH="1">
              <a:off x="2287397" y="1775384"/>
              <a:ext cx="203185" cy="248768"/>
            </a:xfrm>
            <a:custGeom>
              <a:avLst/>
              <a:gdLst>
                <a:gd name="T0" fmla="*/ 0 w 18212"/>
                <a:gd name="T1" fmla="*/ 0 h 21600"/>
                <a:gd name="T2" fmla="*/ 2147483647 w 18212"/>
                <a:gd name="T3" fmla="*/ 2147483647 h 21600"/>
                <a:gd name="T4" fmla="*/ 0 w 18212"/>
                <a:gd name="T5" fmla="*/ 2147483647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8212" h="21600" fill="none" extrusionOk="0">
                  <a:moveTo>
                    <a:pt x="-1" y="0"/>
                  </a:moveTo>
                  <a:cubicBezTo>
                    <a:pt x="7377" y="0"/>
                    <a:pt x="14245" y="3765"/>
                    <a:pt x="18212" y="9986"/>
                  </a:cubicBezTo>
                </a:path>
                <a:path w="18212" h="21600" stroke="0" extrusionOk="0">
                  <a:moveTo>
                    <a:pt x="-1" y="0"/>
                  </a:moveTo>
                  <a:cubicBezTo>
                    <a:pt x="7377" y="0"/>
                    <a:pt x="14245" y="3765"/>
                    <a:pt x="18212" y="9986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698" name="Line 29"/>
            <p:cNvSpPr>
              <a:spLocks noChangeShapeType="1"/>
            </p:cNvSpPr>
            <p:nvPr/>
          </p:nvSpPr>
          <p:spPr bwMode="auto">
            <a:xfrm flipH="1">
              <a:off x="2377858" y="2030104"/>
              <a:ext cx="145679" cy="65514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699" name="Line 30"/>
            <p:cNvSpPr>
              <a:spLocks noChangeShapeType="1"/>
            </p:cNvSpPr>
            <p:nvPr/>
          </p:nvSpPr>
          <p:spPr bwMode="auto">
            <a:xfrm flipH="1" flipV="1">
              <a:off x="2537571" y="1925535"/>
              <a:ext cx="390372" cy="75971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0700" name="Line 10"/>
            <p:cNvSpPr>
              <a:spLocks noChangeShapeType="1"/>
            </p:cNvSpPr>
            <p:nvPr/>
          </p:nvSpPr>
          <p:spPr bwMode="auto">
            <a:xfrm flipH="1">
              <a:off x="2532733" y="1889361"/>
              <a:ext cx="0" cy="22003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144" name="Picture 2" descr="C:\Users\sony\Pictures\i (4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207" y="879413"/>
            <a:ext cx="1177124" cy="1206018"/>
          </a:xfrm>
          <a:prstGeom prst="ellipse">
            <a:avLst/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5" name="Picture 2" descr="C:\Users\sony\Pictures\i (45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60848"/>
            <a:ext cx="1179659" cy="1116000"/>
          </a:xfrm>
          <a:prstGeom prst="ellipse">
            <a:avLst/>
          </a:prstGeom>
          <a:ln w="7620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670" name="Rectangle 39"/>
          <p:cNvSpPr>
            <a:spLocks noChangeArrowheads="1"/>
          </p:cNvSpPr>
          <p:nvPr/>
        </p:nvSpPr>
        <p:spPr bwMode="auto">
          <a:xfrm>
            <a:off x="4089400" y="3429000"/>
            <a:ext cx="4103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1800" b="1">
                <a:solidFill>
                  <a:srgbClr val="071493"/>
                </a:solidFill>
              </a:rPr>
              <a:t>ТДМ в НШ и СШ</a:t>
            </a:r>
          </a:p>
        </p:txBody>
      </p:sp>
      <p:sp>
        <p:nvSpPr>
          <p:cNvPr id="70671" name="Rectangle 39"/>
          <p:cNvSpPr>
            <a:spLocks noChangeArrowheads="1"/>
          </p:cNvSpPr>
          <p:nvPr/>
        </p:nvSpPr>
        <p:spPr bwMode="auto">
          <a:xfrm>
            <a:off x="754063" y="3592513"/>
            <a:ext cx="32273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1800" b="1">
                <a:solidFill>
                  <a:srgbClr val="071493"/>
                </a:solidFill>
              </a:rPr>
              <a:t>Технология «Ситуация»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1800" b="1">
                <a:solidFill>
                  <a:srgbClr val="071493"/>
                </a:solidFill>
              </a:rPr>
              <a:t>ДОУ</a:t>
            </a:r>
          </a:p>
        </p:txBody>
      </p:sp>
      <p:sp>
        <p:nvSpPr>
          <p:cNvPr id="125" name="Text Box 41"/>
          <p:cNvSpPr txBox="1">
            <a:spLocks noChangeArrowheads="1"/>
          </p:cNvSpPr>
          <p:nvPr/>
        </p:nvSpPr>
        <p:spPr bwMode="auto">
          <a:xfrm>
            <a:off x="4211638" y="3851275"/>
            <a:ext cx="4105275" cy="2308225"/>
          </a:xfrm>
          <a:prstGeom prst="rect">
            <a:avLst/>
          </a:prstGeom>
          <a:solidFill>
            <a:schemeClr val="bg1"/>
          </a:solidFill>
          <a:ln w="19050" algn="ctr">
            <a:solidFill>
              <a:srgbClr val="0066FF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ru-RU" sz="1200" dirty="0">
                <a:solidFill>
                  <a:srgbClr val="00B050"/>
                </a:solidFill>
                <a:latin typeface="Arial" charset="0"/>
                <a:cs typeface="Arial" charset="0"/>
              </a:rPr>
              <a:t>1)  Мотивация к учебной деятельности.</a:t>
            </a:r>
          </a:p>
          <a:p>
            <a:pPr eaLnBrk="1" hangingPunct="1">
              <a:defRPr/>
            </a:pPr>
            <a:r>
              <a:rPr lang="ru-RU" sz="1200" dirty="0">
                <a:solidFill>
                  <a:srgbClr val="D20000"/>
                </a:solidFill>
                <a:latin typeface="Arial" charset="0"/>
                <a:cs typeface="Arial" charset="0"/>
              </a:rPr>
              <a:t>2)  Актуализация знаний и фиксирование индивид. затруднения в пробном действии.</a:t>
            </a:r>
          </a:p>
          <a:p>
            <a:pPr eaLnBrk="1" hangingPunct="1">
              <a:defRPr/>
            </a:pPr>
            <a:r>
              <a:rPr lang="ru-RU" sz="1200" dirty="0">
                <a:solidFill>
                  <a:srgbClr val="0000FF"/>
                </a:solidFill>
                <a:latin typeface="Arial" charset="0"/>
                <a:cs typeface="Arial" charset="0"/>
              </a:rPr>
              <a:t>3)  Выявление места и причины затруднения.</a:t>
            </a:r>
          </a:p>
          <a:p>
            <a:pPr eaLnBrk="1" hangingPunct="1">
              <a:defRPr/>
            </a:pPr>
            <a:r>
              <a:rPr lang="ru-RU" sz="1200" dirty="0">
                <a:solidFill>
                  <a:srgbClr val="0000FF"/>
                </a:solidFill>
                <a:latin typeface="Arial" charset="0"/>
                <a:cs typeface="Arial" charset="0"/>
              </a:rPr>
              <a:t>4)  Построение проекта выхода из затруднения.</a:t>
            </a:r>
          </a:p>
          <a:p>
            <a:pPr eaLnBrk="1" hangingPunct="1">
              <a:defRPr/>
            </a:pPr>
            <a:r>
              <a:rPr lang="ru-RU" sz="1200" dirty="0">
                <a:solidFill>
                  <a:srgbClr val="0000FF"/>
                </a:solidFill>
                <a:latin typeface="Arial" charset="0"/>
                <a:cs typeface="Arial" charset="0"/>
              </a:rPr>
              <a:t>5)  Реализация построенного проекта.</a:t>
            </a:r>
          </a:p>
          <a:p>
            <a:pPr eaLnBrk="1" hangingPunct="1">
              <a:defRPr/>
            </a:pPr>
            <a:r>
              <a:rPr lang="ru-RU" sz="1200" dirty="0">
                <a:solidFill>
                  <a:srgbClr val="0000FF"/>
                </a:solidFill>
                <a:latin typeface="Arial" charset="0"/>
                <a:cs typeface="Arial" charset="0"/>
              </a:rPr>
              <a:t>6)  Первичное закрепление с проговариванием во внешней речи.</a:t>
            </a:r>
          </a:p>
          <a:p>
            <a:pPr eaLnBrk="1" hangingPunct="1">
              <a:defRPr/>
            </a:pPr>
            <a:r>
              <a:rPr lang="ru-RU" sz="1200" dirty="0">
                <a:solidFill>
                  <a:srgbClr val="0000FF"/>
                </a:solidFill>
                <a:latin typeface="Arial" charset="0"/>
                <a:cs typeface="Arial" charset="0"/>
              </a:rPr>
              <a:t>7)  Самостоятельная работа с самопроверкой по эталону. </a:t>
            </a:r>
          </a:p>
          <a:p>
            <a:pPr eaLnBrk="1" hangingPunct="1">
              <a:defRPr/>
            </a:pPr>
            <a:r>
              <a:rPr lang="ru-RU" sz="1200" dirty="0">
                <a:solidFill>
                  <a:srgbClr val="D60093"/>
                </a:solidFill>
                <a:latin typeface="Arial" charset="0"/>
                <a:cs typeface="Arial" charset="0"/>
              </a:rPr>
              <a:t>8)  Включение в систему знаний и повторение.</a:t>
            </a:r>
          </a:p>
          <a:p>
            <a:pPr eaLnBrk="1" hangingPunct="1">
              <a:defRPr/>
            </a:pPr>
            <a:r>
              <a:rPr lang="ru-RU" sz="1200" dirty="0">
                <a:solidFill>
                  <a:srgbClr val="FF9900"/>
                </a:solidFill>
                <a:latin typeface="Arial" charset="0"/>
                <a:cs typeface="Arial" charset="0"/>
              </a:rPr>
              <a:t>9)  Рефлексия учебной деятельности.</a:t>
            </a:r>
          </a:p>
        </p:txBody>
      </p:sp>
      <p:sp>
        <p:nvSpPr>
          <p:cNvPr id="123" name="Text Box 38"/>
          <p:cNvSpPr txBox="1">
            <a:spLocks noChangeArrowheads="1"/>
          </p:cNvSpPr>
          <p:nvPr/>
        </p:nvSpPr>
        <p:spPr bwMode="auto">
          <a:xfrm>
            <a:off x="741363" y="4233863"/>
            <a:ext cx="3038475" cy="1754187"/>
          </a:xfrm>
          <a:prstGeom prst="rect">
            <a:avLst/>
          </a:prstGeom>
          <a:solidFill>
            <a:schemeClr val="bg1"/>
          </a:solidFill>
          <a:ln w="19050" algn="ctr">
            <a:solidFill>
              <a:srgbClr val="0066FF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>
            <a:lvl1pPr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Aft>
                <a:spcPct val="20000"/>
              </a:spcAft>
              <a:defRPr/>
            </a:pPr>
            <a:r>
              <a:rPr lang="ru-RU" sz="1200" dirty="0">
                <a:solidFill>
                  <a:srgbClr val="00B050"/>
                </a:solidFill>
                <a:latin typeface="Arial" charset="0"/>
                <a:cs typeface="Arial" charset="0"/>
              </a:rPr>
              <a:t>1) Введение в </a:t>
            </a:r>
            <a:r>
              <a:rPr lang="ru-RU" sz="1200" dirty="0" smtClean="0">
                <a:solidFill>
                  <a:srgbClr val="00B050"/>
                </a:solidFill>
                <a:latin typeface="Arial" charset="0"/>
                <a:cs typeface="Arial" charset="0"/>
              </a:rPr>
              <a:t>ситуацию</a:t>
            </a:r>
            <a:r>
              <a:rPr lang="ru-RU" sz="1200" dirty="0">
                <a:solidFill>
                  <a:srgbClr val="00B050"/>
                </a:solidFill>
                <a:latin typeface="Arial" charset="0"/>
                <a:cs typeface="Arial" charset="0"/>
              </a:rPr>
              <a:t>. </a:t>
            </a:r>
          </a:p>
          <a:p>
            <a:pPr eaLnBrk="1" hangingPunct="1">
              <a:spcAft>
                <a:spcPct val="20000"/>
              </a:spcAft>
              <a:defRPr/>
            </a:pPr>
            <a:r>
              <a:rPr lang="ru-RU" sz="1200" dirty="0">
                <a:solidFill>
                  <a:srgbClr val="D20000"/>
                </a:solidFill>
                <a:latin typeface="Arial" charset="0"/>
                <a:cs typeface="Arial" charset="0"/>
              </a:rPr>
              <a:t>2) </a:t>
            </a:r>
            <a:r>
              <a:rPr lang="ru-RU" sz="1200" dirty="0" smtClean="0">
                <a:solidFill>
                  <a:srgbClr val="D20000"/>
                </a:solidFill>
                <a:latin typeface="Arial" charset="0"/>
                <a:cs typeface="Arial" charset="0"/>
              </a:rPr>
              <a:t>Актуализация.</a:t>
            </a:r>
          </a:p>
          <a:p>
            <a:pPr eaLnBrk="1" hangingPunct="1">
              <a:spcAft>
                <a:spcPct val="20000"/>
              </a:spcAft>
              <a:defRPr/>
            </a:pPr>
            <a:r>
              <a:rPr lang="ru-RU" sz="1200" dirty="0" smtClean="0">
                <a:solidFill>
                  <a:srgbClr val="D20000"/>
                </a:solidFill>
                <a:latin typeface="Arial" charset="0"/>
                <a:cs typeface="Arial" charset="0"/>
              </a:rPr>
              <a:t>3) Затруднение </a:t>
            </a:r>
            <a:r>
              <a:rPr lang="ru-RU" sz="1200" dirty="0">
                <a:solidFill>
                  <a:srgbClr val="D20000"/>
                </a:solidFill>
                <a:latin typeface="Arial" charset="0"/>
                <a:cs typeface="Arial" charset="0"/>
              </a:rPr>
              <a:t>в </a:t>
            </a:r>
            <a:r>
              <a:rPr lang="ru-RU" sz="1200" dirty="0" smtClean="0">
                <a:solidFill>
                  <a:srgbClr val="D20000"/>
                </a:solidFill>
                <a:latin typeface="Arial" charset="0"/>
                <a:cs typeface="Arial" charset="0"/>
              </a:rPr>
              <a:t>ситуации</a:t>
            </a:r>
            <a:r>
              <a:rPr lang="ru-RU" sz="1200" dirty="0">
                <a:solidFill>
                  <a:srgbClr val="D20000"/>
                </a:solidFill>
                <a:latin typeface="Arial" charset="0"/>
                <a:cs typeface="Arial" charset="0"/>
              </a:rPr>
              <a:t>. </a:t>
            </a:r>
          </a:p>
          <a:p>
            <a:pPr eaLnBrk="1" hangingPunct="1">
              <a:spcAft>
                <a:spcPct val="20000"/>
              </a:spcAft>
              <a:defRPr/>
            </a:pPr>
            <a:r>
              <a:rPr lang="ru-RU" sz="1200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4) «Открытие» </a:t>
            </a:r>
            <a:r>
              <a:rPr lang="ru-RU" sz="1200" dirty="0">
                <a:solidFill>
                  <a:srgbClr val="0000FF"/>
                </a:solidFill>
                <a:latin typeface="Arial" charset="0"/>
                <a:cs typeface="Arial" charset="0"/>
              </a:rPr>
              <a:t>детьми нового знания. </a:t>
            </a:r>
          </a:p>
          <a:p>
            <a:pPr eaLnBrk="1" hangingPunct="1">
              <a:spcAft>
                <a:spcPct val="20000"/>
              </a:spcAft>
              <a:defRPr/>
            </a:pPr>
            <a:r>
              <a:rPr lang="ru-RU" sz="1200" dirty="0" smtClean="0">
                <a:solidFill>
                  <a:srgbClr val="D60093"/>
                </a:solidFill>
                <a:latin typeface="Arial" charset="0"/>
                <a:cs typeface="Arial" charset="0"/>
              </a:rPr>
              <a:t>5) </a:t>
            </a:r>
            <a:r>
              <a:rPr lang="ru-RU" sz="1200" dirty="0">
                <a:solidFill>
                  <a:srgbClr val="D60093"/>
                </a:solidFill>
                <a:latin typeface="Arial" charset="0"/>
                <a:cs typeface="Arial" charset="0"/>
              </a:rPr>
              <a:t>Включение в систему знаний и повторение.</a:t>
            </a:r>
            <a:r>
              <a:rPr lang="ru-RU" sz="1200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</a:p>
          <a:p>
            <a:pPr eaLnBrk="1" hangingPunct="1">
              <a:spcAft>
                <a:spcPct val="20000"/>
              </a:spcAft>
              <a:defRPr/>
            </a:pPr>
            <a:r>
              <a:rPr lang="ru-RU" sz="1200" dirty="0" smtClean="0">
                <a:solidFill>
                  <a:srgbClr val="FF9900"/>
                </a:solidFill>
                <a:latin typeface="Arial" charset="0"/>
                <a:cs typeface="Arial" charset="0"/>
              </a:rPr>
              <a:t>6) Осмысление.</a:t>
            </a:r>
            <a:endParaRPr lang="ru-RU" sz="1200" dirty="0">
              <a:solidFill>
                <a:srgbClr val="FF9900"/>
              </a:solidFill>
              <a:latin typeface="Arial" charset="0"/>
              <a:cs typeface="Arial" charset="0"/>
            </a:endParaRPr>
          </a:p>
        </p:txBody>
      </p:sp>
      <p:sp>
        <p:nvSpPr>
          <p:cNvPr id="70674" name="Rectangle 33"/>
          <p:cNvSpPr>
            <a:spLocks noChangeArrowheads="1"/>
          </p:cNvSpPr>
          <p:nvPr/>
        </p:nvSpPr>
        <p:spPr bwMode="auto">
          <a:xfrm>
            <a:off x="1050925" y="393700"/>
            <a:ext cx="6697663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800" b="1">
                <a:solidFill>
                  <a:srgbClr val="D20000"/>
                </a:solidFill>
              </a:rPr>
              <a:t>Непрерывность в реализации ТДМ</a:t>
            </a:r>
          </a:p>
        </p:txBody>
      </p:sp>
      <p:sp>
        <p:nvSpPr>
          <p:cNvPr id="149" name="Стрелка вниз 148"/>
          <p:cNvSpPr/>
          <p:nvPr/>
        </p:nvSpPr>
        <p:spPr>
          <a:xfrm rot="16200000" flipH="1">
            <a:off x="3854450" y="4948238"/>
            <a:ext cx="282575" cy="3238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50" name="Стрелка вниз 149"/>
          <p:cNvSpPr/>
          <p:nvPr/>
        </p:nvSpPr>
        <p:spPr>
          <a:xfrm rot="2400000">
            <a:off x="3811588" y="3195638"/>
            <a:ext cx="282575" cy="3238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51" name="Стрелка вниз 150"/>
          <p:cNvSpPr/>
          <p:nvPr/>
        </p:nvSpPr>
        <p:spPr>
          <a:xfrm rot="19200000" flipH="1">
            <a:off x="4619625" y="3195638"/>
            <a:ext cx="282575" cy="3238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grpSp>
        <p:nvGrpSpPr>
          <p:cNvPr id="70678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70680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70681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pic>
        <p:nvPicPr>
          <p:cNvPr id="70679" name="Picture 56" descr="girl climbing stair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5229225"/>
            <a:ext cx="865187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нутый угол 3"/>
          <p:cNvSpPr/>
          <p:nvPr/>
        </p:nvSpPr>
        <p:spPr>
          <a:xfrm>
            <a:off x="239713" y="288925"/>
            <a:ext cx="8642350" cy="6337300"/>
          </a:xfrm>
          <a:prstGeom prst="foldedCorner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1683" name="Rectangle 6"/>
          <p:cNvSpPr>
            <a:spLocks noChangeArrowheads="1"/>
          </p:cNvSpPr>
          <p:nvPr/>
        </p:nvSpPr>
        <p:spPr bwMode="auto">
          <a:xfrm>
            <a:off x="582613" y="1125538"/>
            <a:ext cx="7954962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b="1">
                <a:solidFill>
                  <a:srgbClr val="CC0000"/>
                </a:solidFill>
              </a:rPr>
              <a:t>Роли педагога и ребёнка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b="1">
                <a:solidFill>
                  <a:srgbClr val="CC0000"/>
                </a:solidFill>
              </a:rPr>
              <a:t>в образовательном процессе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b="1">
                <a:solidFill>
                  <a:srgbClr val="CC0000"/>
                </a:solidFill>
              </a:rPr>
              <a:t>деятельностного типа</a:t>
            </a:r>
          </a:p>
        </p:txBody>
      </p:sp>
      <p:grpSp>
        <p:nvGrpSpPr>
          <p:cNvPr id="71684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71686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71687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pic>
        <p:nvPicPr>
          <p:cNvPr id="71685" name="Picture 2" descr="http://ust-ilimsk.su/media/news/32/851c24aa-165b-49a3-ba8c-efcc7256e89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688" y="2997200"/>
            <a:ext cx="4721225" cy="336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Прямоугольник 1"/>
          <p:cNvSpPr>
            <a:spLocks noChangeArrowheads="1"/>
          </p:cNvSpPr>
          <p:nvPr/>
        </p:nvSpPr>
        <p:spPr bwMode="auto">
          <a:xfrm>
            <a:off x="3414713" y="371475"/>
            <a:ext cx="22733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buFontTx/>
              <a:buNone/>
            </a:pPr>
            <a:r>
              <a:rPr kumimoji="0" lang="ru-RU" altLang="ru-RU" sz="4000" b="1">
                <a:solidFill>
                  <a:srgbClr val="BC0000"/>
                </a:solidFill>
              </a:rPr>
              <a:t>Ребенок</a:t>
            </a:r>
          </a:p>
        </p:txBody>
      </p: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471488" y="3376613"/>
            <a:ext cx="3357562" cy="2595562"/>
            <a:chOff x="468313" y="3497263"/>
            <a:chExt cx="3357562" cy="2596033"/>
          </a:xfrm>
        </p:grpSpPr>
        <p:grpSp>
          <p:nvGrpSpPr>
            <p:cNvPr id="72717" name="Группа 1"/>
            <p:cNvGrpSpPr>
              <a:grpSpLocks/>
            </p:cNvGrpSpPr>
            <p:nvPr/>
          </p:nvGrpSpPr>
          <p:grpSpPr bwMode="auto">
            <a:xfrm>
              <a:off x="468313" y="3497263"/>
              <a:ext cx="3357562" cy="2596033"/>
              <a:chOff x="468313" y="3497263"/>
              <a:chExt cx="3357562" cy="2596033"/>
            </a:xfrm>
          </p:grpSpPr>
          <p:sp>
            <p:nvSpPr>
              <p:cNvPr id="8" name="Прямоугольник 7"/>
              <p:cNvSpPr/>
              <p:nvPr/>
            </p:nvSpPr>
            <p:spPr>
              <a:xfrm>
                <a:off x="468313" y="4548379"/>
                <a:ext cx="3357562" cy="154491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FF99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>
                  <a:solidFill>
                    <a:srgbClr val="FFFFFF"/>
                  </a:solidFill>
                </a:endParaRPr>
              </a:p>
            </p:txBody>
          </p:sp>
          <p:sp>
            <p:nvSpPr>
              <p:cNvPr id="72720" name="Line 9"/>
              <p:cNvSpPr>
                <a:spLocks noChangeShapeType="1"/>
              </p:cNvSpPr>
              <p:nvPr/>
            </p:nvSpPr>
            <p:spPr bwMode="auto">
              <a:xfrm flipH="1">
                <a:off x="2643188" y="3497263"/>
                <a:ext cx="720725" cy="720725"/>
              </a:xfrm>
              <a:prstGeom prst="line">
                <a:avLst/>
              </a:prstGeom>
              <a:noFill/>
              <a:ln w="38100">
                <a:solidFill>
                  <a:srgbClr val="0000CC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72718" name="Прямоугольник 3"/>
            <p:cNvSpPr>
              <a:spLocks noChangeArrowheads="1"/>
            </p:cNvSpPr>
            <p:nvPr/>
          </p:nvSpPr>
          <p:spPr bwMode="auto">
            <a:xfrm>
              <a:off x="468313" y="4783138"/>
              <a:ext cx="3357562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kumimoji="0" lang="ru-RU" altLang="ru-RU" sz="2400" b="1">
                  <a:solidFill>
                    <a:srgbClr val="0070C0"/>
                  </a:solidFill>
                </a:rPr>
                <a:t>Активный «деятель»</a:t>
              </a:r>
            </a:p>
          </p:txBody>
        </p:sp>
      </p:grpSp>
      <p:grpSp>
        <p:nvGrpSpPr>
          <p:cNvPr id="5" name="Группа 4"/>
          <p:cNvGrpSpPr>
            <a:grpSpLocks/>
          </p:cNvGrpSpPr>
          <p:nvPr/>
        </p:nvGrpSpPr>
        <p:grpSpPr bwMode="auto">
          <a:xfrm>
            <a:off x="4000500" y="3425825"/>
            <a:ext cx="4714875" cy="2959100"/>
            <a:chOff x="4000500" y="3425825"/>
            <a:chExt cx="4714875" cy="2959755"/>
          </a:xfrm>
        </p:grpSpPr>
        <p:grpSp>
          <p:nvGrpSpPr>
            <p:cNvPr id="72713" name="Группа 2"/>
            <p:cNvGrpSpPr>
              <a:grpSpLocks/>
            </p:cNvGrpSpPr>
            <p:nvPr/>
          </p:nvGrpSpPr>
          <p:grpSpPr bwMode="auto">
            <a:xfrm>
              <a:off x="4000500" y="3425825"/>
              <a:ext cx="4714875" cy="2959755"/>
              <a:chOff x="4000500" y="3425825"/>
              <a:chExt cx="4714875" cy="2959755"/>
            </a:xfrm>
          </p:grpSpPr>
          <p:sp>
            <p:nvSpPr>
              <p:cNvPr id="9" name="Прямоугольник 8"/>
              <p:cNvSpPr/>
              <p:nvPr/>
            </p:nvSpPr>
            <p:spPr>
              <a:xfrm>
                <a:off x="4000500" y="4302319"/>
                <a:ext cx="4714875" cy="2083261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FF99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ru-RU">
                  <a:solidFill>
                    <a:srgbClr val="FFFFFF"/>
                  </a:solidFill>
                </a:endParaRPr>
              </a:p>
            </p:txBody>
          </p:sp>
          <p:sp>
            <p:nvSpPr>
              <p:cNvPr id="72716" name="Line 10"/>
              <p:cNvSpPr>
                <a:spLocks noChangeShapeType="1"/>
              </p:cNvSpPr>
              <p:nvPr/>
            </p:nvSpPr>
            <p:spPr bwMode="auto">
              <a:xfrm>
                <a:off x="5148263" y="3425825"/>
                <a:ext cx="720725" cy="720725"/>
              </a:xfrm>
              <a:prstGeom prst="line">
                <a:avLst/>
              </a:prstGeom>
              <a:noFill/>
              <a:ln w="38100">
                <a:solidFill>
                  <a:srgbClr val="0000CC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72714" name="Прямоугольник 4"/>
            <p:cNvSpPr>
              <a:spLocks noChangeArrowheads="1"/>
            </p:cNvSpPr>
            <p:nvPr/>
          </p:nvSpPr>
          <p:spPr bwMode="auto">
            <a:xfrm>
              <a:off x="4035425" y="4446588"/>
              <a:ext cx="457200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kumimoji="0" lang="ru-RU" altLang="ru-RU" sz="2400" b="1">
                  <a:solidFill>
                    <a:srgbClr val="0070C0"/>
                  </a:solidFill>
                </a:rPr>
                <a:t>«Открыватель» окружающего мира, самого себя как личности и других людей в этом мире </a:t>
              </a:r>
            </a:p>
          </p:txBody>
        </p:sp>
      </p:grpSp>
      <p:grpSp>
        <p:nvGrpSpPr>
          <p:cNvPr id="72709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72711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72712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pic>
        <p:nvPicPr>
          <p:cNvPr id="72710" name="Picture 18" descr="0_51452_7e764444_or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908050"/>
            <a:ext cx="1963737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Прямоугольник 1"/>
          <p:cNvSpPr>
            <a:spLocks noChangeArrowheads="1"/>
          </p:cNvSpPr>
          <p:nvPr/>
        </p:nvSpPr>
        <p:spPr bwMode="auto">
          <a:xfrm>
            <a:off x="2214563" y="1071563"/>
            <a:ext cx="45720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b="1" i="1">
                <a:solidFill>
                  <a:srgbClr val="006666"/>
                </a:solidFill>
              </a:rPr>
              <a:t>Что при этом делает взрослый?</a:t>
            </a:r>
          </a:p>
        </p:txBody>
      </p:sp>
      <p:grpSp>
        <p:nvGrpSpPr>
          <p:cNvPr id="73731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73733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73734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  <p:pic>
        <p:nvPicPr>
          <p:cNvPr id="73732" name="Picture 8" descr="http://www.vialofdreams.com/wp-content/uploads/2013/10/QUESTION_FACE-198x21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822575"/>
            <a:ext cx="1885950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Box 3"/>
          <p:cNvSpPr txBox="1">
            <a:spLocks noChangeArrowheads="1"/>
          </p:cNvSpPr>
          <p:nvPr/>
        </p:nvSpPr>
        <p:spPr bwMode="auto">
          <a:xfrm>
            <a:off x="179388" y="333375"/>
            <a:ext cx="8713787" cy="600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b="1">
              <a:solidFill>
                <a:srgbClr val="333399"/>
              </a:solidFill>
              <a:latin typeface="Calibri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b="1">
                <a:solidFill>
                  <a:srgbClr val="0000CC"/>
                </a:solidFill>
              </a:rPr>
              <a:t>Педагог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b="1">
              <a:solidFill>
                <a:srgbClr val="0000CC"/>
              </a:solidFill>
              <a:latin typeface="Calibri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>
              <a:solidFill>
                <a:srgbClr val="0000CC"/>
              </a:solidFill>
              <a:latin typeface="Calibri" pitchFamily="34" charset="0"/>
            </a:endParaRPr>
          </a:p>
          <a:p>
            <a:pPr eaLnBrk="1" hangingPunct="1">
              <a:spcBef>
                <a:spcPct val="10000"/>
              </a:spcBef>
              <a:buFontTx/>
              <a:buNone/>
            </a:pPr>
            <a:endParaRPr kumimoji="0" lang="ru-RU" altLang="ru-RU" sz="3600">
              <a:solidFill>
                <a:srgbClr val="0000CC"/>
              </a:solidFill>
              <a:latin typeface="Calibri" pitchFamily="34" charset="0"/>
            </a:endParaRPr>
          </a:p>
          <a:p>
            <a:pPr eaLnBrk="1" hangingPunct="1">
              <a:spcBef>
                <a:spcPct val="10000"/>
              </a:spcBef>
              <a:buFontTx/>
              <a:buNone/>
            </a:pPr>
            <a:endParaRPr kumimoji="0" lang="ru-RU" altLang="ru-RU" sz="2400" b="1">
              <a:solidFill>
                <a:srgbClr val="0000CC"/>
              </a:solidFill>
              <a:latin typeface="Calibri" pitchFamily="34" charset="0"/>
            </a:endParaRPr>
          </a:p>
          <a:p>
            <a:pPr eaLnBrk="1" hangingPunct="1">
              <a:spcBef>
                <a:spcPct val="10000"/>
              </a:spcBef>
              <a:buFontTx/>
              <a:buNone/>
            </a:pPr>
            <a:r>
              <a:rPr kumimoji="0" lang="ru-RU" altLang="ru-RU" sz="2400" b="1">
                <a:solidFill>
                  <a:srgbClr val="BC0000"/>
                </a:solidFill>
              </a:rPr>
              <a:t>            Организатор                                 Помощник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2800">
              <a:solidFill>
                <a:srgbClr val="0000CC"/>
              </a:solidFill>
              <a:latin typeface="Calibri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2800">
              <a:solidFill>
                <a:srgbClr val="333399"/>
              </a:solidFill>
              <a:latin typeface="Calibri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360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360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kumimoji="0" lang="ru-RU" altLang="ru-RU" sz="3600">
              <a:solidFill>
                <a:srgbClr val="000000"/>
              </a:solidFill>
              <a:latin typeface="Calibri" pitchFamily="34" charset="0"/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2268538" y="1412875"/>
            <a:ext cx="2260600" cy="1655763"/>
          </a:xfrm>
          <a:prstGeom prst="straightConnector1">
            <a:avLst/>
          </a:prstGeom>
          <a:ln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4643438" y="1412875"/>
            <a:ext cx="2357437" cy="1428750"/>
          </a:xfrm>
          <a:prstGeom prst="straightConnector1">
            <a:avLst/>
          </a:prstGeom>
          <a:ln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5" descr="фея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5608" y="3794312"/>
            <a:ext cx="2196152" cy="25873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74758" name="Picture 2" descr="C:\Documents and Settings\Ирина\Мои документы\Мои рисунки\Организатор клипов (Microsoft)\j0233428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749675"/>
            <a:ext cx="2571750" cy="261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4759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74760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74761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Documents and Settings\Ирина\Мои документы\Мои рисунки\Организатор клипов (Microsoft)\j0233428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285875"/>
            <a:ext cx="2214563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9" name="Прямоугольник 2"/>
          <p:cNvSpPr>
            <a:spLocks noChangeArrowheads="1"/>
          </p:cNvSpPr>
          <p:nvPr/>
        </p:nvSpPr>
        <p:spPr bwMode="auto">
          <a:xfrm>
            <a:off x="214313" y="428625"/>
            <a:ext cx="31861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3600" b="1">
                <a:solidFill>
                  <a:srgbClr val="BC0000"/>
                </a:solidFill>
              </a:rPr>
              <a:t>Организатор</a:t>
            </a:r>
            <a:r>
              <a:rPr kumimoji="0" lang="ru-RU" altLang="ru-RU" sz="2400" b="1">
                <a:solidFill>
                  <a:srgbClr val="BC0000"/>
                </a:solidFill>
              </a:rPr>
              <a:t> </a:t>
            </a:r>
          </a:p>
        </p:txBody>
      </p:sp>
      <p:sp>
        <p:nvSpPr>
          <p:cNvPr id="5" name="Text Box 33"/>
          <p:cNvSpPr txBox="1">
            <a:spLocks noChangeArrowheads="1"/>
          </p:cNvSpPr>
          <p:nvPr/>
        </p:nvSpPr>
        <p:spPr bwMode="auto">
          <a:xfrm>
            <a:off x="2714625" y="1125538"/>
            <a:ext cx="5961063" cy="2676525"/>
          </a:xfrm>
          <a:prstGeom prst="rect">
            <a:avLst/>
          </a:prstGeom>
          <a:solidFill>
            <a:schemeClr val="bg1"/>
          </a:solidFill>
          <a:ln w="28575">
            <a:solidFill>
              <a:srgbClr val="0099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>
                <a:solidFill>
                  <a:srgbClr val="0000CC"/>
                </a:solidFill>
              </a:rPr>
              <a:t>Моделирует образовательные ситуации;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>
                <a:solidFill>
                  <a:srgbClr val="0000CC"/>
                </a:solidFill>
              </a:rPr>
              <a:t>Отбирает способы и средства;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>
                <a:solidFill>
                  <a:srgbClr val="0000CC"/>
                </a:solidFill>
              </a:rPr>
              <a:t>Создает развивающую образовательную среду;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>
                <a:solidFill>
                  <a:srgbClr val="0000CC"/>
                </a:solidFill>
              </a:rPr>
              <a:t>Организует процесс детских «открытий».</a:t>
            </a:r>
          </a:p>
        </p:txBody>
      </p:sp>
      <p:sp>
        <p:nvSpPr>
          <p:cNvPr id="6" name="Text Box 34"/>
          <p:cNvSpPr txBox="1">
            <a:spLocks noChangeArrowheads="1"/>
          </p:cNvSpPr>
          <p:nvPr/>
        </p:nvSpPr>
        <p:spPr bwMode="auto">
          <a:xfrm>
            <a:off x="358775" y="4868863"/>
            <a:ext cx="8389938" cy="1216025"/>
          </a:xfrm>
          <a:prstGeom prst="rect">
            <a:avLst/>
          </a:prstGeom>
          <a:solidFill>
            <a:schemeClr val="bg1"/>
          </a:solidFill>
          <a:ln w="28575">
            <a:solidFill>
              <a:srgbClr val="0099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>
                <a:solidFill>
                  <a:srgbClr val="000000"/>
                </a:solidFill>
              </a:rPr>
              <a:t>Если ребенок говорит: </a:t>
            </a:r>
            <a:r>
              <a:rPr kumimoji="0" lang="ru-RU" altLang="ru-RU" sz="2400" b="1">
                <a:solidFill>
                  <a:srgbClr val="000000"/>
                </a:solidFill>
              </a:rPr>
              <a:t>«Хочу узнать!», «Хочу научиться!», «Как интересно!»</a:t>
            </a:r>
            <a:r>
              <a:rPr kumimoji="0" lang="ru-RU" altLang="ru-RU" sz="2400">
                <a:solidFill>
                  <a:srgbClr val="000000"/>
                </a:solidFill>
              </a:rPr>
              <a:t>, значит, воспитателю удалось исполнить роль организатора.</a:t>
            </a:r>
          </a:p>
        </p:txBody>
      </p:sp>
      <p:grpSp>
        <p:nvGrpSpPr>
          <p:cNvPr id="75782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75783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75784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5" descr="фея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500174"/>
            <a:ext cx="1643074" cy="1935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76803" name="Прямоугольник 2"/>
          <p:cNvSpPr>
            <a:spLocks noChangeArrowheads="1"/>
          </p:cNvSpPr>
          <p:nvPr/>
        </p:nvSpPr>
        <p:spPr bwMode="auto">
          <a:xfrm>
            <a:off x="250825" y="223838"/>
            <a:ext cx="25939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3600" b="1">
                <a:solidFill>
                  <a:srgbClr val="BC0000"/>
                </a:solidFill>
              </a:rPr>
              <a:t>Помощник</a:t>
            </a:r>
          </a:p>
        </p:txBody>
      </p:sp>
      <p:sp>
        <p:nvSpPr>
          <p:cNvPr id="4" name="Text Box 33"/>
          <p:cNvSpPr txBox="1">
            <a:spLocks noChangeArrowheads="1"/>
          </p:cNvSpPr>
          <p:nvPr/>
        </p:nvSpPr>
        <p:spPr bwMode="auto">
          <a:xfrm>
            <a:off x="2166938" y="974725"/>
            <a:ext cx="6600825" cy="3046413"/>
          </a:xfrm>
          <a:prstGeom prst="rect">
            <a:avLst/>
          </a:prstGeom>
          <a:solidFill>
            <a:schemeClr val="bg1"/>
          </a:solidFill>
          <a:ln w="28575">
            <a:solidFill>
              <a:srgbClr val="0099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>
                <a:solidFill>
                  <a:srgbClr val="0000CC"/>
                </a:solidFill>
              </a:rPr>
              <a:t>Создает доброжелательную, психологически комфортную среду;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>
                <a:solidFill>
                  <a:srgbClr val="0000CC"/>
                </a:solidFill>
              </a:rPr>
              <a:t>Отвечает на вопросы детей;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>
                <a:solidFill>
                  <a:srgbClr val="0000CC"/>
                </a:solidFill>
              </a:rPr>
              <a:t>Внимательно наблюдает за их состоянием и настроением;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>
                <a:solidFill>
                  <a:srgbClr val="0000CC"/>
                </a:solidFill>
              </a:rPr>
              <a:t>Помогает тем, кому это необходимо, вдохновляет, замечает и фиксирует успехи каждого ребенка.</a:t>
            </a:r>
          </a:p>
        </p:txBody>
      </p:sp>
      <p:sp>
        <p:nvSpPr>
          <p:cNvPr id="5" name="Text Box 34"/>
          <p:cNvSpPr txBox="1">
            <a:spLocks noChangeArrowheads="1"/>
          </p:cNvSpPr>
          <p:nvPr/>
        </p:nvSpPr>
        <p:spPr bwMode="auto">
          <a:xfrm>
            <a:off x="398463" y="4264025"/>
            <a:ext cx="8350250" cy="2311400"/>
          </a:xfrm>
          <a:prstGeom prst="rect">
            <a:avLst/>
          </a:prstGeom>
          <a:solidFill>
            <a:schemeClr val="bg1"/>
          </a:solidFill>
          <a:ln w="28575">
            <a:solidFill>
              <a:srgbClr val="0099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>
                <a:solidFill>
                  <a:srgbClr val="000000"/>
                </a:solidFill>
              </a:rPr>
              <a:t>Если детям психологически комфортно в детском саду, если они свободно обращаются за помощью к взрослым и сверстникам, не бояться высказывать свои мнения, обсуждать различные проблемы (в соответствии с возрастом), </a:t>
            </a:r>
            <a:r>
              <a:rPr kumimoji="0" lang="ru-RU" altLang="ru-RU" sz="2400" b="1">
                <a:solidFill>
                  <a:srgbClr val="000000"/>
                </a:solidFill>
              </a:rPr>
              <a:t>значит, воспитателю удалась роль помощника.</a:t>
            </a:r>
          </a:p>
        </p:txBody>
      </p:sp>
      <p:grpSp>
        <p:nvGrpSpPr>
          <p:cNvPr id="76806" name="Group 8"/>
          <p:cNvGrpSpPr>
            <a:grpSpLocks/>
          </p:cNvGrpSpPr>
          <p:nvPr/>
        </p:nvGrpSpPr>
        <p:grpSpPr bwMode="auto">
          <a:xfrm>
            <a:off x="9525" y="1588"/>
            <a:ext cx="9075738" cy="6861175"/>
            <a:chOff x="6" y="1"/>
            <a:chExt cx="5717" cy="4322"/>
          </a:xfrm>
        </p:grpSpPr>
        <p:sp>
          <p:nvSpPr>
            <p:cNvPr id="76807" name="Rectangle 5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76808" name="Rectangle 7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Рисунок 9" descr="twilight_dreamer_iii___walk_on-bakrun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 descr="Урок бабочки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3" r="53906"/>
          <a:stretch>
            <a:fillRect/>
          </a:stretch>
        </p:blipFill>
        <p:spPr bwMode="auto">
          <a:xfrm>
            <a:off x="714375" y="0"/>
            <a:ext cx="3500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8" name="Рисунок 14" descr="38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85124">
            <a:off x="428625" y="5715000"/>
            <a:ext cx="82867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9" name="Рисунок 15" descr="41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500063"/>
            <a:ext cx="571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4859338" y="4724400"/>
            <a:ext cx="3143250" cy="1187450"/>
          </a:xfrm>
          <a:prstGeom prst="rect">
            <a:avLst/>
          </a:prstGeom>
          <a:solidFill>
            <a:srgbClr val="F9EEED">
              <a:alpha val="7882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 b="1">
                <a:solidFill>
                  <a:srgbClr val="000000"/>
                </a:solidFill>
                <a:latin typeface="Calibri" pitchFamily="34" charset="0"/>
              </a:rPr>
              <a:t>Однажды в коконе появилась маленькая щель…</a:t>
            </a:r>
          </a:p>
        </p:txBody>
      </p:sp>
      <p:pic>
        <p:nvPicPr>
          <p:cNvPr id="77831" name="Рисунок 18" descr="04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4500563"/>
            <a:ext cx="1182688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Рисунок 5" descr="Урок бабочки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95738" y="285750"/>
            <a:ext cx="4505325" cy="1917700"/>
          </a:xfrm>
          <a:prstGeom prst="rect">
            <a:avLst/>
          </a:prstGeom>
          <a:solidFill>
            <a:schemeClr val="accent3">
              <a:lumMod val="20000"/>
              <a:lumOff val="80000"/>
              <a:alpha val="76863"/>
            </a:schemeClr>
          </a:solidFill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400" b="1">
                <a:solidFill>
                  <a:srgbClr val="000000"/>
                </a:solidFill>
                <a:latin typeface="Arial" charset="0"/>
                <a:cs typeface="Arial" charset="0"/>
              </a:rPr>
              <a:t>…случайно проходивший мимо человек долгие часы стоял и наблюдал, как через эту маленькую щель пытается выйти бабочка. </a:t>
            </a:r>
          </a:p>
        </p:txBody>
      </p:sp>
      <p:pic>
        <p:nvPicPr>
          <p:cNvPr id="78852" name="Рисунок 6" descr="01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4929188"/>
            <a:ext cx="1452563" cy="145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Рисунок 2" descr="Урок бабочки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3492500" y="188913"/>
            <a:ext cx="4143375" cy="3378200"/>
          </a:xfrm>
          <a:prstGeom prst="rect">
            <a:avLst/>
          </a:prstGeom>
          <a:solidFill>
            <a:srgbClr val="EBF1DE">
              <a:alpha val="7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 b="1">
                <a:solidFill>
                  <a:srgbClr val="000000"/>
                </a:solidFill>
                <a:latin typeface="Calibri" pitchFamily="34" charset="0"/>
              </a:rPr>
              <a:t>Прошло много времени, бабочка как будто оставила свои усилия, а щель оставалась такой же маленькой. Казалось, бабочка сделала все что могла, и что ни на что другое у нее не было больше сил.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Рисунок 2" descr="135500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179388" y="214313"/>
            <a:ext cx="6178550" cy="2282825"/>
          </a:xfrm>
          <a:prstGeom prst="rect">
            <a:avLst/>
          </a:prstGeom>
          <a:solidFill>
            <a:srgbClr val="EAF1F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 b="1">
                <a:solidFill>
                  <a:srgbClr val="000000"/>
                </a:solidFill>
                <a:latin typeface="Calibri" pitchFamily="34" charset="0"/>
              </a:rPr>
              <a:t>Тогда человек решил помочь бабочке, он взял перочинный ножик и разрезал кокон. Бабочка тотчас вышла. Но ее тельце было слабым и немощным, ее крылья были прозрачными и едва двигались.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Рисунок 20" descr="Урок бабочки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4859338" y="500063"/>
            <a:ext cx="3856037" cy="1917700"/>
          </a:xfrm>
          <a:prstGeom prst="rect">
            <a:avLst/>
          </a:prstGeom>
          <a:solidFill>
            <a:srgbClr val="EBF1DE">
              <a:alpha val="6117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 b="1">
                <a:solidFill>
                  <a:srgbClr val="000000"/>
                </a:solidFill>
                <a:latin typeface="Calibri" pitchFamily="34" charset="0"/>
              </a:rPr>
              <a:t>Человек продолжал наблюдать, думая, что вот-вот крылья бабочки расправятся и окрепнут и она улетит.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5000625" y="3357563"/>
            <a:ext cx="3571875" cy="457200"/>
          </a:xfrm>
          <a:prstGeom prst="rect">
            <a:avLst/>
          </a:prstGeom>
          <a:solidFill>
            <a:srgbClr val="EBF1DE">
              <a:alpha val="6117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 b="1">
                <a:solidFill>
                  <a:srgbClr val="000000"/>
                </a:solidFill>
                <a:latin typeface="Calibri" pitchFamily="34" charset="0"/>
              </a:rPr>
              <a:t>Ничего не случилось!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Рисунок 2" descr="014ebb1e33ac04d563606cd2a71d929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642938" y="5000625"/>
            <a:ext cx="7858125" cy="1187450"/>
          </a:xfrm>
          <a:prstGeom prst="rect">
            <a:avLst/>
          </a:prstGeom>
          <a:solidFill>
            <a:schemeClr val="bg1">
              <a:alpha val="7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 b="1">
                <a:solidFill>
                  <a:srgbClr val="000000"/>
                </a:solidFill>
                <a:latin typeface="Calibri" pitchFamily="34" charset="0"/>
              </a:rPr>
              <a:t>Остаток жизни бабочка волочила по земле свое слабое тельце, свои нерасправленные крылья. Она так и не смогла летать.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Рисунок 2" descr="3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250825" y="214313"/>
            <a:ext cx="8250238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 b="1">
                <a:solidFill>
                  <a:srgbClr val="000000"/>
                </a:solidFill>
                <a:latin typeface="Calibri" pitchFamily="34" charset="0"/>
              </a:rPr>
              <a:t>А все потому, что человек, желая ей помочь, не понимал того, что усилие, чтобы выйти через узкую щель кокона, необходимо бабочке, чтобы жидкость из тела перешла в крылья и чтобы бабочка смогла летать.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Рисунок 3" descr="Рисунок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357188" y="3500438"/>
            <a:ext cx="5857875" cy="2647950"/>
          </a:xfrm>
          <a:prstGeom prst="rect">
            <a:avLst/>
          </a:prstGeom>
          <a:solidFill>
            <a:srgbClr val="E6E0EC">
              <a:alpha val="8117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0" lang="ru-RU" altLang="ru-RU" sz="2400" b="1">
                <a:solidFill>
                  <a:srgbClr val="000000"/>
                </a:solidFill>
                <a:latin typeface="Calibri" pitchFamily="34" charset="0"/>
              </a:rPr>
              <a:t>Иногда именно усилие необходимо нам в жизни. Если бы нам позволено было бы жить, не встречаясь с трудностями, мы были бы обделены. Мы не смогли бы быть такими сильными, как сейчас. Мы никогда не смогли бы летать. </a:t>
            </a:r>
          </a:p>
        </p:txBody>
      </p:sp>
      <p:pic>
        <p:nvPicPr>
          <p:cNvPr id="9" name="Рисунок 8" descr="Урок бабочки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0" r="57031" b="48958"/>
          <a:stretch>
            <a:fillRect/>
          </a:stretch>
        </p:blipFill>
        <p:spPr bwMode="auto">
          <a:xfrm>
            <a:off x="571500" y="0"/>
            <a:ext cx="3357563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6" descr="C:\Users\Наталья\AppData\Local\Microsoft\Windows\Temporary Internet Files\Content.IE5\HP72J1F4\MC90043803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400555">
            <a:off x="7019925" y="4797425"/>
            <a:ext cx="1712913" cy="171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2" name="TextBox 1"/>
          <p:cNvSpPr txBox="1">
            <a:spLocks noChangeArrowheads="1"/>
          </p:cNvSpPr>
          <p:nvPr/>
        </p:nvSpPr>
        <p:spPr bwMode="auto">
          <a:xfrm>
            <a:off x="395288" y="692150"/>
            <a:ext cx="8280400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None/>
            </a:pPr>
            <a:r>
              <a:rPr kumimoji="0" lang="ru-RU" altLang="ru-RU" sz="2400">
                <a:solidFill>
                  <a:srgbClr val="333399"/>
                </a:solidFill>
              </a:rPr>
              <a:t>Я просил </a:t>
            </a:r>
            <a:r>
              <a:rPr kumimoji="0" lang="ru-RU" altLang="ru-RU" sz="2400" b="1">
                <a:solidFill>
                  <a:srgbClr val="006666"/>
                </a:solidFill>
              </a:rPr>
              <a:t>сил</a:t>
            </a:r>
            <a:r>
              <a:rPr kumimoji="0" lang="ru-RU" altLang="ru-RU" sz="2400">
                <a:solidFill>
                  <a:srgbClr val="333399"/>
                </a:solidFill>
              </a:rPr>
              <a:t>… </a:t>
            </a:r>
          </a:p>
          <a:p>
            <a:pPr eaLnBrk="1" hangingPunct="1">
              <a:spcBef>
                <a:spcPts val="600"/>
              </a:spcBef>
              <a:buFontTx/>
              <a:buNone/>
            </a:pPr>
            <a:r>
              <a:rPr kumimoji="0" lang="ru-RU" altLang="ru-RU" sz="2400">
                <a:solidFill>
                  <a:srgbClr val="333399"/>
                </a:solidFill>
              </a:rPr>
              <a:t>А жизнь дала мне </a:t>
            </a:r>
            <a:r>
              <a:rPr kumimoji="0" lang="ru-RU" altLang="ru-RU" sz="2400" b="1">
                <a:solidFill>
                  <a:srgbClr val="C00000"/>
                </a:solidFill>
              </a:rPr>
              <a:t>трудности</a:t>
            </a:r>
            <a:r>
              <a:rPr kumimoji="0" lang="ru-RU" altLang="ru-RU" sz="2400">
                <a:solidFill>
                  <a:srgbClr val="333399"/>
                </a:solidFill>
              </a:rPr>
              <a:t>…</a:t>
            </a:r>
          </a:p>
          <a:p>
            <a:pPr eaLnBrk="1" hangingPunct="1">
              <a:spcBef>
                <a:spcPts val="600"/>
              </a:spcBef>
              <a:buFontTx/>
              <a:buNone/>
            </a:pPr>
            <a:r>
              <a:rPr kumimoji="0" lang="ru-RU" altLang="ru-RU" sz="2400">
                <a:solidFill>
                  <a:srgbClr val="333399"/>
                </a:solidFill>
              </a:rPr>
              <a:t>Я просил </a:t>
            </a:r>
            <a:r>
              <a:rPr kumimoji="0" lang="ru-RU" altLang="ru-RU" sz="2400" b="1">
                <a:solidFill>
                  <a:srgbClr val="006666"/>
                </a:solidFill>
              </a:rPr>
              <a:t>мудрости</a:t>
            </a:r>
            <a:r>
              <a:rPr kumimoji="0" lang="ru-RU" altLang="ru-RU" sz="2400">
                <a:solidFill>
                  <a:srgbClr val="333399"/>
                </a:solidFill>
              </a:rPr>
              <a:t>…</a:t>
            </a:r>
          </a:p>
          <a:p>
            <a:pPr eaLnBrk="1" hangingPunct="1">
              <a:spcBef>
                <a:spcPts val="600"/>
              </a:spcBef>
              <a:buFontTx/>
              <a:buNone/>
            </a:pPr>
            <a:r>
              <a:rPr kumimoji="0" lang="ru-RU" altLang="ru-RU" sz="2400">
                <a:solidFill>
                  <a:srgbClr val="333399"/>
                </a:solidFill>
              </a:rPr>
              <a:t>А жизнь дала мне </a:t>
            </a:r>
            <a:r>
              <a:rPr kumimoji="0" lang="ru-RU" altLang="ru-RU" sz="2400" b="1">
                <a:solidFill>
                  <a:srgbClr val="C00000"/>
                </a:solidFill>
              </a:rPr>
              <a:t>проблемы</a:t>
            </a:r>
            <a:r>
              <a:rPr kumimoji="0" lang="ru-RU" altLang="ru-RU" sz="2400">
                <a:solidFill>
                  <a:srgbClr val="333399"/>
                </a:solidFill>
              </a:rPr>
              <a:t> для разрешения…</a:t>
            </a:r>
          </a:p>
          <a:p>
            <a:pPr eaLnBrk="1" hangingPunct="1">
              <a:spcBef>
                <a:spcPts val="600"/>
              </a:spcBef>
              <a:buFontTx/>
              <a:buNone/>
            </a:pPr>
            <a:r>
              <a:rPr kumimoji="0" lang="ru-RU" altLang="ru-RU" sz="2400">
                <a:solidFill>
                  <a:srgbClr val="333399"/>
                </a:solidFill>
              </a:rPr>
              <a:t>Я просил </a:t>
            </a:r>
            <a:r>
              <a:rPr kumimoji="0" lang="ru-RU" altLang="ru-RU" sz="2400" b="1">
                <a:solidFill>
                  <a:srgbClr val="006666"/>
                </a:solidFill>
              </a:rPr>
              <a:t>богатства</a:t>
            </a:r>
            <a:r>
              <a:rPr kumimoji="0" lang="ru-RU" altLang="ru-RU" sz="2400">
                <a:solidFill>
                  <a:srgbClr val="333399"/>
                </a:solidFill>
              </a:rPr>
              <a:t>…</a:t>
            </a:r>
          </a:p>
          <a:p>
            <a:pPr eaLnBrk="1" hangingPunct="1">
              <a:spcBef>
                <a:spcPts val="600"/>
              </a:spcBef>
              <a:buFontTx/>
              <a:buNone/>
            </a:pPr>
            <a:r>
              <a:rPr kumimoji="0" lang="ru-RU" altLang="ru-RU" sz="2400">
                <a:solidFill>
                  <a:srgbClr val="333399"/>
                </a:solidFill>
              </a:rPr>
              <a:t>А жизнь дала мне </a:t>
            </a:r>
            <a:r>
              <a:rPr kumimoji="0" lang="ru-RU" altLang="ru-RU" sz="2400" b="1">
                <a:solidFill>
                  <a:srgbClr val="C00000"/>
                </a:solidFill>
              </a:rPr>
              <a:t>мозг</a:t>
            </a:r>
            <a:r>
              <a:rPr kumimoji="0" lang="ru-RU" altLang="ru-RU" sz="2400">
                <a:solidFill>
                  <a:srgbClr val="333399"/>
                </a:solidFill>
              </a:rPr>
              <a:t> и </a:t>
            </a:r>
            <a:r>
              <a:rPr kumimoji="0" lang="ru-RU" altLang="ru-RU" sz="2400" b="1">
                <a:solidFill>
                  <a:srgbClr val="C00000"/>
                </a:solidFill>
              </a:rPr>
              <a:t>мускулы</a:t>
            </a:r>
            <a:r>
              <a:rPr kumimoji="0" lang="ru-RU" altLang="ru-RU" sz="2400">
                <a:solidFill>
                  <a:srgbClr val="333399"/>
                </a:solidFill>
              </a:rPr>
              <a:t>, чтобы я мог работать…</a:t>
            </a:r>
          </a:p>
          <a:p>
            <a:pPr eaLnBrk="1" hangingPunct="1">
              <a:spcBef>
                <a:spcPts val="600"/>
              </a:spcBef>
              <a:buFontTx/>
              <a:buNone/>
            </a:pPr>
            <a:r>
              <a:rPr kumimoji="0" lang="ru-RU" altLang="ru-RU" sz="2400">
                <a:solidFill>
                  <a:srgbClr val="333399"/>
                </a:solidFill>
              </a:rPr>
              <a:t>Я просил </a:t>
            </a:r>
            <a:r>
              <a:rPr kumimoji="0" lang="ru-RU" altLang="ru-RU" sz="2400" b="1">
                <a:solidFill>
                  <a:srgbClr val="006666"/>
                </a:solidFill>
              </a:rPr>
              <a:t>любви</a:t>
            </a:r>
            <a:r>
              <a:rPr kumimoji="0" lang="ru-RU" altLang="ru-RU" sz="2400">
                <a:solidFill>
                  <a:srgbClr val="333399"/>
                </a:solidFill>
              </a:rPr>
              <a:t>… </a:t>
            </a:r>
          </a:p>
          <a:p>
            <a:pPr eaLnBrk="1" hangingPunct="1">
              <a:spcBef>
                <a:spcPts val="600"/>
              </a:spcBef>
              <a:buFontTx/>
              <a:buNone/>
            </a:pPr>
            <a:r>
              <a:rPr kumimoji="0" lang="ru-RU" altLang="ru-RU" sz="2400">
                <a:solidFill>
                  <a:srgbClr val="333399"/>
                </a:solidFill>
              </a:rPr>
              <a:t>А жизнь дала мне </a:t>
            </a:r>
            <a:r>
              <a:rPr kumimoji="0" lang="ru-RU" altLang="ru-RU" sz="2400" b="1">
                <a:solidFill>
                  <a:srgbClr val="C00000"/>
                </a:solidFill>
              </a:rPr>
              <a:t>людей</a:t>
            </a:r>
            <a:r>
              <a:rPr kumimoji="0" lang="ru-RU" altLang="ru-RU" sz="2400">
                <a:solidFill>
                  <a:srgbClr val="333399"/>
                </a:solidFill>
              </a:rPr>
              <a:t>, которым я мог помогать…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r>
              <a:rPr kumimoji="0" lang="ru-RU" altLang="ru-RU" sz="2400">
                <a:solidFill>
                  <a:srgbClr val="333399"/>
                </a:solidFill>
              </a:rPr>
              <a:t>Я </a:t>
            </a:r>
            <a:r>
              <a:rPr kumimoji="0" lang="ru-RU" altLang="ru-RU" sz="2400" b="1">
                <a:solidFill>
                  <a:srgbClr val="006666"/>
                </a:solidFill>
              </a:rPr>
              <a:t>ничего</a:t>
            </a:r>
            <a:r>
              <a:rPr kumimoji="0" lang="ru-RU" altLang="ru-RU" sz="2400">
                <a:solidFill>
                  <a:srgbClr val="333399"/>
                </a:solidFill>
              </a:rPr>
              <a:t> </a:t>
            </a:r>
            <a:r>
              <a:rPr kumimoji="0" lang="ru-RU" altLang="ru-RU" sz="2400" b="1">
                <a:solidFill>
                  <a:srgbClr val="006666"/>
                </a:solidFill>
              </a:rPr>
              <a:t>не получил</a:t>
            </a:r>
            <a:r>
              <a:rPr kumimoji="0" lang="ru-RU" altLang="ru-RU" sz="2400">
                <a:solidFill>
                  <a:srgbClr val="333399"/>
                </a:solidFill>
              </a:rPr>
              <a:t> из того, о чем просил. </a:t>
            </a:r>
          </a:p>
          <a:p>
            <a:pPr eaLnBrk="1" hangingPunct="1">
              <a:spcBef>
                <a:spcPts val="600"/>
              </a:spcBef>
              <a:buFontTx/>
              <a:buNone/>
            </a:pPr>
            <a:r>
              <a:rPr kumimoji="0" lang="ru-RU" altLang="ru-RU" b="1">
                <a:solidFill>
                  <a:srgbClr val="CC0000"/>
                </a:solidFill>
              </a:rPr>
              <a:t>        </a:t>
            </a:r>
            <a:r>
              <a:rPr kumimoji="0" lang="ru-RU" altLang="ru-RU" b="1">
                <a:solidFill>
                  <a:srgbClr val="C00000"/>
                </a:solidFill>
              </a:rPr>
              <a:t>Но я получил все, </a:t>
            </a:r>
          </a:p>
          <a:p>
            <a:pPr eaLnBrk="1" hangingPunct="1">
              <a:spcBef>
                <a:spcPts val="600"/>
              </a:spcBef>
              <a:buFontTx/>
              <a:buNone/>
            </a:pPr>
            <a:r>
              <a:rPr kumimoji="0" lang="ru-RU" altLang="ru-RU" b="1">
                <a:solidFill>
                  <a:srgbClr val="C00000"/>
                </a:solidFill>
              </a:rPr>
              <a:t>     что мне было нужно!</a:t>
            </a:r>
          </a:p>
        </p:txBody>
      </p:sp>
      <p:grpSp>
        <p:nvGrpSpPr>
          <p:cNvPr id="86020" name="Group 2"/>
          <p:cNvGrpSpPr>
            <a:grpSpLocks/>
          </p:cNvGrpSpPr>
          <p:nvPr/>
        </p:nvGrpSpPr>
        <p:grpSpPr bwMode="auto">
          <a:xfrm>
            <a:off x="0" y="-39688"/>
            <a:ext cx="9077325" cy="6861176"/>
            <a:chOff x="6" y="1"/>
            <a:chExt cx="5717" cy="4322"/>
          </a:xfrm>
        </p:grpSpPr>
        <p:sp>
          <p:nvSpPr>
            <p:cNvPr id="86021" name="Rectangle 3"/>
            <p:cNvSpPr>
              <a:spLocks noChangeArrowheads="1"/>
            </p:cNvSpPr>
            <p:nvPr/>
          </p:nvSpPr>
          <p:spPr bwMode="auto">
            <a:xfrm>
              <a:off x="6" y="1"/>
              <a:ext cx="5717" cy="4322"/>
            </a:xfrm>
            <a:prstGeom prst="rect">
              <a:avLst/>
            </a:prstGeom>
            <a:noFill/>
            <a:ln w="19050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  <p:sp>
          <p:nvSpPr>
            <p:cNvPr id="86022" name="Rectangle 4"/>
            <p:cNvSpPr>
              <a:spLocks noChangeArrowheads="1"/>
            </p:cNvSpPr>
            <p:nvPr/>
          </p:nvSpPr>
          <p:spPr bwMode="auto">
            <a:xfrm>
              <a:off x="177" y="182"/>
              <a:ext cx="5375" cy="3960"/>
            </a:xfrm>
            <a:prstGeom prst="rect">
              <a:avLst/>
            </a:prstGeom>
            <a:noFill/>
            <a:ln w="57150">
              <a:solidFill>
                <a:srgbClr val="558EC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kumimoji="0" lang="ru-RU" altLang="ru-RU" sz="180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34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4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34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34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34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34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34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4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34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34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34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4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34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34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34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34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34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34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634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349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349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6349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Оформление по умолчанию">
  <a:themeElements>
    <a:clrScheme name="Оформление по умолчанию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12020</TotalTime>
  <Words>1263</Words>
  <Application>Microsoft Office PowerPoint</Application>
  <PresentationFormat>Экран (4:3)</PresentationFormat>
  <Paragraphs>188</Paragraphs>
  <Slides>31</Slides>
  <Notes>24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31</vt:i4>
      </vt:variant>
    </vt:vector>
  </HeadingPairs>
  <TitlesOfParts>
    <vt:vector size="39" baseType="lpstr">
      <vt:lpstr>Arial</vt:lpstr>
      <vt:lpstr>Calibri</vt:lpstr>
      <vt:lpstr>Times New Roman</vt:lpstr>
      <vt:lpstr>Оформление по умолчанию</vt:lpstr>
      <vt:lpstr>3_Оформление по умолчанию</vt:lpstr>
      <vt:lpstr>12_Оформление по умолчанию</vt:lpstr>
      <vt:lpstr>1_Оформление по умолчанию</vt:lpstr>
      <vt:lpstr>2_Оформление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ASUS</dc:creator>
  <cp:lastModifiedBy>win7</cp:lastModifiedBy>
  <cp:revision>706</cp:revision>
  <dcterms:created xsi:type="dcterms:W3CDTF">2009-11-20T20:40:43Z</dcterms:created>
  <dcterms:modified xsi:type="dcterms:W3CDTF">2017-09-12T11:14:23Z</dcterms:modified>
</cp:coreProperties>
</file>