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67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4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Развитие мелкой моторики пальцев рук.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b="1" dirty="0" smtClean="0"/>
              <a:t>Мелкая моторика </a:t>
            </a:r>
            <a:r>
              <a:rPr lang="ru-RU" dirty="0" smtClean="0"/>
              <a:t>- одна из сторон двигательной сферы, которая непосредственно связана с овладением предметными действиями, развитием продуктивных видов деятельности, письмом, речью ребенка. В процессе развития мелкой моторики решаются следующие задачи: развивается словарный запас, совершенствуется зрительно-двигательная координация, ориентировка в </a:t>
            </a:r>
            <a:r>
              <a:rPr lang="ru-RU" dirty="0" err="1" smtClean="0"/>
              <a:t>микропространстве</a:t>
            </a:r>
            <a:r>
              <a:rPr lang="ru-RU" dirty="0" smtClean="0"/>
              <a:t>, укрепляется мелкая мускулатура пальцев руки.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1214422"/>
            <a:ext cx="30003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Развитие мелкой моторики начинается с первых дней жизни ребёнка</a:t>
            </a:r>
            <a:r>
              <a:rPr lang="ru-RU" sz="2800" b="1" dirty="0" smtClean="0">
                <a:solidFill>
                  <a:srgbClr val="FF0000"/>
                </a:solidFill>
              </a:rPr>
              <a:t>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1\Desktop\пчелки\IMG_02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196752"/>
            <a:ext cx="5628117" cy="4221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1643050"/>
            <a:ext cx="35719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Плохое развитие моторики руки приводит к большим умственным и физическим нагрузкам детей в школе.</a:t>
            </a:r>
          </a:p>
          <a:p>
            <a:endParaRPr lang="ru-RU" dirty="0"/>
          </a:p>
        </p:txBody>
      </p:sp>
      <p:pic>
        <p:nvPicPr>
          <p:cNvPr id="4" name="Picture 2" descr="C:\Users\1\Desktop\пчелки\IMG_02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700808"/>
            <a:ext cx="4320480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79512" y="2636912"/>
            <a:ext cx="1656184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28184" y="2276872"/>
            <a:ext cx="2448272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92080" y="3501008"/>
            <a:ext cx="3096344" cy="93610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195736" y="3501008"/>
            <a:ext cx="2880320" cy="93610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57158" y="785794"/>
            <a:ext cx="853073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Основные средства развития мелкой моторики рук 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rot="10800000" flipV="1">
            <a:off x="1643042" y="1714488"/>
            <a:ext cx="1214446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724128" y="1556792"/>
            <a:ext cx="1714512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0" y="2924944"/>
            <a:ext cx="183569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FFFF00"/>
                </a:solidFill>
              </a:rPr>
              <a:t>Пальчиковая</a:t>
            </a:r>
          </a:p>
          <a:p>
            <a:pPr lvl="0" algn="ctr"/>
            <a:r>
              <a:rPr lang="ru-RU" sz="2000" b="1" dirty="0" smtClean="0">
                <a:solidFill>
                  <a:srgbClr val="FFFF00"/>
                </a:solidFill>
              </a:rPr>
              <a:t>  гимнастика</a:t>
            </a:r>
          </a:p>
          <a:p>
            <a:pPr lvl="0" algn="ctr"/>
            <a:r>
              <a:rPr lang="ru-RU" sz="2000" b="1" dirty="0" smtClean="0">
                <a:solidFill>
                  <a:srgbClr val="FFFF00"/>
                </a:solidFill>
              </a:rPr>
              <a:t>Массаж</a:t>
            </a:r>
          </a:p>
          <a:p>
            <a:pPr lvl="0" algn="ctr"/>
            <a:r>
              <a:rPr lang="ru-RU" sz="2000" b="1" dirty="0" smtClean="0">
                <a:solidFill>
                  <a:srgbClr val="FFFF00"/>
                </a:solidFill>
              </a:rPr>
              <a:t>Игры </a:t>
            </a:r>
          </a:p>
          <a:p>
            <a:pPr lvl="0" algn="ctr"/>
            <a:r>
              <a:rPr lang="ru-RU" sz="2000" b="1" dirty="0" smtClean="0">
                <a:solidFill>
                  <a:srgbClr val="FFFF00"/>
                </a:solidFill>
              </a:rPr>
              <a:t>с песком</a:t>
            </a:r>
          </a:p>
          <a:p>
            <a:pPr lvl="0"/>
            <a:endParaRPr lang="ru-RU" dirty="0" smtClean="0">
              <a:solidFill>
                <a:srgbClr val="00B050"/>
              </a:solidFill>
            </a:endParaRPr>
          </a:p>
          <a:p>
            <a:pPr lvl="0"/>
            <a:endParaRPr lang="ru-RU" dirty="0" smtClean="0">
              <a:solidFill>
                <a:srgbClr val="00B050"/>
              </a:solidFill>
            </a:endParaRPr>
          </a:p>
          <a:p>
            <a:pPr lvl="0"/>
            <a:endParaRPr lang="ru-RU" dirty="0" smtClean="0">
              <a:solidFill>
                <a:srgbClr val="00B050"/>
              </a:solidFill>
            </a:endParaRPr>
          </a:p>
          <a:p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44208" y="2428868"/>
            <a:ext cx="2378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Графические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 упражнения</a:t>
            </a:r>
            <a:endParaRPr lang="ru-RU" sz="2400" b="1" dirty="0">
              <a:solidFill>
                <a:srgbClr val="FFFF00"/>
              </a:solidFill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 rot="5400000">
            <a:off x="2821769" y="2321711"/>
            <a:ext cx="192882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16200000" flipH="1">
            <a:off x="4393405" y="2393149"/>
            <a:ext cx="1785950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357818" y="3643314"/>
            <a:ext cx="2844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Развивающие игры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267744" y="3429000"/>
            <a:ext cx="25537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Художественное 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творчество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28662" y="548680"/>
            <a:ext cx="6667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Массаж </a:t>
            </a:r>
            <a:r>
              <a:rPr lang="ru-RU" sz="2400" b="1" dirty="0" smtClean="0"/>
              <a:t>пальчиков, кистей рук дыхательная гимнастика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-828599" y="3068960"/>
            <a:ext cx="14401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Игры с песком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027" name="Picture 3" descr="C:\Users\1\Desktop\пчелки\IMG_02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700808"/>
            <a:ext cx="4283968" cy="3212976"/>
          </a:xfrm>
          <a:prstGeom prst="rect">
            <a:avLst/>
          </a:prstGeom>
          <a:noFill/>
        </p:spPr>
      </p:pic>
      <p:pic>
        <p:nvPicPr>
          <p:cNvPr id="1026" name="Picture 2" descr="C:\Users\1\Desktop\пчелки\IMG_02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00808"/>
            <a:ext cx="4211960" cy="31589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71802" y="285728"/>
            <a:ext cx="4094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Художественное творчество</a:t>
            </a:r>
            <a:endParaRPr lang="ru-RU" sz="2400" b="1" dirty="0"/>
          </a:p>
        </p:txBody>
      </p:sp>
      <p:pic>
        <p:nvPicPr>
          <p:cNvPr id="4098" name="Picture 2" descr="C:\Users\1\Desktop\пчелки\IMG_02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3744416" cy="4752528"/>
          </a:xfrm>
          <a:prstGeom prst="rect">
            <a:avLst/>
          </a:prstGeom>
          <a:noFill/>
        </p:spPr>
      </p:pic>
      <p:pic>
        <p:nvPicPr>
          <p:cNvPr id="4099" name="Picture 3" descr="C:\Users\1\Desktop\пчелки\IMG_02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844824"/>
            <a:ext cx="4668011" cy="3501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3527" y="188640"/>
            <a:ext cx="882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Игры с прищепками , со счётными палочками, с конструктором, пальчиковым театром</a:t>
            </a:r>
            <a:endParaRPr lang="ru-RU" sz="2400" b="1" dirty="0"/>
          </a:p>
        </p:txBody>
      </p:sp>
      <p:pic>
        <p:nvPicPr>
          <p:cNvPr id="5122" name="Picture 2" descr="C:\Users\1\Desktop\пчелки\IMG_02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3491880" cy="2618910"/>
          </a:xfrm>
          <a:prstGeom prst="rect">
            <a:avLst/>
          </a:prstGeom>
          <a:noFill/>
        </p:spPr>
      </p:pic>
      <p:pic>
        <p:nvPicPr>
          <p:cNvPr id="5123" name="Picture 3" descr="C:\Users\1\Desktop\пчелки\IMG_02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196752"/>
            <a:ext cx="3467877" cy="2600908"/>
          </a:xfrm>
          <a:prstGeom prst="rect">
            <a:avLst/>
          </a:prstGeom>
          <a:noFill/>
        </p:spPr>
      </p:pic>
      <p:pic>
        <p:nvPicPr>
          <p:cNvPr id="5124" name="Picture 4" descr="C:\Users\1\Desktop\пчелки\IMG_02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3933056"/>
            <a:ext cx="3611893" cy="2708920"/>
          </a:xfrm>
          <a:prstGeom prst="rect">
            <a:avLst/>
          </a:prstGeom>
          <a:noFill/>
        </p:spPr>
      </p:pic>
      <p:pic>
        <p:nvPicPr>
          <p:cNvPr id="5125" name="Picture 5" descr="C:\Users\1\Desktop\пчелки\IMG_02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005064"/>
            <a:ext cx="3587891" cy="2690918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57554" y="214290"/>
            <a:ext cx="1815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Мозаики</a:t>
            </a:r>
            <a:endParaRPr lang="ru-RU" sz="3200" b="1" dirty="0"/>
          </a:p>
        </p:txBody>
      </p:sp>
      <p:pic>
        <p:nvPicPr>
          <p:cNvPr id="6146" name="Picture 2" descr="C:\Users\1\Desktop\пчелки\IMG_02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08720"/>
            <a:ext cx="7020272" cy="5265204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85918" y="571480"/>
            <a:ext cx="60144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Выкладывание узоров из </a:t>
            </a:r>
          </a:p>
          <a:p>
            <a:pPr algn="ctr"/>
            <a:r>
              <a:rPr lang="ru-RU" sz="2400" b="1" dirty="0" smtClean="0"/>
              <a:t>пуговиц , камушков , горошин, верёвочек.</a:t>
            </a:r>
            <a:endParaRPr lang="ru-RU" sz="2400" b="1" dirty="0"/>
          </a:p>
        </p:txBody>
      </p:sp>
      <p:pic>
        <p:nvPicPr>
          <p:cNvPr id="7170" name="Picture 2" descr="C:\Users\1\Desktop\пчелки\IMG_02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84784"/>
            <a:ext cx="6588224" cy="4941168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8992" y="214290"/>
            <a:ext cx="2101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Шнуровки</a:t>
            </a:r>
            <a:endParaRPr lang="ru-RU" sz="3200" b="1" dirty="0"/>
          </a:p>
        </p:txBody>
      </p:sp>
      <p:pic>
        <p:nvPicPr>
          <p:cNvPr id="8194" name="Picture 2" descr="C:\Users\1\Desktop\пчелки\IMG_02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80728"/>
            <a:ext cx="7092280" cy="5319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r_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3438" y="2000240"/>
            <a:ext cx="4321176" cy="3734136"/>
          </a:xfrm>
          <a:prstGeom prst="rect">
            <a:avLst/>
          </a:prstGeom>
          <a:noFill/>
        </p:spPr>
      </p:pic>
      <p:pic>
        <p:nvPicPr>
          <p:cNvPr id="4" name="Picture 4" descr="b01_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28596" y="3251196"/>
            <a:ext cx="3816350" cy="360680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714612" y="857232"/>
            <a:ext cx="442755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Графические упражнения:</a:t>
            </a:r>
          </a:p>
          <a:p>
            <a:pPr algn="ctr"/>
            <a:r>
              <a:rPr lang="ru-RU" sz="2800" b="1" dirty="0" smtClean="0"/>
              <a:t>«Рисование по  точкам».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r_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3929066"/>
            <a:ext cx="4049712" cy="2928934"/>
          </a:xfrm>
          <a:prstGeom prst="rect">
            <a:avLst/>
          </a:prstGeom>
          <a:noFill/>
        </p:spPr>
      </p:pic>
      <p:pic>
        <p:nvPicPr>
          <p:cNvPr id="3" name="Picture 6" descr="r_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1643050"/>
            <a:ext cx="4508469" cy="2643206"/>
          </a:xfrm>
          <a:prstGeom prst="rect">
            <a:avLst/>
          </a:prstGeom>
          <a:noFill/>
        </p:spPr>
      </p:pic>
      <p:pic>
        <p:nvPicPr>
          <p:cNvPr id="5" name="Picture 4" descr="Изображение 0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522390" y="1785926"/>
            <a:ext cx="4264452" cy="492922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357290" y="357166"/>
            <a:ext cx="660424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Графические упражнения:</a:t>
            </a:r>
          </a:p>
          <a:p>
            <a:pPr algn="ctr"/>
            <a:r>
              <a:rPr lang="ru-RU" sz="2800" b="1" dirty="0" smtClean="0"/>
              <a:t>«Рисование орнамента по клеточкам и</a:t>
            </a:r>
          </a:p>
          <a:p>
            <a:pPr algn="ctr"/>
            <a:r>
              <a:rPr lang="ru-RU" sz="2800" b="1" dirty="0" smtClean="0"/>
              <a:t> линий различной формы и сложности».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КАЛИНИНА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196975"/>
            <a:ext cx="8280400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143108" y="285728"/>
            <a:ext cx="59060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Графические упражнения:</a:t>
            </a:r>
          </a:p>
          <a:p>
            <a:pPr algn="ctr"/>
            <a:r>
              <a:rPr lang="ru-RU" sz="2800" b="1" dirty="0" smtClean="0"/>
              <a:t> «Прописи со сказочным сюжетом».</a:t>
            </a:r>
            <a:endParaRPr lang="ru-RU" sz="2800" b="1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Изображение 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445125" y="2239963"/>
            <a:ext cx="3698875" cy="4618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14554"/>
            <a:ext cx="3714776" cy="4643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2000232" y="1000108"/>
            <a:ext cx="65524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Графические упражнения:</a:t>
            </a:r>
          </a:p>
          <a:p>
            <a:pPr algn="ctr"/>
            <a:r>
              <a:rPr lang="ru-RU" sz="2800" b="1" dirty="0" smtClean="0"/>
              <a:t>«Штриховка в заданном направлении».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642918"/>
            <a:ext cx="7429552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 smtClean="0">
              <a:solidFill>
                <a:srgbClr val="FF0000"/>
              </a:solidFill>
            </a:endParaRPr>
          </a:p>
          <a:p>
            <a:pPr algn="ctr"/>
            <a:endParaRPr lang="ru-RU" sz="3200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Надеюсь , что предложенные здесь игры и упражнения будут интересны вашему ребёнку и помогут в развитии мелкой моторики.</a:t>
            </a:r>
          </a:p>
          <a:p>
            <a:pPr algn="ctr"/>
            <a:endParaRPr lang="ru-RU" sz="3200" dirty="0" smtClean="0">
              <a:solidFill>
                <a:srgbClr val="FF0000"/>
              </a:solidFill>
            </a:endParaRPr>
          </a:p>
          <a:p>
            <a:pPr algn="ctr"/>
            <a:endParaRPr lang="ru-RU" sz="3200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Спасибо за внимание!</a:t>
            </a:r>
          </a:p>
          <a:p>
            <a:pPr algn="ctr"/>
            <a:endParaRPr lang="ru-RU" sz="3200" dirty="0" smtClean="0">
              <a:solidFill>
                <a:srgbClr val="00B050"/>
              </a:solidFill>
            </a:endParaRPr>
          </a:p>
          <a:p>
            <a:pPr algn="ctr"/>
            <a:endParaRPr lang="ru-RU" sz="3200" dirty="0" smtClean="0">
              <a:solidFill>
                <a:srgbClr val="00B050"/>
              </a:solidFill>
            </a:endParaRPr>
          </a:p>
          <a:p>
            <a:pPr algn="ctr"/>
            <a:endParaRPr lang="ru-RU" sz="3200" dirty="0" smtClean="0">
              <a:solidFill>
                <a:srgbClr val="00B050"/>
              </a:solidFill>
            </a:endParaRPr>
          </a:p>
          <a:p>
            <a:pPr algn="ctr"/>
            <a:r>
              <a:rPr lang="ru-RU" sz="3200" dirty="0" smtClean="0">
                <a:solidFill>
                  <a:srgbClr val="00B050"/>
                </a:solidFill>
              </a:rPr>
              <a:t>                                  </a:t>
            </a:r>
          </a:p>
          <a:p>
            <a:pPr algn="ctr"/>
            <a:r>
              <a:rPr lang="ru-RU" sz="3200" dirty="0" smtClean="0">
                <a:solidFill>
                  <a:srgbClr val="00B050"/>
                </a:solidFill>
              </a:rPr>
              <a:t>       </a:t>
            </a:r>
            <a:endParaRPr lang="ru-RU" sz="32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484</TotalTime>
  <Words>212</Words>
  <Application>Microsoft Office PowerPoint</Application>
  <PresentationFormat>Экран (4:3)</PresentationFormat>
  <Paragraphs>45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Развитие мелкой моторики пальцев рук.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мелкой моторики пальцев рук.</dc:title>
  <dc:creator>1</dc:creator>
  <cp:lastModifiedBy>1</cp:lastModifiedBy>
  <cp:revision>50</cp:revision>
  <dcterms:created xsi:type="dcterms:W3CDTF">2013-10-09T15:08:33Z</dcterms:created>
  <dcterms:modified xsi:type="dcterms:W3CDTF">2016-04-13T06:21:15Z</dcterms:modified>
</cp:coreProperties>
</file>