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31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95825"/>
            <a:ext cx="7556500" cy="179724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222400" y="2116344"/>
            <a:ext cx="3140834" cy="8540586"/>
            <a:chOff x="0" y="0"/>
            <a:chExt cx="1125604" cy="30607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5604" cy="3060753"/>
            </a:xfrm>
            <a:custGeom>
              <a:avLst/>
              <a:gdLst/>
              <a:ahLst/>
              <a:cxnLst/>
              <a:rect l="l" t="t" r="r" b="b"/>
              <a:pathLst>
                <a:path w="1125604" h="3060753">
                  <a:moveTo>
                    <a:pt x="0" y="0"/>
                  </a:moveTo>
                  <a:lnTo>
                    <a:pt x="1125604" y="0"/>
                  </a:lnTo>
                  <a:lnTo>
                    <a:pt x="1125604" y="3060753"/>
                  </a:lnTo>
                  <a:lnTo>
                    <a:pt x="0" y="3060753"/>
                  </a:lnTo>
                  <a:close/>
                </a:path>
              </a:pathLst>
            </a:custGeom>
            <a:solidFill>
              <a:srgbClr val="157AA8">
                <a:alpha val="74902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6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254873" y="2220544"/>
            <a:ext cx="7048370" cy="148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4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" y="1833094"/>
            <a:ext cx="7556501" cy="233731"/>
            <a:chOff x="0" y="0"/>
            <a:chExt cx="13590546" cy="259080"/>
          </a:xfrm>
        </p:grpSpPr>
        <p:sp>
          <p:nvSpPr>
            <p:cNvPr id="4" name="Freeform 4"/>
            <p:cNvSpPr/>
            <p:nvPr/>
          </p:nvSpPr>
          <p:spPr>
            <a:xfrm>
              <a:off x="0" y="10160"/>
              <a:ext cx="13590546" cy="238760"/>
            </a:xfrm>
            <a:custGeom>
              <a:avLst/>
              <a:gdLst/>
              <a:ahLst/>
              <a:cxnLst/>
              <a:rect l="l" t="t" r="r" b="b"/>
              <a:pathLst>
                <a:path w="13590546" h="238760">
                  <a:moveTo>
                    <a:pt x="13471165" y="0"/>
                  </a:moveTo>
                  <a:cubicBezTo>
                    <a:pt x="13411476" y="0"/>
                    <a:pt x="13361946" y="44450"/>
                    <a:pt x="13353056" y="101600"/>
                  </a:cubicBezTo>
                  <a:lnTo>
                    <a:pt x="238760" y="101600"/>
                  </a:lnTo>
                  <a:cubicBezTo>
                    <a:pt x="229870" y="44450"/>
                    <a:pt x="180340" y="0"/>
                    <a:pt x="120650" y="0"/>
                  </a:cubicBezTo>
                  <a:cubicBezTo>
                    <a:pt x="53340" y="0"/>
                    <a:pt x="0" y="53340"/>
                    <a:pt x="0" y="119380"/>
                  </a:cubicBezTo>
                  <a:cubicBezTo>
                    <a:pt x="0" y="185420"/>
                    <a:pt x="53340" y="238760"/>
                    <a:pt x="119380" y="238760"/>
                  </a:cubicBezTo>
                  <a:cubicBezTo>
                    <a:pt x="179070" y="238760"/>
                    <a:pt x="228600" y="194310"/>
                    <a:pt x="237490" y="137160"/>
                  </a:cubicBezTo>
                  <a:lnTo>
                    <a:pt x="13353056" y="137160"/>
                  </a:lnTo>
                  <a:cubicBezTo>
                    <a:pt x="13361946" y="194310"/>
                    <a:pt x="13411476" y="238760"/>
                    <a:pt x="13471165" y="238760"/>
                  </a:cubicBezTo>
                  <a:cubicBezTo>
                    <a:pt x="13537206" y="238760"/>
                    <a:pt x="13590546" y="185420"/>
                    <a:pt x="13590546" y="119380"/>
                  </a:cubicBezTo>
                  <a:cubicBezTo>
                    <a:pt x="13590546" y="53340"/>
                    <a:pt x="13537206" y="0"/>
                    <a:pt x="13471165" y="0"/>
                  </a:cubicBezTo>
                  <a:close/>
                  <a:moveTo>
                    <a:pt x="119380" y="205740"/>
                  </a:moveTo>
                  <a:cubicBezTo>
                    <a:pt x="141947" y="205740"/>
                    <a:pt x="163590" y="196775"/>
                    <a:pt x="179548" y="180818"/>
                  </a:cubicBezTo>
                  <a:cubicBezTo>
                    <a:pt x="195505" y="164860"/>
                    <a:pt x="204470" y="143217"/>
                    <a:pt x="204470" y="120650"/>
                  </a:cubicBezTo>
                  <a:cubicBezTo>
                    <a:pt x="205740" y="166370"/>
                    <a:pt x="166370" y="205740"/>
                    <a:pt x="119380" y="205740"/>
                  </a:cubicBezTo>
                  <a:close/>
                  <a:moveTo>
                    <a:pt x="13471167" y="205740"/>
                  </a:moveTo>
                  <a:cubicBezTo>
                    <a:pt x="13430526" y="205740"/>
                    <a:pt x="13394967" y="176530"/>
                    <a:pt x="13387346" y="137160"/>
                  </a:cubicBezTo>
                  <a:lnTo>
                    <a:pt x="13387346" y="101600"/>
                  </a:lnTo>
                  <a:cubicBezTo>
                    <a:pt x="13394967" y="62230"/>
                    <a:pt x="13430526" y="33020"/>
                    <a:pt x="13471167" y="33020"/>
                  </a:cubicBezTo>
                  <a:cubicBezTo>
                    <a:pt x="13518156" y="33020"/>
                    <a:pt x="13556256" y="71120"/>
                    <a:pt x="13556256" y="118110"/>
                  </a:cubicBezTo>
                  <a:cubicBezTo>
                    <a:pt x="13556256" y="166370"/>
                    <a:pt x="13518156" y="205740"/>
                    <a:pt x="13471167" y="205740"/>
                  </a:cubicBezTo>
                  <a:close/>
                </a:path>
              </a:pathLst>
            </a:custGeom>
            <a:solidFill>
              <a:srgbClr val="157AA8"/>
            </a:solid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" y="4413571"/>
            <a:ext cx="4212934" cy="9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Дидактическое пособие «Волшебный колпачок»</a:t>
            </a:r>
          </a:p>
          <a:p>
            <a:pPr>
              <a:lnSpc>
                <a:spcPts val="2664"/>
              </a:lnSpc>
            </a:pPr>
            <a:endParaRPr lang="en-US" sz="1903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66397" y="5494850"/>
            <a:ext cx="3362907" cy="48449"/>
            <a:chOff x="0" y="0"/>
            <a:chExt cx="44076335" cy="635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076336" cy="635000"/>
            </a:xfrm>
            <a:custGeom>
              <a:avLst/>
              <a:gdLst/>
              <a:ahLst/>
              <a:cxnLst/>
              <a:rect l="l" t="t" r="r" b="b"/>
              <a:pathLst>
                <a:path w="44076336" h="635000">
                  <a:moveTo>
                    <a:pt x="0" y="0"/>
                  </a:moveTo>
                  <a:lnTo>
                    <a:pt x="44076336" y="0"/>
                  </a:lnTo>
                  <a:lnTo>
                    <a:pt x="44076336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157AA8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35561" y="5656309"/>
            <a:ext cx="3574873" cy="2558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none" dirty="0" err="1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аудитория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дошкольного возраста с задержкой психического развития </a:t>
            </a:r>
            <a:endParaRPr lang="en-US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r>
              <a:rPr lang="en-US" sz="1100" u="none" dirty="0" err="1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Проблемное</a:t>
            </a:r>
            <a:r>
              <a:rPr lang="en-US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none" dirty="0" err="1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</a:t>
            </a:r>
            <a:r>
              <a:rPr lang="en-US" sz="1100" u="none" dirty="0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У детей нарушена эмоционально-волевая сфера, связная речь, коммуникативные навыки</a:t>
            </a:r>
            <a:r>
              <a:rPr lang="ru-RU" sz="1100" i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u="none" dirty="0" err="1" smtClean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en-US" sz="1100" u="none" dirty="0">
                <a:solidFill>
                  <a:srgbClr val="53A6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100" u="none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связной речи, творческих способностей и воображения у детей через использование карточек с изображениями сказочных персонажей и элементов.</a:t>
            </a: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ru-RU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ts val="1526"/>
              </a:lnSpc>
              <a:spcBef>
                <a:spcPct val="0"/>
              </a:spcBef>
            </a:pPr>
            <a:endParaRPr lang="en-US" sz="1100" u="none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67535" y="751783"/>
            <a:ext cx="5688965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2"/>
              </a:lnSpc>
            </a:pPr>
            <a:r>
              <a:rPr lang="en-US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СОЧИНЯЕМ СКАЗКУ С</a:t>
            </a:r>
            <a:r>
              <a:rPr lang="ru-RU" sz="2600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ПОСОБИЯ «ВОЛШЕБНЫЙ КОЛПАЧОК» </a:t>
            </a:r>
            <a:endParaRPr lang="ru-RU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4963" y="312484"/>
            <a:ext cx="5080228" cy="46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дошкольное образовательное 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1300" dirty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 № 89 г. Челябинска</a:t>
            </a:r>
            <a:r>
              <a:rPr lang="ru-RU" sz="1300" dirty="0" smtClean="0">
                <a:solidFill>
                  <a:srgbClr val="28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30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600453" y="10547058"/>
            <a:ext cx="2476500" cy="1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7803C6C9-AEC9-4064-A03B-450B700107BD}"/>
              </a:ext>
            </a:extLst>
          </p:cNvPr>
          <p:cNvSpPr txBox="1"/>
          <p:nvPr/>
        </p:nvSpPr>
        <p:spPr>
          <a:xfrm>
            <a:off x="4600453" y="4693105"/>
            <a:ext cx="2594738" cy="456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5"/>
              </a:lnSpc>
            </a:pPr>
            <a:r>
              <a:rPr lang="en-US" sz="2617" u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Аннотация</a:t>
            </a:r>
            <a:r>
              <a:rPr lang="en-US" sz="2617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пособие содержит набор карточек, игровое поле и схему рассказывания сказки.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Разработано для дошкольников с задержкой психического развития.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Создаёт условия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общения между детьми и педагогами через ролевые игры, диалоги с персонажами сказки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умение выражать свои мысли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слушать и понимать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других, участвовать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диалоге.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Побуждает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к фантазии и созданию собственных сказочных персонажей и сюжетов.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A053DDA-3094-46F8-AE63-A04A2CABC6F0}"/>
              </a:ext>
            </a:extLst>
          </p:cNvPr>
          <p:cNvSpPr/>
          <p:nvPr/>
        </p:nvSpPr>
        <p:spPr>
          <a:xfrm>
            <a:off x="466397" y="7568990"/>
            <a:ext cx="3362907" cy="3006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5314" y="105398"/>
            <a:ext cx="1789649" cy="167379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6549" t="6881" r="1765" b="11663"/>
          <a:stretch/>
        </p:blipFill>
        <p:spPr>
          <a:xfrm>
            <a:off x="505801" y="383790"/>
            <a:ext cx="1361734" cy="10933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01" y="7598103"/>
            <a:ext cx="3272449" cy="29143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810" b="44242"/>
          <a:stretch/>
        </p:blipFill>
        <p:spPr>
          <a:xfrm>
            <a:off x="0" y="8443947"/>
            <a:ext cx="7514437" cy="22441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28735" y="981602"/>
            <a:ext cx="2087081" cy="36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6"/>
              </a:lnSpc>
            </a:pPr>
            <a:endParaRPr lang="en-US" sz="1090" dirty="0">
              <a:solidFill>
                <a:srgbClr val="2828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91544" y="365447"/>
            <a:ext cx="988180" cy="75760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03906" y="356288"/>
            <a:ext cx="21978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96"/>
              </a:lnSpc>
              <a:spcBef>
                <a:spcPct val="0"/>
              </a:spcBef>
            </a:pPr>
            <a:r>
              <a:rPr lang="ru-RU" sz="1364" u="none" dirty="0">
                <a:solidFill>
                  <a:srgbClr val="157A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en-US" sz="1364" u="none" dirty="0">
              <a:solidFill>
                <a:srgbClr val="157A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95822" y="8667701"/>
            <a:ext cx="5249885" cy="2197999"/>
            <a:chOff x="0" y="-38100"/>
            <a:chExt cx="6999846" cy="2930666"/>
          </a:xfrm>
        </p:grpSpPr>
        <p:sp>
          <p:nvSpPr>
            <p:cNvPr id="19" name="TextBox 19"/>
            <p:cNvSpPr txBox="1"/>
            <p:nvPr/>
          </p:nvSpPr>
          <p:spPr>
            <a:xfrm>
              <a:off x="3546351" y="2655749"/>
              <a:ext cx="3422831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645102"/>
              <a:ext cx="3268649" cy="2368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8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" y="-38100"/>
              <a:ext cx="6999843" cy="563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42"/>
                </a:lnSpc>
              </a:pPr>
              <a:r>
                <a:rPr lang="en-US" sz="1489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Материал</a:t>
              </a:r>
              <a:r>
                <a:rPr lang="en-US" sz="1489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подготовил</a:t>
              </a: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742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" y="331959"/>
              <a:ext cx="6999842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9" lvl="1">
                <a:lnSpc>
                  <a:spcPts val="1399"/>
                </a:lnSpc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МБДОУ «ДС № 89 г. Челябинска»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Учитель-дефектолог Шишкина Светлана Владимировна</a:t>
              </a:r>
            </a:p>
            <a:p>
              <a:pPr marL="215899" lvl="1" indent="-107950">
                <a:lnSpc>
                  <a:spcPts val="1399"/>
                </a:lnSpc>
                <a:buFont typeface="Arial"/>
                <a:buChar char="•"/>
              </a:pPr>
              <a:r>
                <a:rPr lang="ru-RU" sz="11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Учитель-логопед Володина Надежда Михайловна</a:t>
              </a:r>
              <a:endPara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399"/>
                </a:lnSpc>
              </a:pPr>
              <a:endPara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49250" y="668716"/>
            <a:ext cx="2258969" cy="7516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Описание дидактической игры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«Волшебный колпачок»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к игре:</a:t>
            </a:r>
            <a:endParaRPr lang="ru-RU" sz="11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Колпачок и схема составления сказки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Набор карточек: Создать набор карточек с изображениями различных сказочных героев (например, Баба Яга, Иван-Царевич, Лиса, Заяц) и мест, где они живут (лес, избушка, дворец), сказочных и волшебных предметов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3.Игровое пространство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Убедиться, что у детей есть достаточно места для работы с карточками и для обсуждения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Ход </a:t>
            </a:r>
            <a:r>
              <a:rPr lang="ru-RU" sz="11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игры: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1.Введение в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игру: Педагог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знакомит детей с карточками, объясняет, что они будут создавать свою собственную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сказку, используя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предложенные изображения.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728734" y="643749"/>
            <a:ext cx="2350407" cy="8361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>
              <a:lnSpc>
                <a:spcPct val="107000"/>
              </a:lnSpc>
              <a:spcAft>
                <a:spcPts val="800"/>
              </a:spcAft>
              <a:defRPr sz="1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 algn="just">
              <a:lnSpc>
                <a:spcPct val="100000"/>
              </a:lnSpc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Схема рассказывания</a:t>
            </a:r>
          </a:p>
          <a:p>
            <a:pPr lvl="0" algn="just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1.Знакомство детей со схемой рассказывания</a:t>
            </a:r>
          </a:p>
          <a:p>
            <a:pPr lvl="0" algn="just">
              <a:lnSpc>
                <a:spcPct val="10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соблюдать определенную последовательность (кто это? где живет? Кто друзья? А вдруг? Что помогло (что случилось)? Чем закончилось?)</a:t>
            </a:r>
          </a:p>
          <a:p>
            <a:pPr marL="171450" lvl="0" indent="-171450" algn="just">
              <a:lnSpc>
                <a:spcPct val="100000"/>
              </a:lnSpc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схему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рассказывания также можно выложить по цветам радуги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2.Выбор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героя: Ребенок выбирает карточку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изображением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героя.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 своего героя и описывает его по следующей схеме: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Дайте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имя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Внешний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Расширение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Какие есть предметы, атрибуты?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каком настроении персонаж?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чём мечтает?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любит делать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Описание места жилья: Следующий ребенок выбирает карточку с изображением места, где живёт герой, и описывает его.</a:t>
            </a:r>
          </a:p>
          <a:p>
            <a:pPr>
              <a:lnSpc>
                <a:spcPct val="100000"/>
              </a:lnSpc>
            </a:pPr>
            <a:endParaRPr lang="ru-RU" dirty="0"/>
          </a:p>
          <a:p>
            <a:endParaRPr lang="ru-RU" dirty="0"/>
          </a:p>
        </p:txBody>
      </p:sp>
      <p:sp>
        <p:nvSpPr>
          <p:cNvPr id="34" name="TextBox 34"/>
          <p:cNvSpPr txBox="1"/>
          <p:nvPr/>
        </p:nvSpPr>
        <p:spPr>
          <a:xfrm>
            <a:off x="5208047" y="1209443"/>
            <a:ext cx="2227803" cy="6704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4. Друзья героя: Дети выбирают карточки с изображениями друзей героя и рассказывают 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5. Неожиданное событие: Педагог предлагает детям вытянуть следующую карточку и придумать, что может случиться с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героем.</a:t>
            </a: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6. Развитие сюжета: Дети обсуждают, как герой будет действовать в этой ситуации и вытягивают следующую карточку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Завершение сюжета: Дети придумали, как закончится история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Заключение: В конце игры педагог подводит итоги, обсуждая, что дети узнали и как они чувствовали себя во время рассказывания. Дети могут выразить свои эмоции через рисунки или короткие театрализованные постановки. Также дети обсуждают кто был лучшим рассказчиком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sz="1100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1100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800"/>
              </a:spcAft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Дидактическая игра "Волшебный колпачок" помогает детям развивать связную речь, воображение и творческие навыки, а также способствует укреплению уверенности в себе и коммуникативных способностей.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76CCB9F-6A82-4837-AB17-304E8592E81E}"/>
              </a:ext>
            </a:extLst>
          </p:cNvPr>
          <p:cNvSpPr/>
          <p:nvPr/>
        </p:nvSpPr>
        <p:spPr>
          <a:xfrm>
            <a:off x="5445706" y="8776705"/>
            <a:ext cx="1787160" cy="1551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 это место вставьте </a:t>
            </a:r>
            <a:r>
              <a:rPr lang="en-US" dirty="0"/>
              <a:t>QR </a:t>
            </a:r>
            <a:r>
              <a:rPr lang="ru-RU" dirty="0"/>
              <a:t>код (на материал либо на сайт учреждения)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602" y="2914344"/>
            <a:ext cx="1837820" cy="2414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49" y="4179978"/>
            <a:ext cx="2052462" cy="22981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544</Words>
  <Application>Microsoft Office PowerPoint</Application>
  <PresentationFormat>Произвольный</PresentationFormat>
  <Paragraphs>71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ГПСП замов_ Всегда под рукой</dc:title>
  <dc:creator>Наталья</dc:creator>
  <cp:lastModifiedBy>Пользователь</cp:lastModifiedBy>
  <cp:revision>18</cp:revision>
  <dcterms:created xsi:type="dcterms:W3CDTF">2006-08-16T00:00:00Z</dcterms:created>
  <dcterms:modified xsi:type="dcterms:W3CDTF">2025-05-15T11:19:28Z</dcterms:modified>
  <dc:identifier>DAFBocwV3JE</dc:identifier>
</cp:coreProperties>
</file>