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88163" cy="10020300"/>
  <p:embeddedFontLst>
    <p:embeddedFont>
      <p:font typeface="Lato Heavy" panose="020B0604020202020204" charset="0"/>
      <p:regular r:id="rId4"/>
    </p:embeddedFont>
    <p:embeddedFont>
      <p:font typeface="Lato Italics" panose="020B0604020202020204" charset="0"/>
      <p:regular r:id="rId5"/>
    </p:embeddedFont>
    <p:embeddedFont>
      <p:font typeface="Lato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ato Heavy Bold" panose="020B0604020202020204" charset="0"/>
      <p:regular r:id="rId11"/>
    </p:embeddedFont>
    <p:embeddedFont>
      <p:font typeface="Lat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014" y="-3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bdoyds89.lbihost.ru/space/66/2021/12/%D0%98%D0%B3%D1%80%D0%B0%D0%BB%D0%BE%D1%87%D0%BA%D0%B0-%D0%BE%D0%B1%D1%83%D1%87%D0%B0%D0%BB%D0%BE%D1%87%D0%BA%D0%B0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hyperlink" Target="http://mbdoyds89.lbihost.ru/space/66/2021/12/%D0%98%D0%B3%D1%80%D0%B0%D0%BB%D0%BE%D1%87%D0%BA%D0%B0-%D0%BE%D0%B1%D1%83%D1%87%D0%B0%D0%BB%D0%BE%D1%87%D0%BA%D0%B0.pdf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873" y="2220544"/>
            <a:ext cx="7048370" cy="1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" y="1556802"/>
            <a:ext cx="7556500" cy="419952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81270" y="5194300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222400" y="4298466"/>
            <a:ext cx="3140834" cy="6253821"/>
            <a:chOff x="0" y="0"/>
            <a:chExt cx="1125604" cy="30607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3599" y="5422900"/>
            <a:ext cx="3836835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26"/>
              </a:lnSpc>
              <a:spcBef>
                <a:spcPct val="0"/>
              </a:spcBef>
            </a:pPr>
            <a:r>
              <a:rPr lang="en-US" sz="1200" u="none" dirty="0">
                <a:solidFill>
                  <a:srgbClr val="53A6CF"/>
                </a:solidFill>
                <a:latin typeface="Lato Heavy Bold"/>
              </a:rPr>
              <a:t>Целевая аудитория:</a:t>
            </a:r>
            <a:r>
              <a:rPr lang="en-US" sz="1200" u="none" dirty="0">
                <a:solidFill>
                  <a:srgbClr val="282828"/>
                </a:solidFill>
                <a:latin typeface="Lato Heavy"/>
              </a:rPr>
              <a:t> </a:t>
            </a:r>
            <a:r>
              <a:rPr lang="en-US" sz="1200" u="none" dirty="0" smtClean="0">
                <a:solidFill>
                  <a:srgbClr val="282828"/>
                </a:solidFill>
                <a:latin typeface="Lato Heavy"/>
              </a:rPr>
              <a:t>педагоги ДОО</a:t>
            </a:r>
            <a:r>
              <a:rPr lang="ru-RU" sz="1200" u="none" dirty="0" smtClean="0">
                <a:solidFill>
                  <a:srgbClr val="282828"/>
                </a:solidFill>
                <a:latin typeface="Lato Heavy"/>
              </a:rPr>
              <a:t>, специалисты, родители.</a:t>
            </a:r>
          </a:p>
          <a:p>
            <a:pPr marL="0" lvl="0" indent="0" algn="just">
              <a:lnSpc>
                <a:spcPts val="1526"/>
              </a:lnSpc>
              <a:spcBef>
                <a:spcPct val="0"/>
              </a:spcBef>
            </a:pPr>
            <a:endParaRPr lang="en-US" sz="1200" u="none" dirty="0">
              <a:solidFill>
                <a:srgbClr val="282828"/>
              </a:solidFill>
              <a:latin typeface="Lato Heavy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200" u="none" dirty="0">
                <a:solidFill>
                  <a:srgbClr val="53A6CF"/>
                </a:solidFill>
                <a:latin typeface="Lato Heavy Bold"/>
              </a:rPr>
              <a:t>Проблемное поле</a:t>
            </a:r>
            <a:r>
              <a:rPr lang="en-US" sz="1200" u="none" dirty="0" smtClean="0">
                <a:solidFill>
                  <a:srgbClr val="53A6CF"/>
                </a:solidFill>
                <a:latin typeface="Lato Heavy Bold"/>
              </a:rPr>
              <a:t>:</a:t>
            </a:r>
            <a:r>
              <a:rPr lang="ru-RU" sz="1200" u="none" dirty="0" smtClean="0">
                <a:solidFill>
                  <a:srgbClr val="53A6CF"/>
                </a:solidFill>
                <a:latin typeface="Lato Heavy Bold"/>
              </a:rPr>
              <a:t> </a:t>
            </a:r>
            <a:r>
              <a:rPr lang="ru-RU" sz="1200" u="none" dirty="0" smtClean="0">
                <a:latin typeface="Lato Heavy Bold"/>
              </a:rPr>
              <a:t>необходимость тесного взаимодействия </a:t>
            </a:r>
            <a:r>
              <a:rPr lang="ru-RU" sz="1200" u="none" dirty="0" smtClean="0">
                <a:latin typeface="Lato Heavy Bold"/>
              </a:rPr>
              <a:t>с родителями/законными представителями воспитанников с целью отработки и закрепления  полученного в </a:t>
            </a:r>
            <a:r>
              <a:rPr lang="ru-RU" sz="1200" dirty="0">
                <a:latin typeface="Lato Heavy Bold"/>
              </a:rPr>
              <a:t>ходе </a:t>
            </a:r>
            <a:r>
              <a:rPr lang="ru-RU" sz="1200" dirty="0" smtClean="0">
                <a:latin typeface="Lato Heavy Bold"/>
              </a:rPr>
              <a:t>образовательного процесса навыков речевого развития.</a:t>
            </a:r>
            <a:endParaRPr lang="ru-RU" sz="1200" u="none" dirty="0" smtClean="0">
              <a:latin typeface="Lato Heavy Bold"/>
            </a:endParaRPr>
          </a:p>
          <a:p>
            <a:pPr marL="0" lvl="0" indent="0" algn="just">
              <a:lnSpc>
                <a:spcPts val="1526"/>
              </a:lnSpc>
              <a:spcBef>
                <a:spcPct val="0"/>
              </a:spcBef>
            </a:pPr>
            <a:endParaRPr lang="ru-RU" sz="1200" u="none" dirty="0" smtClean="0">
              <a:solidFill>
                <a:srgbClr val="53A6CF"/>
              </a:solidFill>
              <a:latin typeface="Lato Heavy Bold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200" u="none" dirty="0" smtClean="0">
                <a:solidFill>
                  <a:srgbClr val="53A6CF"/>
                </a:solidFill>
                <a:latin typeface="Lato Heavy Bold"/>
              </a:rPr>
              <a:t>Цель</a:t>
            </a:r>
            <a:r>
              <a:rPr lang="en-US" sz="1200" u="none" dirty="0">
                <a:solidFill>
                  <a:srgbClr val="53A6CF"/>
                </a:solidFill>
                <a:latin typeface="Lato Heavy Bold"/>
              </a:rPr>
              <a:t>:</a:t>
            </a:r>
            <a:r>
              <a:rPr lang="en-US" sz="1200" u="none" dirty="0">
                <a:solidFill>
                  <a:srgbClr val="282828"/>
                </a:solidFill>
                <a:latin typeface="Lato Heavy"/>
              </a:rPr>
              <a:t> </a:t>
            </a:r>
            <a:r>
              <a:rPr lang="ru-RU" sz="1200" dirty="0"/>
              <a:t>Взаимодействие всех участников образовательного процесса в развитии и коррекции речи детей 4-5 лет в детском саду и в условиях семьи</a:t>
            </a:r>
            <a:r>
              <a:rPr lang="ru-RU" sz="1200" dirty="0" smtClean="0"/>
              <a:t>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200" dirty="0" smtClean="0"/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200" u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 Heavy"/>
              </a:rPr>
              <a:t>Задачи: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200" dirty="0"/>
              <a:t>• Способствовать расширению и активизации пассивного и активного словаря; </a:t>
            </a:r>
            <a:endParaRPr lang="ru-RU" sz="1200" dirty="0" smtClean="0"/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200" dirty="0" smtClean="0"/>
              <a:t>• </a:t>
            </a:r>
            <a:r>
              <a:rPr lang="ru-RU" sz="1200" dirty="0"/>
              <a:t>Создать условия для формирования словообразования и словоизменения, связной речи; </a:t>
            </a:r>
            <a:endParaRPr lang="ru-RU" sz="1200" dirty="0" smtClean="0"/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200" dirty="0" smtClean="0"/>
              <a:t>• </a:t>
            </a:r>
            <a:r>
              <a:rPr lang="ru-RU" sz="1200" dirty="0"/>
              <a:t>Способствовать развитию когнитивных процессов: зрительно моторных координаций, произвольного внимания, слухоречевой и зрительной памяти, мыслительных процессов.</a:t>
            </a:r>
            <a:endParaRPr lang="en-US" sz="1200" u="none" dirty="0">
              <a:solidFill>
                <a:srgbClr val="282828"/>
              </a:solidFill>
              <a:latin typeface="Lato Heav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2000" y="1196091"/>
            <a:ext cx="553085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ru-RU" sz="2600" dirty="0" smtClean="0">
                <a:solidFill>
                  <a:srgbClr val="157AA8"/>
                </a:solidFill>
                <a:latin typeface="Lato Heavy Bold"/>
              </a:rPr>
              <a:t>             </a:t>
            </a:r>
            <a:r>
              <a:rPr lang="en-US" sz="2600" dirty="0" smtClean="0">
                <a:solidFill>
                  <a:srgbClr val="157AA8"/>
                </a:solidFill>
                <a:latin typeface="Lato Heavy Bold"/>
              </a:rPr>
              <a:t>«</a:t>
            </a:r>
            <a:r>
              <a:rPr lang="ru-RU" sz="2600" dirty="0" smtClean="0">
                <a:solidFill>
                  <a:srgbClr val="157AA8"/>
                </a:solidFill>
                <a:latin typeface="Lato Heavy Bold"/>
              </a:rPr>
              <a:t>Развиваемся играя»</a:t>
            </a:r>
            <a:endParaRPr lang="en-US" sz="2600" dirty="0">
              <a:solidFill>
                <a:srgbClr val="157AA8"/>
              </a:solidFill>
              <a:latin typeface="Lato Heavy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16250" y="322393"/>
            <a:ext cx="4151960" cy="690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ru-RU" sz="1300" dirty="0">
                <a:solidFill>
                  <a:srgbClr val="282828"/>
                </a:solidFill>
                <a:latin typeface="Lato"/>
              </a:rPr>
              <a:t>МУНИЦИПАЛЬНОЕ БЮДЖЕТНОЕ </a:t>
            </a:r>
            <a:endParaRPr lang="ru-RU" sz="1300" dirty="0" smtClean="0">
              <a:solidFill>
                <a:srgbClr val="282828"/>
              </a:solidFill>
              <a:latin typeface="Lato"/>
            </a:endParaRPr>
          </a:p>
          <a:p>
            <a:pPr algn="ctr">
              <a:lnSpc>
                <a:spcPts val="1820"/>
              </a:lnSpc>
            </a:pPr>
            <a:r>
              <a:rPr lang="ru-RU" sz="1300" dirty="0" smtClean="0">
                <a:solidFill>
                  <a:srgbClr val="282828"/>
                </a:solidFill>
                <a:latin typeface="Lato"/>
              </a:rPr>
              <a:t>ДОШКОЛЬНОЕ </a:t>
            </a:r>
            <a:r>
              <a:rPr lang="ru-RU" sz="1300" dirty="0">
                <a:solidFill>
                  <a:srgbClr val="282828"/>
                </a:solidFill>
                <a:latin typeface="Lato"/>
              </a:rPr>
              <a:t>ОБРАЗОВАТЕЛЬНОЕ УЧРЕЖДЕНИЕ </a:t>
            </a:r>
          </a:p>
          <a:p>
            <a:pPr algn="ctr">
              <a:lnSpc>
                <a:spcPts val="1820"/>
              </a:lnSpc>
            </a:pPr>
            <a:r>
              <a:rPr lang="ru-RU" sz="1300" dirty="0">
                <a:solidFill>
                  <a:srgbClr val="282828"/>
                </a:solidFill>
                <a:latin typeface="Lato"/>
              </a:rPr>
              <a:t>«ДЕТСКИЙ САД № </a:t>
            </a:r>
            <a:r>
              <a:rPr lang="ru-RU" sz="1300" dirty="0" smtClean="0">
                <a:solidFill>
                  <a:srgbClr val="282828"/>
                </a:solidFill>
                <a:latin typeface="Lato"/>
              </a:rPr>
              <a:t>89 </a:t>
            </a:r>
            <a:r>
              <a:rPr lang="ru-RU" sz="1300" dirty="0">
                <a:solidFill>
                  <a:srgbClr val="282828"/>
                </a:solidFill>
                <a:latin typeface="Lato"/>
              </a:rPr>
              <a:t>Г. ЧЕЛЯБИНСКА»</a:t>
            </a:r>
            <a:endParaRPr lang="en-US" sz="1300" dirty="0">
              <a:solidFill>
                <a:srgbClr val="282828"/>
              </a:solidFill>
              <a:latin typeface="Lat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70297" y="4509297"/>
            <a:ext cx="2594738" cy="3167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u="none" dirty="0">
                <a:solidFill>
                  <a:srgbClr val="FFFFFF"/>
                </a:solidFill>
                <a:latin typeface="Lato Bold"/>
              </a:rPr>
              <a:t>Аннотация</a:t>
            </a:r>
            <a:r>
              <a:rPr lang="en-US" sz="2617" u="none" dirty="0" smtClean="0">
                <a:solidFill>
                  <a:srgbClr val="FFFFFF"/>
                </a:solidFill>
                <a:latin typeface="Lato Bold"/>
              </a:rPr>
              <a:t>:</a:t>
            </a:r>
            <a:endParaRPr lang="ru-RU" sz="800" u="none" dirty="0" smtClean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2051"/>
              </a:lnSpc>
            </a:pPr>
            <a:r>
              <a:rPr lang="ru-RU" sz="1400" u="none" dirty="0" smtClean="0">
                <a:solidFill>
                  <a:srgbClr val="FFFFFF"/>
                </a:solidFill>
                <a:latin typeface="Lato"/>
              </a:rPr>
              <a:t>Представляем вашему вниманию</a:t>
            </a:r>
            <a:r>
              <a:rPr lang="ru-RU" sz="1400" b="1" dirty="0"/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рабочую тетрадь «Игралочка-обучалочка</a:t>
            </a:r>
            <a:r>
              <a:rPr lang="ru-RU" sz="1400" dirty="0">
                <a:solidFill>
                  <a:schemeClr val="bg1"/>
                </a:solidFill>
              </a:rPr>
              <a:t>» для работы с детьми  с  </a:t>
            </a:r>
            <a:r>
              <a:rPr lang="ru-RU" sz="1400" dirty="0" smtClean="0">
                <a:solidFill>
                  <a:schemeClr val="bg1"/>
                </a:solidFill>
              </a:rPr>
              <a:t>тяжелыми нарушениями речи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4-5 лет. В данном пособии собраны речевые задания по лексическим темам календарного тематического планирования. </a:t>
            </a:r>
          </a:p>
          <a:p>
            <a:pPr algn="just">
              <a:lnSpc>
                <a:spcPts val="2051"/>
              </a:lnSpc>
            </a:pPr>
            <a:endParaRPr lang="en-US" sz="1465" u="none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-194987" y="4252453"/>
            <a:ext cx="4515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hlinkClick r:id="rId2"/>
              </a:rPr>
              <a:t>Рабочая тетрадь  «Игралочка-обучалочка</a:t>
            </a:r>
            <a:r>
              <a:rPr lang="ru-RU" sz="1400" b="1" dirty="0">
                <a:hlinkClick r:id="rId2"/>
              </a:rPr>
              <a:t>» </a:t>
            </a:r>
            <a:endParaRPr lang="ru-RU" sz="1400" b="1" dirty="0" smtClean="0">
              <a:hlinkClick r:id="rId2"/>
            </a:endParaRPr>
          </a:p>
          <a:p>
            <a:pPr algn="ctr"/>
            <a:r>
              <a:rPr lang="ru-RU" sz="1400" b="1" dirty="0" smtClean="0">
                <a:hlinkClick r:id="rId2"/>
              </a:rPr>
              <a:t>для </a:t>
            </a:r>
            <a:r>
              <a:rPr lang="ru-RU" sz="1400" b="1" dirty="0">
                <a:hlinkClick r:id="rId2"/>
              </a:rPr>
              <a:t>работы с детьми  с ОВЗ среднего возраста </a:t>
            </a:r>
            <a:endParaRPr lang="ru-RU" sz="1400" b="1" dirty="0" smtClean="0">
              <a:hlinkClick r:id="rId2"/>
            </a:endParaRPr>
          </a:p>
          <a:p>
            <a:pPr algn="ctr"/>
            <a:r>
              <a:rPr lang="ru-RU" sz="1400" b="1" dirty="0" smtClean="0">
                <a:hlinkClick r:id="rId2"/>
              </a:rPr>
              <a:t>по </a:t>
            </a:r>
            <a:r>
              <a:rPr lang="ru-RU" sz="1400" b="1" dirty="0">
                <a:hlinkClick r:id="rId2"/>
              </a:rPr>
              <a:t>развитию лексико-грамматических </a:t>
            </a:r>
            <a:r>
              <a:rPr lang="ru-RU" sz="1400" b="1" dirty="0" smtClean="0">
                <a:hlinkClick r:id="rId2"/>
              </a:rPr>
              <a:t>категорий</a:t>
            </a:r>
          </a:p>
          <a:p>
            <a:pPr algn="ctr"/>
            <a:r>
              <a:rPr lang="ru-RU" sz="1400" b="1" dirty="0" smtClean="0">
                <a:hlinkClick r:id="rId2"/>
              </a:rPr>
              <a:t> </a:t>
            </a:r>
            <a:r>
              <a:rPr lang="ru-RU" sz="1400" b="1" dirty="0">
                <a:hlinkClick r:id="rId2"/>
              </a:rPr>
              <a:t>и связной речи. 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0" y="7759407"/>
            <a:ext cx="1904701" cy="2601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33" y="1895036"/>
            <a:ext cx="7164235" cy="22797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 descr="C:\Users\Админ\Desktop\8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5471"/>
            <a:ext cx="143383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063" y="8435962"/>
            <a:ext cx="7488859" cy="22441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6432" y="5501116"/>
            <a:ext cx="225904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26"/>
              </a:lnSpc>
            </a:pPr>
            <a:r>
              <a:rPr lang="ru-RU" sz="1200" dirty="0">
                <a:cs typeface="Times New Roman" panose="02020603050405020304" pitchFamily="18" charset="0"/>
              </a:rPr>
              <a:t>В ПРОЦЕССЕ ВЫПОЛНЕНИЯ УПРАЖНЕНИЙ У ДЕТЕЙ ФОРМИРУЮТСЯ: 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>
              <a:lnSpc>
                <a:spcPts val="1526"/>
              </a:lnSpc>
            </a:pPr>
            <a:r>
              <a:rPr lang="ru-RU" sz="1200" dirty="0">
                <a:cs typeface="Times New Roman" panose="02020603050405020304" pitchFamily="18" charset="0"/>
              </a:rPr>
              <a:t>• Мелкая моторика 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>
              <a:lnSpc>
                <a:spcPts val="1526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• </a:t>
            </a:r>
            <a:r>
              <a:rPr lang="ru-RU" sz="1200" dirty="0">
                <a:cs typeface="Times New Roman" panose="02020603050405020304" pitchFamily="18" charset="0"/>
              </a:rPr>
              <a:t>Математические представления • Сенсорные эталоны (цвет, форма, размер) 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>
              <a:lnSpc>
                <a:spcPts val="1526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• </a:t>
            </a:r>
            <a:r>
              <a:rPr lang="ru-RU" sz="1200" dirty="0">
                <a:cs typeface="Times New Roman" panose="02020603050405020304" pitchFamily="18" charset="0"/>
              </a:rPr>
              <a:t>Лексико-грамматические категории 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>
              <a:lnSpc>
                <a:spcPts val="1526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• </a:t>
            </a:r>
            <a:r>
              <a:rPr lang="ru-RU" sz="1200" dirty="0">
                <a:cs typeface="Times New Roman" panose="02020603050405020304" pitchFamily="18" charset="0"/>
              </a:rPr>
              <a:t>Практическое употребление предлогов в речи 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>
              <a:lnSpc>
                <a:spcPts val="1526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• </a:t>
            </a:r>
            <a:r>
              <a:rPr lang="ru-RU" sz="1200" dirty="0">
                <a:cs typeface="Times New Roman" panose="02020603050405020304" pitchFamily="18" charset="0"/>
              </a:rPr>
              <a:t>Навыки развития связной речи</a:t>
            </a:r>
            <a:endParaRPr lang="en-US" sz="1200" dirty="0">
              <a:solidFill>
                <a:srgbClr val="282828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1543" y="365447"/>
            <a:ext cx="1278811" cy="98042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273052" y="283889"/>
            <a:ext cx="2495798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en-US" sz="1400" b="1" u="none" dirty="0" smtClean="0">
                <a:solidFill>
                  <a:srgbClr val="157AA8"/>
                </a:solidFill>
                <a:latin typeface="+mj-lt"/>
              </a:rPr>
              <a:t>Содержание</a:t>
            </a:r>
            <a:endParaRPr lang="en-US" sz="1400" b="1" u="none" dirty="0">
              <a:solidFill>
                <a:srgbClr val="157AA8"/>
              </a:solidFill>
              <a:latin typeface="+mj-l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72042"/>
            <a:chOff x="0" y="-38100"/>
            <a:chExt cx="6999846" cy="2896057"/>
          </a:xfrm>
        </p:grpSpPr>
        <p:sp>
          <p:nvSpPr>
            <p:cNvPr id="19" name="TextBox 19"/>
            <p:cNvSpPr txBox="1"/>
            <p:nvPr/>
          </p:nvSpPr>
          <p:spPr>
            <a:xfrm>
              <a:off x="3546350" y="2655748"/>
              <a:ext cx="3422830" cy="202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01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" y="-38100"/>
              <a:ext cx="6999842" cy="1819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89" b="1" dirty="0">
                  <a:solidFill>
                    <a:schemeClr val="bg1"/>
                  </a:solidFill>
                  <a:latin typeface="Lato Heavy Bold"/>
                </a:rPr>
                <a:t>Материал </a:t>
              </a:r>
              <a:r>
                <a:rPr lang="en-US" sz="1489" b="1" dirty="0" smtClean="0">
                  <a:solidFill>
                    <a:schemeClr val="bg1"/>
                  </a:solidFill>
                  <a:latin typeface="Lato Heavy Bold"/>
                </a:rPr>
                <a:t>подготовил</a:t>
              </a:r>
              <a:r>
                <a:rPr lang="ru-RU" sz="1489" b="1" dirty="0">
                  <a:solidFill>
                    <a:schemeClr val="bg1"/>
                  </a:solidFill>
                  <a:latin typeface="Lato Heavy Bold"/>
                </a:rPr>
                <a:t>и</a:t>
              </a:r>
              <a:r>
                <a:rPr lang="ru-RU" sz="1489" b="1" dirty="0" smtClean="0">
                  <a:solidFill>
                    <a:schemeClr val="bg1"/>
                  </a:solidFill>
                  <a:latin typeface="Lato Heavy Bold"/>
                </a:rPr>
                <a:t>:</a:t>
              </a:r>
            </a:p>
            <a:p>
              <a:pPr>
                <a:lnSpc>
                  <a:spcPts val="1742"/>
                </a:lnSpc>
              </a:pPr>
              <a:endParaRPr lang="ru-RU" sz="1489" b="1" dirty="0">
                <a:solidFill>
                  <a:schemeClr val="bg1"/>
                </a:solidFill>
                <a:latin typeface="Lato Heavy Bold"/>
              </a:endParaRPr>
            </a:p>
            <a:p>
              <a:r>
                <a:rPr lang="ru-RU" sz="1600" b="1" dirty="0">
                  <a:solidFill>
                    <a:schemeClr val="bg1"/>
                  </a:solidFill>
                  <a:hlinkClick r:id="rId5"/>
                </a:rPr>
                <a:t>Учитель-логопед Утемишева Е.В. </a:t>
              </a:r>
              <a:endParaRPr lang="ru-RU" sz="1600" b="1" dirty="0" smtClean="0">
                <a:solidFill>
                  <a:schemeClr val="bg1"/>
                </a:solidFill>
                <a:hlinkClick r:id="rId5"/>
              </a:endParaRPr>
            </a:p>
            <a:p>
              <a:r>
                <a:rPr lang="ru-RU" sz="1600" b="1" dirty="0" smtClean="0">
                  <a:solidFill>
                    <a:schemeClr val="bg1"/>
                  </a:solidFill>
                  <a:hlinkClick r:id="rId5"/>
                </a:rPr>
                <a:t>Воспитатель </a:t>
              </a:r>
              <a:r>
                <a:rPr lang="ru-RU" sz="1600" b="1" dirty="0">
                  <a:solidFill>
                    <a:schemeClr val="bg1"/>
                  </a:solidFill>
                  <a:hlinkClick r:id="rId5"/>
                </a:rPr>
                <a:t>Сергеева Ю.В</a:t>
              </a:r>
              <a:endParaRPr lang="ru-RU" sz="1600" b="1" dirty="0">
                <a:solidFill>
                  <a:schemeClr val="bg1"/>
                </a:solidFill>
              </a:endParaRPr>
            </a:p>
            <a:p>
              <a:pPr>
                <a:lnSpc>
                  <a:spcPts val="1742"/>
                </a:lnSpc>
              </a:pPr>
              <a:endParaRPr lang="ru-RU" sz="1489" b="1" dirty="0" smtClean="0">
                <a:solidFill>
                  <a:schemeClr val="bg1"/>
                </a:solidFill>
                <a:latin typeface="Lato Heavy Bold"/>
              </a:endParaRPr>
            </a:p>
            <a:p>
              <a:pPr>
                <a:lnSpc>
                  <a:spcPts val="1742"/>
                </a:lnSpc>
              </a:pPr>
              <a:r>
                <a:rPr lang="ru-RU" sz="1489" b="1" dirty="0" smtClean="0">
                  <a:solidFill>
                    <a:schemeClr val="bg1"/>
                  </a:solidFill>
                  <a:latin typeface="Lato Heavy Bold"/>
                </a:rPr>
                <a:t>МБДОУ «ДС № 89 г. Челябинска»</a:t>
              </a:r>
              <a:endParaRPr lang="en-US" sz="1489" b="1" dirty="0">
                <a:solidFill>
                  <a:schemeClr val="bg1"/>
                </a:solidFill>
                <a:latin typeface="Lato Heavy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3" cy="215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endParaRPr lang="en-US" sz="999" dirty="0">
                <a:solidFill>
                  <a:srgbClr val="FFFFFF"/>
                </a:solidFill>
                <a:latin typeface="Lato Italics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96593" y="2489378"/>
            <a:ext cx="2439084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200" dirty="0" smtClean="0">
                <a:solidFill>
                  <a:srgbClr val="282828"/>
                </a:solidFill>
              </a:rPr>
              <a:t>В ПОСОБИ ИСПОЛЬЗУИИЕТСЯ </a:t>
            </a:r>
            <a:r>
              <a:rPr lang="ru-RU" sz="1200" dirty="0" smtClean="0"/>
              <a:t>БОЛЬШОЕ </a:t>
            </a:r>
            <a:r>
              <a:rPr lang="ru-RU" sz="1200" dirty="0"/>
              <a:t>РАЗНООБРАЗИЕ </a:t>
            </a:r>
            <a:r>
              <a:rPr lang="ru-RU" sz="1200" dirty="0" smtClean="0"/>
              <a:t>УПРАЖНЕНИЙ:</a:t>
            </a:r>
          </a:p>
          <a:p>
            <a:pPr marL="171450" lvl="0" indent="-171450" algn="just">
              <a:lnSpc>
                <a:spcPts val="1526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dirty="0"/>
              <a:t> </a:t>
            </a:r>
            <a:r>
              <a:rPr lang="ru-RU" sz="1200" dirty="0" smtClean="0"/>
              <a:t>ПИКТОГРАММЫ</a:t>
            </a:r>
          </a:p>
          <a:p>
            <a:pPr marL="171450" lvl="0" indent="-171450" algn="just">
              <a:lnSpc>
                <a:spcPts val="1526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/>
              <a:t>МНЕМОТАБЛИЦЫ</a:t>
            </a:r>
          </a:p>
          <a:p>
            <a:pPr marL="171450" lvl="0" indent="-171450" algn="just">
              <a:lnSpc>
                <a:spcPts val="1526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/>
              <a:t>НА РАЗВИТИЕ МЕЛКОЙ МОТОРИКИ</a:t>
            </a:r>
          </a:p>
          <a:p>
            <a:pPr marL="171450" lvl="0" indent="-171450" algn="just">
              <a:lnSpc>
                <a:spcPts val="1526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/>
              <a:t>НА РАЗВИТИЕ </a:t>
            </a:r>
            <a:r>
              <a:rPr lang="ru-RU" sz="1200" dirty="0"/>
              <a:t>МАТЕМАТИЧЕСКИХ ПРЕДСТАВЛЕНИЙ И ПОНИМАНИЯ СЛОВЕСНЫХ </a:t>
            </a:r>
            <a:r>
              <a:rPr lang="ru-RU" sz="1200" dirty="0" smtClean="0"/>
              <a:t>ИНСТРУКЦИЙ</a:t>
            </a:r>
          </a:p>
          <a:p>
            <a:pPr marL="171450" lvl="0" indent="-171450" algn="just">
              <a:lnSpc>
                <a:spcPts val="1526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/>
              <a:t>НА РАЗВИТИЕ </a:t>
            </a:r>
            <a:r>
              <a:rPr lang="ru-RU" sz="1200" dirty="0"/>
              <a:t>ГРАММАТИЧЕСКИХ </a:t>
            </a:r>
            <a:r>
              <a:rPr lang="ru-RU" sz="1200" dirty="0" smtClean="0"/>
              <a:t>КАТЕГОРИЙ</a:t>
            </a:r>
          </a:p>
          <a:p>
            <a:pPr marL="171450" lvl="0" indent="-171450" algn="just">
              <a:lnSpc>
                <a:spcPts val="1526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/>
              <a:t>НА РАЗВИТИЕ </a:t>
            </a:r>
            <a:r>
              <a:rPr lang="ru-RU" sz="1200" dirty="0"/>
              <a:t>СВЯЗНОЙ РЕЧИ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000" u="none" dirty="0">
              <a:solidFill>
                <a:srgbClr val="282828"/>
              </a:solidFill>
              <a:latin typeface="Lato"/>
            </a:endParaRPr>
          </a:p>
        </p:txBody>
      </p:sp>
      <p:pic>
        <p:nvPicPr>
          <p:cNvPr id="30" name="Picture 2" descr="http://qrcoder.ru/code/?http%3A%2F%2Fmbdoyds89.lbihost.ru%2Fspace%2F66%2F2021%2F12%2F%C8%E3%F0%E0%EB%EE%F7%EA%E0-%EE%E1%F3%F7%E0%EB%EE%F7%EA%E0.pd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79" y="8606283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2450" y="1552787"/>
            <a:ext cx="4130933" cy="3010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Прямоугольник 32"/>
          <p:cNvSpPr/>
          <p:nvPr/>
        </p:nvSpPr>
        <p:spPr>
          <a:xfrm>
            <a:off x="195822" y="736493"/>
            <a:ext cx="2754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hlinkClick r:id="rId5"/>
              </a:rPr>
              <a:t>Презентация рабочей тетради </a:t>
            </a:r>
            <a:r>
              <a:rPr lang="ru-RU" sz="1400" b="1" dirty="0" smtClean="0">
                <a:hlinkClick r:id="rId5"/>
              </a:rPr>
              <a:t> «Игралочка-обучалочка</a:t>
            </a:r>
            <a:r>
              <a:rPr lang="ru-RU" sz="1400" b="1" dirty="0">
                <a:hlinkClick r:id="rId5"/>
              </a:rPr>
              <a:t>» для работы с детьми  с ОВЗ среднего возраста по развитию лексико-грамматических категорий и связной речи. </a:t>
            </a:r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726" y="5123243"/>
            <a:ext cx="4151078" cy="2871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243</Words>
  <Application>Microsoft Office PowerPoint</Application>
  <PresentationFormat>Произвольный</PresentationFormat>
  <Paragraphs>41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Wingdings</vt:lpstr>
      <vt:lpstr>Lato Heavy</vt:lpstr>
      <vt:lpstr>Lato Italics</vt:lpstr>
      <vt:lpstr>Lato</vt:lpstr>
      <vt:lpstr>Calibri</vt:lpstr>
      <vt:lpstr>Times New Roman</vt:lpstr>
      <vt:lpstr>Lato Heavy Bold</vt:lpstr>
      <vt:lpstr>Lato Bold</vt:lpstr>
      <vt:lpstr>Arial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cp:lastModifiedBy>Админ</cp:lastModifiedBy>
  <cp:revision>24</cp:revision>
  <cp:lastPrinted>2022-06-06T12:15:32Z</cp:lastPrinted>
  <dcterms:created xsi:type="dcterms:W3CDTF">2006-08-16T00:00:00Z</dcterms:created>
  <dcterms:modified xsi:type="dcterms:W3CDTF">2022-09-23T08:44:57Z</dcterms:modified>
  <dc:identifier>DAFBocwV3JE</dc:identifier>
</cp:coreProperties>
</file>