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C965F-A0EF-47C7-ADFD-C026B4750526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332F7-73B1-42BF-B87E-BDB1147E1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332F7-73B1-42BF-B87E-BDB1147E1D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7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/>
          <a:stretch/>
        </p:blipFill>
        <p:spPr>
          <a:xfrm>
            <a:off x="0" y="2154166"/>
            <a:ext cx="7556499" cy="189592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222400" y="2116344"/>
            <a:ext cx="3140834" cy="8540586"/>
            <a:chOff x="0" y="0"/>
            <a:chExt cx="1125604" cy="30607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5604" cy="3060753"/>
            </a:xfrm>
            <a:custGeom>
              <a:avLst/>
              <a:gdLst/>
              <a:ahLst/>
              <a:cxnLst/>
              <a:rect l="l" t="t" r="r" b="b"/>
              <a:pathLst>
                <a:path w="1125604" h="3060753">
                  <a:moveTo>
                    <a:pt x="0" y="0"/>
                  </a:moveTo>
                  <a:lnTo>
                    <a:pt x="1125604" y="0"/>
                  </a:lnTo>
                  <a:lnTo>
                    <a:pt x="1125604" y="3060753"/>
                  </a:lnTo>
                  <a:lnTo>
                    <a:pt x="0" y="3060753"/>
                  </a:lnTo>
                  <a:close/>
                </a:path>
              </a:pathLst>
            </a:custGeom>
            <a:solidFill>
              <a:srgbClr val="157AA8">
                <a:alpha val="74902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36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254873" y="2220544"/>
            <a:ext cx="7048370" cy="14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" y="1833094"/>
            <a:ext cx="7556501" cy="233731"/>
            <a:chOff x="0" y="0"/>
            <a:chExt cx="13590546" cy="259080"/>
          </a:xfrm>
        </p:grpSpPr>
        <p:sp>
          <p:nvSpPr>
            <p:cNvPr id="4" name="Freeform 4"/>
            <p:cNvSpPr/>
            <p:nvPr/>
          </p:nvSpPr>
          <p:spPr>
            <a:xfrm>
              <a:off x="0" y="10160"/>
              <a:ext cx="13590546" cy="238760"/>
            </a:xfrm>
            <a:custGeom>
              <a:avLst/>
              <a:gdLst/>
              <a:ahLst/>
              <a:cxnLst/>
              <a:rect l="l" t="t" r="r" b="b"/>
              <a:pathLst>
                <a:path w="13590546" h="238760">
                  <a:moveTo>
                    <a:pt x="13471165" y="0"/>
                  </a:moveTo>
                  <a:cubicBezTo>
                    <a:pt x="13411476" y="0"/>
                    <a:pt x="13361946" y="44450"/>
                    <a:pt x="13353056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13353056" y="137160"/>
                  </a:lnTo>
                  <a:cubicBezTo>
                    <a:pt x="13361946" y="194310"/>
                    <a:pt x="13411476" y="238760"/>
                    <a:pt x="13471165" y="238760"/>
                  </a:cubicBezTo>
                  <a:cubicBezTo>
                    <a:pt x="13537206" y="238760"/>
                    <a:pt x="13590546" y="185420"/>
                    <a:pt x="13590546" y="119380"/>
                  </a:cubicBezTo>
                  <a:cubicBezTo>
                    <a:pt x="13590546" y="53340"/>
                    <a:pt x="13537206" y="0"/>
                    <a:pt x="13471165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13471167" y="205740"/>
                  </a:moveTo>
                  <a:cubicBezTo>
                    <a:pt x="13430526" y="205740"/>
                    <a:pt x="13394967" y="176530"/>
                    <a:pt x="13387346" y="137160"/>
                  </a:cubicBezTo>
                  <a:lnTo>
                    <a:pt x="13387346" y="101600"/>
                  </a:lnTo>
                  <a:cubicBezTo>
                    <a:pt x="13394967" y="62230"/>
                    <a:pt x="13430526" y="33020"/>
                    <a:pt x="13471167" y="33020"/>
                  </a:cubicBezTo>
                  <a:cubicBezTo>
                    <a:pt x="13518156" y="33020"/>
                    <a:pt x="13556256" y="71120"/>
                    <a:pt x="13556256" y="118110"/>
                  </a:cubicBezTo>
                  <a:cubicBezTo>
                    <a:pt x="13556256" y="166370"/>
                    <a:pt x="13518156" y="205740"/>
                    <a:pt x="13471167" y="205740"/>
                  </a:cubicBezTo>
                  <a:close/>
                </a:path>
              </a:pathLst>
            </a:custGeom>
            <a:solidFill>
              <a:srgbClr val="157AA8"/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" y="4413571"/>
            <a:ext cx="421293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Картотека нейроигр 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сюжетам русских народных  сказок 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 ЗПР</a:t>
            </a:r>
            <a:endParaRPr lang="en-US" sz="1903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66397" y="5494850"/>
            <a:ext cx="3362907" cy="48449"/>
            <a:chOff x="0" y="0"/>
            <a:chExt cx="44076335" cy="63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076336" cy="635000"/>
            </a:xfrm>
            <a:custGeom>
              <a:avLst/>
              <a:gdLst/>
              <a:ahLst/>
              <a:cxnLst/>
              <a:rect l="l" t="t" r="r" b="b"/>
              <a:pathLst>
                <a:path w="44076336" h="635000">
                  <a:moveTo>
                    <a:pt x="0" y="0"/>
                  </a:moveTo>
                  <a:lnTo>
                    <a:pt x="44076336" y="0"/>
                  </a:lnTo>
                  <a:lnTo>
                    <a:pt x="44076336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157AA8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435561" y="5656309"/>
            <a:ext cx="3574873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аудитория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u="none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дошкольного возраста с задержкой психического развития </a:t>
            </a:r>
            <a:endParaRPr lang="en-US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err="1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Проблемное</a:t>
            </a:r>
            <a:r>
              <a:rPr lang="en-US" sz="1100" u="none" dirty="0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u="none" dirty="0" err="1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</a:t>
            </a:r>
            <a:r>
              <a:rPr lang="en-US" sz="1100" u="none" dirty="0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u="none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У детей </a:t>
            </a:r>
            <a:r>
              <a:rPr lang="ru-RU" sz="1100" dirty="0">
                <a:latin typeface="-apple-system"/>
              </a:rPr>
              <a:t>наблюдаются выраженные трудности в формировании межполушарного </a:t>
            </a:r>
            <a:r>
              <a:rPr lang="ru-RU" sz="1100" dirty="0" smtClean="0">
                <a:latin typeface="-apple-system"/>
              </a:rPr>
              <a:t>взаимодействия,   несформированность </a:t>
            </a:r>
            <a:r>
              <a:rPr lang="ru-RU" sz="1100" dirty="0">
                <a:latin typeface="-apple-system"/>
              </a:rPr>
              <a:t>пространственных представлений, моторная неловкость, низкий уровень произвольной регуляции </a:t>
            </a:r>
            <a:r>
              <a:rPr lang="ru-RU" sz="1100" dirty="0" smtClean="0">
                <a:latin typeface="-apple-system"/>
              </a:rPr>
              <a:t>деятельности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err="1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u="none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-apple-system"/>
              </a:rPr>
              <a:t>комплексное развитие когнитивных, моторных, речевых и эмоциональных навыков.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en-US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67535" y="751783"/>
            <a:ext cx="5688965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2"/>
              </a:lnSpc>
            </a:pPr>
            <a:r>
              <a:rPr lang="en-US" sz="2600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Нейроигры </a:t>
            </a:r>
            <a:r>
              <a:rPr lang="ru-RU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сюжетам  русских народных сказок для детей </a:t>
            </a:r>
          </a:p>
          <a:p>
            <a:pPr algn="ctr">
              <a:lnSpc>
                <a:spcPts val="3302"/>
              </a:lnSpc>
            </a:pPr>
            <a:r>
              <a:rPr lang="ru-RU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600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задержкой психического </a:t>
            </a:r>
            <a:r>
              <a:rPr lang="ru-RU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развития» </a:t>
            </a:r>
            <a:endParaRPr lang="ru-RU" sz="2600" dirty="0">
              <a:solidFill>
                <a:srgbClr val="157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14963" y="312484"/>
            <a:ext cx="5080228" cy="46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бюджетное дошкольное образовательное </a:t>
            </a: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</a:t>
            </a: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 № 89 г. Челябинска</a:t>
            </a: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3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803C6C9-AEC9-4064-A03B-450B700107BD}"/>
              </a:ext>
            </a:extLst>
          </p:cNvPr>
          <p:cNvSpPr txBox="1"/>
          <p:nvPr/>
        </p:nvSpPr>
        <p:spPr>
          <a:xfrm>
            <a:off x="4362993" y="4325695"/>
            <a:ext cx="2832198" cy="4998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65"/>
              </a:lnSpc>
            </a:pPr>
            <a:r>
              <a:rPr lang="en-US" sz="2617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Аннотация: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статье представлен опыт использования нейроигр, интегрированных в сюжеты русских народных сказок, в коррекционно-педагогической работе с дошкольниками с задержкой психического развития (ЗПР). Обосновывается актуальность применения нейропсихологического подхода для формирования межполушарных взаимодействий, развития высших психических функций и сенсомоторной координации у данной категории детей. Издание адресовано педагогам-психологам, учителям-дефектологам, воспитателям групп компенсирующей и комбинированной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направленности.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A053DDA-3094-46F8-AE63-A04A2CABC6F0}"/>
              </a:ext>
            </a:extLst>
          </p:cNvPr>
          <p:cNvSpPr/>
          <p:nvPr/>
        </p:nvSpPr>
        <p:spPr>
          <a:xfrm>
            <a:off x="466397" y="7568990"/>
            <a:ext cx="3362907" cy="300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7886" y="176451"/>
            <a:ext cx="1789649" cy="167379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-6549" t="6881" r="1765" b="11663"/>
          <a:stretch/>
        </p:blipFill>
        <p:spPr>
          <a:xfrm>
            <a:off x="243896" y="436966"/>
            <a:ext cx="1361734" cy="10933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7" y="7568991"/>
            <a:ext cx="3362907" cy="29780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810" b="44242"/>
          <a:stretch/>
        </p:blipFill>
        <p:spPr>
          <a:xfrm>
            <a:off x="0" y="8443947"/>
            <a:ext cx="7514437" cy="22441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28735" y="981602"/>
            <a:ext cx="2087081" cy="36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91544" y="365447"/>
            <a:ext cx="988180" cy="75760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03906" y="356288"/>
            <a:ext cx="21978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6"/>
              </a:lnSpc>
              <a:spcBef>
                <a:spcPct val="0"/>
              </a:spcBef>
            </a:pPr>
            <a:r>
              <a:rPr lang="ru-RU" sz="1364" u="none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sz="1364" u="none" dirty="0">
              <a:solidFill>
                <a:srgbClr val="157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95822" y="8667701"/>
            <a:ext cx="5249885" cy="2197999"/>
            <a:chOff x="0" y="-38100"/>
            <a:chExt cx="6999846" cy="2930666"/>
          </a:xfrm>
        </p:grpSpPr>
        <p:sp>
          <p:nvSpPr>
            <p:cNvPr id="19" name="TextBox 19"/>
            <p:cNvSpPr txBox="1"/>
            <p:nvPr/>
          </p:nvSpPr>
          <p:spPr>
            <a:xfrm>
              <a:off x="3546351" y="2655749"/>
              <a:ext cx="3422831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7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645102"/>
              <a:ext cx="3268649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" y="-38100"/>
              <a:ext cx="6999843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2"/>
                </a:lnSpc>
              </a:pPr>
              <a:r>
                <a:rPr lang="en-US" sz="1489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</a:t>
              </a:r>
              <a:r>
                <a:rPr lang="en-US" sz="148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подготовил</a:t>
              </a:r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endParaRPr lang="ru-R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742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" y="331959"/>
              <a:ext cx="6999842" cy="95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49" lvl="1">
                <a:lnSpc>
                  <a:spcPts val="1399"/>
                </a:lnSpc>
              </a:pP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Специалисты МБДОУ «ДС № 89 г. Челябинска»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Учитель-дефектолог Шишкина Светлана Владимировна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Учитель-логопед Володина Надежда Михайловна</a:t>
              </a:r>
              <a:endPara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399"/>
                </a:lnSpc>
              </a:pPr>
              <a:endPara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99621" y="687505"/>
            <a:ext cx="2258969" cy="10830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нейроигр хорошо подходят русские народные сказки с простой сюжетной линией, чёткими ролями персонажей и повторяющимися элементами — это облегчает восприятие и включение детей с ЗПР в деятельность.</a:t>
            </a:r>
          </a:p>
          <a:p>
            <a:pPr algn="just">
              <a:spcAft>
                <a:spcPts val="800"/>
              </a:spcAft>
            </a:pPr>
            <a:r>
              <a:rPr lang="ru-RU" sz="11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Критерии отбора сказок</a:t>
            </a:r>
          </a:p>
          <a:p>
            <a:pPr algn="just"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Линейный сюжет (последовательность событий легко запомнить и воспроизвести).</a:t>
            </a:r>
          </a:p>
          <a:p>
            <a:pPr algn="just"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Яркие, узнаваемые герои (позволяют быстро идентифицировать персонажей).</a:t>
            </a:r>
          </a:p>
          <a:p>
            <a:pPr algn="just"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Повторяющиеся эпизоды или диалоги (способствуют закреплению материала).</a:t>
            </a:r>
          </a:p>
          <a:p>
            <a:pPr algn="just"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Чёткая мораль/логика поступков (помогает обсуждать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причинно-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следственные связи).</a:t>
            </a:r>
          </a:p>
          <a:p>
            <a:pPr algn="just"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визуализировать сюжет (через картинки, фигурки, мнемотаблицы).</a:t>
            </a:r>
          </a:p>
          <a:p>
            <a:pPr algn="just"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структуру картотеки включены игры на динамическую организацию движений, кинезиологические упражнения, игры с перекрестными движениями, развитие зрительно-моторной координации и графические диктанты по мотивам сказок («Колобок», «Репка», «Теремок», «Гуси-лебеди» и др.). Каждая игра имеет описание цели, оборудования, алгоритма выполнения и рекомендации по дозированию нагрузки с учетом психофизических особенностей детей с ЗПР.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28734" y="643749"/>
            <a:ext cx="2350407" cy="2899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>
              <a:lnSpc>
                <a:spcPct val="107000"/>
              </a:lnSpc>
              <a:spcAft>
                <a:spcPts val="800"/>
              </a:spcAft>
              <a:defRPr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00000"/>
              </a:lnSpc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00000"/>
              </a:lnSpc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00000"/>
              </a:lnSpc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00000"/>
              </a:lnSpc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00000"/>
              </a:lnSpc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/>
          </a:p>
          <a:p>
            <a:endParaRPr lang="ru-RU" dirty="0"/>
          </a:p>
        </p:txBody>
      </p:sp>
      <p:sp>
        <p:nvSpPr>
          <p:cNvPr id="34" name="TextBox 34"/>
          <p:cNvSpPr txBox="1"/>
          <p:nvPr/>
        </p:nvSpPr>
        <p:spPr>
          <a:xfrm>
            <a:off x="5139898" y="1150929"/>
            <a:ext cx="2227803" cy="7278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Найди дорогу домой»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(прокладывание пути по карте-схеме. Игра проводится на поле игры «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Твистер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»).</a:t>
            </a:r>
          </a:p>
          <a:p>
            <a:pPr algn="just"/>
            <a:endParaRPr lang="ru-RU" sz="1100" i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Нейроигра 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кочками</a:t>
            </a:r>
          </a:p>
          <a:p>
            <a:pPr lvl="0" algn="just"/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«Найди пару».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находят 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подходящий герою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сказки волшебный предмет. </a:t>
            </a:r>
          </a:p>
          <a:p>
            <a:pPr lvl="0" algn="just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i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100" i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Нейроигра</a:t>
            </a:r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использованием </a:t>
            </a:r>
            <a:r>
              <a:rPr lang="ru-RU" sz="110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нейротренажера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«Кольца»</a:t>
            </a:r>
          </a:p>
          <a:p>
            <a:pPr lvl="0" algn="just"/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«Пройди по лабиринту»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(ребенок проходит путь по указанному маршруту на карточке).</a:t>
            </a:r>
          </a:p>
          <a:p>
            <a:pPr lvl="0" algn="just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Материалы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картотеки способствуют повышению пластичности мозга, преодолению моторной неловкости, синхронизации работы полушарий, а также обогащению словарного запаса и формированию устойчивого интереса к занятиям.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76CCB9F-6A82-4837-AB17-304E8592E81E}"/>
              </a:ext>
            </a:extLst>
          </p:cNvPr>
          <p:cNvSpPr/>
          <p:nvPr/>
        </p:nvSpPr>
        <p:spPr>
          <a:xfrm>
            <a:off x="5445706" y="8776705"/>
            <a:ext cx="1787160" cy="1551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9"/>
          <p:cNvSpPr txBox="1"/>
          <p:nvPr/>
        </p:nvSpPr>
        <p:spPr>
          <a:xfrm>
            <a:off x="2725053" y="687505"/>
            <a:ext cx="2258969" cy="9479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ru-RU" sz="11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</a:t>
            </a:r>
            <a:r>
              <a:rPr lang="ru-RU" sz="11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нейроигр по </a:t>
            </a:r>
            <a:r>
              <a:rPr lang="ru-RU" sz="11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сюжетам русских народных </a:t>
            </a:r>
            <a:r>
              <a:rPr lang="ru-RU" sz="1100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сказкок</a:t>
            </a:r>
            <a:r>
              <a:rPr lang="ru-RU" sz="11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разбей яйцо»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(игра с нейроложками, ребенок двумя руками одновременно передает яйцо из ложки в ложку).</a:t>
            </a:r>
          </a:p>
          <a:p>
            <a:pPr lvl="0" algn="just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i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i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i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i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i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100" i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Кто за кем?»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(выстраивание последовательности персонажей, работа с пространством). Игра со стаканчиками. Выкладывать одновременно двумя руками стаканчики с изображением героев последовательно.</a:t>
            </a:r>
          </a:p>
          <a:p>
            <a:pPr lvl="0" algn="just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Прокати колобка»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(перекатывание мяча по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нейродорожке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проговариванием реплик).</a:t>
            </a:r>
          </a:p>
          <a:p>
            <a:pPr lvl="0" algn="just"/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Нейроигра на балансире с мячом «Угадай сказку»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(необходимо ребенку попасть в щит с цифрами и выполнить задание в соответствии с этой цифрой).</a:t>
            </a:r>
          </a:p>
          <a:p>
            <a:pPr lvl="0" algn="just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взяла с собой Аленушка?»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(сортировка предметов: пирожки, яблочки, молоко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«Собери корзинку»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(классификация предметов: ягоды, грибы, шишки, желуди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"/>
          <a:stretch/>
        </p:blipFill>
        <p:spPr>
          <a:xfrm>
            <a:off x="2694089" y="6637114"/>
            <a:ext cx="2280422" cy="1755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9450" r="6010" b="12935"/>
          <a:stretch/>
        </p:blipFill>
        <p:spPr>
          <a:xfrm>
            <a:off x="2715542" y="1695736"/>
            <a:ext cx="2258969" cy="1024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03" y="2832100"/>
            <a:ext cx="2127991" cy="2715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54" y="8705579"/>
            <a:ext cx="1777649" cy="1720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537</Words>
  <Application>Microsoft Office PowerPoint</Application>
  <PresentationFormat>Произвольный</PresentationFormat>
  <Paragraphs>103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Wingdings</vt:lpstr>
      <vt:lpstr>Calibri</vt:lpstr>
      <vt:lpstr>Times New Roman</vt:lpstr>
      <vt:lpstr>-apple-system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ГПСП замов_ Всегда под рукой</dc:title>
  <dc:creator>Наталья</dc:creator>
  <cp:lastModifiedBy>Пользователь</cp:lastModifiedBy>
  <cp:revision>44</cp:revision>
  <dcterms:created xsi:type="dcterms:W3CDTF">2006-08-16T00:00:00Z</dcterms:created>
  <dcterms:modified xsi:type="dcterms:W3CDTF">2026-03-27T06:15:16Z</dcterms:modified>
  <dc:identifier>DAFBocwV3JE</dc:identifier>
</cp:coreProperties>
</file>